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 id="2147483692" r:id="rId5"/>
  </p:sldMasterIdLst>
  <p:notesMasterIdLst>
    <p:notesMasterId r:id="rId100"/>
  </p:notesMasterIdLst>
  <p:sldIdLst>
    <p:sldId id="350" r:id="rId6"/>
    <p:sldId id="352" r:id="rId7"/>
    <p:sldId id="260" r:id="rId8"/>
    <p:sldId id="265" r:id="rId9"/>
    <p:sldId id="313" r:id="rId10"/>
    <p:sldId id="314" r:id="rId11"/>
    <p:sldId id="315" r:id="rId12"/>
    <p:sldId id="316" r:id="rId13"/>
    <p:sldId id="317" r:id="rId14"/>
    <p:sldId id="366" r:id="rId15"/>
    <p:sldId id="355" r:id="rId16"/>
    <p:sldId id="286" r:id="rId17"/>
    <p:sldId id="292" r:id="rId18"/>
    <p:sldId id="319" r:id="rId19"/>
    <p:sldId id="320" r:id="rId20"/>
    <p:sldId id="356" r:id="rId21"/>
    <p:sldId id="321" r:id="rId22"/>
    <p:sldId id="322" r:id="rId23"/>
    <p:sldId id="323" r:id="rId24"/>
    <p:sldId id="324" r:id="rId25"/>
    <p:sldId id="358" r:id="rId26"/>
    <p:sldId id="325" r:id="rId27"/>
    <p:sldId id="326" r:id="rId28"/>
    <p:sldId id="327" r:id="rId29"/>
    <p:sldId id="328" r:id="rId30"/>
    <p:sldId id="329" r:id="rId31"/>
    <p:sldId id="330" r:id="rId32"/>
    <p:sldId id="333" r:id="rId33"/>
    <p:sldId id="285" r:id="rId34"/>
    <p:sldId id="334" r:id="rId35"/>
    <p:sldId id="335" r:id="rId36"/>
    <p:sldId id="357" r:id="rId37"/>
    <p:sldId id="338" r:id="rId38"/>
    <p:sldId id="367" r:id="rId39"/>
    <p:sldId id="336" r:id="rId40"/>
    <p:sldId id="331" r:id="rId41"/>
    <p:sldId id="339" r:id="rId42"/>
    <p:sldId id="340" r:id="rId43"/>
    <p:sldId id="342" r:id="rId44"/>
    <p:sldId id="341" r:id="rId45"/>
    <p:sldId id="343" r:id="rId46"/>
    <p:sldId id="359" r:id="rId47"/>
    <p:sldId id="346" r:id="rId48"/>
    <p:sldId id="348" r:id="rId49"/>
    <p:sldId id="369" r:id="rId50"/>
    <p:sldId id="368" r:id="rId51"/>
    <p:sldId id="370" r:id="rId52"/>
    <p:sldId id="371" r:id="rId53"/>
    <p:sldId id="363" r:id="rId54"/>
    <p:sldId id="375" r:id="rId55"/>
    <p:sldId id="393" r:id="rId56"/>
    <p:sldId id="395" r:id="rId57"/>
    <p:sldId id="387" r:id="rId58"/>
    <p:sldId id="383" r:id="rId59"/>
    <p:sldId id="396" r:id="rId60"/>
    <p:sldId id="397" r:id="rId61"/>
    <p:sldId id="398" r:id="rId62"/>
    <p:sldId id="399" r:id="rId63"/>
    <p:sldId id="416" r:id="rId64"/>
    <p:sldId id="400" r:id="rId65"/>
    <p:sldId id="402" r:id="rId66"/>
    <p:sldId id="401" r:id="rId67"/>
    <p:sldId id="403" r:id="rId68"/>
    <p:sldId id="360" r:id="rId69"/>
    <p:sldId id="376" r:id="rId70"/>
    <p:sldId id="391" r:id="rId71"/>
    <p:sldId id="405" r:id="rId72"/>
    <p:sldId id="407" r:id="rId73"/>
    <p:sldId id="392" r:id="rId74"/>
    <p:sldId id="364" r:id="rId75"/>
    <p:sldId id="377" r:id="rId76"/>
    <p:sldId id="384" r:id="rId77"/>
    <p:sldId id="406" r:id="rId78"/>
    <p:sldId id="390" r:id="rId79"/>
    <p:sldId id="408" r:id="rId80"/>
    <p:sldId id="409" r:id="rId81"/>
    <p:sldId id="361" r:id="rId82"/>
    <p:sldId id="378" r:id="rId83"/>
    <p:sldId id="412" r:id="rId84"/>
    <p:sldId id="413" r:id="rId85"/>
    <p:sldId id="415" r:id="rId86"/>
    <p:sldId id="388" r:id="rId87"/>
    <p:sldId id="414" r:id="rId88"/>
    <p:sldId id="385" r:id="rId89"/>
    <p:sldId id="365" r:id="rId90"/>
    <p:sldId id="379" r:id="rId91"/>
    <p:sldId id="410" r:id="rId92"/>
    <p:sldId id="411" r:id="rId93"/>
    <p:sldId id="389" r:id="rId94"/>
    <p:sldId id="362" r:id="rId95"/>
    <p:sldId id="372" r:id="rId96"/>
    <p:sldId id="374" r:id="rId97"/>
    <p:sldId id="300" r:id="rId98"/>
    <p:sldId id="281"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0B997C-8D51-F03B-6FA0-4762F0EF5FAF}" name="Mirjami Ritola" initials="MR" userId="S::mirjami.ritola@diak.fi::2f1f0ca4-41a2-4999-8f16-5828ca8c66e6" providerId="AD"/>
  <p188:author id="{241BA2EE-FCCD-269D-355D-39D19045ADBF}" name="Diak viestintä" initials="Dv" userId="Diak viestintä"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9B9"/>
    <a:srgbClr val="3D6341"/>
    <a:srgbClr val="EC3421"/>
    <a:srgbClr val="FAA71E"/>
    <a:srgbClr val="005AAB"/>
    <a:srgbClr val="FAC11A"/>
    <a:srgbClr val="0059A9"/>
    <a:srgbClr val="166199"/>
    <a:srgbClr val="007AC9"/>
    <a:srgbClr val="FAF2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39F74-44B3-4325-A9D9-B674A816707B}" v="14" dt="2023-01-30T13:41:36.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93807" autoAdjust="0"/>
  </p:normalViewPr>
  <p:slideViewPr>
    <p:cSldViewPr snapToGrid="0" snapToObjects="1">
      <p:cViewPr varScale="1">
        <p:scale>
          <a:sx n="59" d="100"/>
          <a:sy n="59" d="100"/>
        </p:scale>
        <p:origin x="760" y="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304CB-B7BA-DA40-AEF0-F2BCEFBFBD95}"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A5152-BF7C-D849-A3B4-B9DDF9A4EFA7}" type="slidenum">
              <a:rPr lang="en-US" smtClean="0"/>
              <a:t>‹#›</a:t>
            </a:fld>
            <a:endParaRPr lang="en-US"/>
          </a:p>
        </p:txBody>
      </p:sp>
    </p:spTree>
    <p:extLst>
      <p:ext uri="{BB962C8B-B14F-4D97-AF65-F5344CB8AC3E}">
        <p14:creationId xmlns:p14="http://schemas.microsoft.com/office/powerpoint/2010/main" val="67078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A4A5152-BF7C-D849-A3B4-B9DDF9A4EFA7}" type="slidenum">
              <a:rPr lang="en-US" smtClean="0"/>
              <a:t>2</a:t>
            </a:fld>
            <a:endParaRPr lang="en-US"/>
          </a:p>
        </p:txBody>
      </p:sp>
    </p:spTree>
    <p:extLst>
      <p:ext uri="{BB962C8B-B14F-4D97-AF65-F5344CB8AC3E}">
        <p14:creationId xmlns:p14="http://schemas.microsoft.com/office/powerpoint/2010/main" val="257630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A4A5152-BF7C-D849-A3B4-B9DDF9A4EFA7}" type="slidenum">
              <a:rPr lang="en-US" smtClean="0"/>
              <a:t>29</a:t>
            </a:fld>
            <a:endParaRPr lang="en-US"/>
          </a:p>
        </p:txBody>
      </p:sp>
    </p:spTree>
    <p:extLst>
      <p:ext uri="{BB962C8B-B14F-4D97-AF65-F5344CB8AC3E}">
        <p14:creationId xmlns:p14="http://schemas.microsoft.com/office/powerpoint/2010/main" val="70955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A4A5152-BF7C-D849-A3B4-B9DDF9A4EFA7}" type="slidenum">
              <a:rPr lang="en-US" smtClean="0"/>
              <a:t>36</a:t>
            </a:fld>
            <a:endParaRPr lang="en-US"/>
          </a:p>
        </p:txBody>
      </p:sp>
    </p:spTree>
    <p:extLst>
      <p:ext uri="{BB962C8B-B14F-4D97-AF65-F5344CB8AC3E}">
        <p14:creationId xmlns:p14="http://schemas.microsoft.com/office/powerpoint/2010/main" val="2487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A4A5152-BF7C-D849-A3B4-B9DDF9A4EFA7}" type="slidenum">
              <a:rPr lang="en-US" smtClean="0"/>
              <a:t>41</a:t>
            </a:fld>
            <a:endParaRPr lang="en-US"/>
          </a:p>
        </p:txBody>
      </p:sp>
    </p:spTree>
    <p:extLst>
      <p:ext uri="{BB962C8B-B14F-4D97-AF65-F5344CB8AC3E}">
        <p14:creationId xmlns:p14="http://schemas.microsoft.com/office/powerpoint/2010/main" val="152786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A4A5152-BF7C-D849-A3B4-B9DDF9A4EFA7}" type="slidenum">
              <a:rPr lang="en-US" smtClean="0"/>
              <a:t>47</a:t>
            </a:fld>
            <a:endParaRPr lang="en-US"/>
          </a:p>
        </p:txBody>
      </p:sp>
    </p:spTree>
    <p:extLst>
      <p:ext uri="{BB962C8B-B14F-4D97-AF65-F5344CB8AC3E}">
        <p14:creationId xmlns:p14="http://schemas.microsoft.com/office/powerpoint/2010/main" val="123264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A5152-BF7C-D849-A3B4-B9DDF9A4EF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54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A5152-BF7C-D849-A3B4-B9DDF9A4EF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43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A5152-BF7C-D849-A3B4-B9DDF9A4EF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48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k_Sininen_Otsikk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6222D1-DE3D-6F42-A0BC-A250AC15129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 name="Group 6">
            <a:extLst>
              <a:ext uri="{FF2B5EF4-FFF2-40B4-BE49-F238E27FC236}">
                <a16:creationId xmlns:a16="http://schemas.microsoft.com/office/drawing/2014/main" id="{E4E673E6-9F92-1840-861B-711616FC7FDA}"/>
              </a:ext>
            </a:extLst>
          </p:cNvPr>
          <p:cNvGrpSpPr/>
          <p:nvPr userDrawn="1"/>
        </p:nvGrpSpPr>
        <p:grpSpPr>
          <a:xfrm>
            <a:off x="156676" y="175375"/>
            <a:ext cx="11878647" cy="6507246"/>
            <a:chOff x="1" y="0"/>
            <a:chExt cx="12196800" cy="6866088"/>
          </a:xfrm>
        </p:grpSpPr>
        <p:sp>
          <p:nvSpPr>
            <p:cNvPr id="8" name="Rectangle 5">
              <a:extLst>
                <a:ext uri="{FF2B5EF4-FFF2-40B4-BE49-F238E27FC236}">
                  <a16:creationId xmlns:a16="http://schemas.microsoft.com/office/drawing/2014/main" id="{98035D2A-44AD-2741-9C21-89C6A2D75CA8}"/>
                </a:ext>
              </a:extLst>
            </p:cNvPr>
            <p:cNvSpPr>
              <a:spLocks noChangeArrowheads="1"/>
            </p:cNvSpPr>
            <p:nvPr userDrawn="1"/>
          </p:nvSpPr>
          <p:spPr bwMode="auto">
            <a:xfrm>
              <a:off x="1" y="0"/>
              <a:ext cx="12196800" cy="686608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9" name="Freeform 6">
              <a:extLst>
                <a:ext uri="{FF2B5EF4-FFF2-40B4-BE49-F238E27FC236}">
                  <a16:creationId xmlns:a16="http://schemas.microsoft.com/office/drawing/2014/main" id="{9AF368B9-3FF5-0F40-B2B9-E096A5155796}"/>
                </a:ext>
              </a:extLst>
            </p:cNvPr>
            <p:cNvSpPr>
              <a:spLocks/>
            </p:cNvSpPr>
            <p:nvPr userDrawn="1"/>
          </p:nvSpPr>
          <p:spPr bwMode="auto">
            <a:xfrm>
              <a:off x="1" y="0"/>
              <a:ext cx="12196800" cy="6866087"/>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0070C0">
                <a:alpha val="74000"/>
              </a:srgb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27C21F7D-EBB5-2142-8C40-25C19C8313F2}"/>
                </a:ext>
              </a:extLst>
            </p:cNvPr>
            <p:cNvSpPr>
              <a:spLocks/>
            </p:cNvSpPr>
            <p:nvPr userDrawn="1"/>
          </p:nvSpPr>
          <p:spPr bwMode="auto">
            <a:xfrm>
              <a:off x="1" y="0"/>
              <a:ext cx="10211349" cy="6866087"/>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002060">
                <a:alpha val="21000"/>
              </a:srgbClr>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12" name="Freeform 8">
              <a:extLst>
                <a:ext uri="{FF2B5EF4-FFF2-40B4-BE49-F238E27FC236}">
                  <a16:creationId xmlns:a16="http://schemas.microsoft.com/office/drawing/2014/main" id="{818A7E66-044A-3143-9508-52DA4A96062E}"/>
                </a:ext>
              </a:extLst>
            </p:cNvPr>
            <p:cNvSpPr>
              <a:spLocks/>
            </p:cNvSpPr>
            <p:nvPr userDrawn="1"/>
          </p:nvSpPr>
          <p:spPr bwMode="auto">
            <a:xfrm>
              <a:off x="1" y="3996439"/>
              <a:ext cx="323992" cy="1586445"/>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chemeClr val="accent1">
                <a:alpha val="26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0B2ACBF6-403F-5A4B-ABEA-1AF4ED8962C7}"/>
                </a:ext>
              </a:extLst>
            </p:cNvPr>
            <p:cNvSpPr>
              <a:spLocks/>
            </p:cNvSpPr>
            <p:nvPr userDrawn="1"/>
          </p:nvSpPr>
          <p:spPr bwMode="auto">
            <a:xfrm>
              <a:off x="5488721" y="2354133"/>
              <a:ext cx="4302876" cy="4511955"/>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0070C0">
                <a:alpha val="88000"/>
              </a:srgbClr>
            </a:solidFill>
            <a:ln>
              <a:noFill/>
            </a:ln>
          </p:spPr>
          <p:txBody>
            <a:bodyPr vert="horz" wrap="square" lIns="91440" tIns="45720" rIns="91440" bIns="45720" numCol="1" anchor="t" anchorCtr="0" compatLnSpc="1">
              <a:prstTxWarp prst="textNoShape">
                <a:avLst/>
              </a:prstTxWarp>
            </a:bodyPr>
            <a:lstStyle/>
            <a:p>
              <a:endParaRPr lang="fi-FI"/>
            </a:p>
          </p:txBody>
        </p:sp>
      </p:grpSp>
      <p:pic>
        <p:nvPicPr>
          <p:cNvPr id="6" name="Picture 5">
            <a:extLst>
              <a:ext uri="{FF2B5EF4-FFF2-40B4-BE49-F238E27FC236}">
                <a16:creationId xmlns:a16="http://schemas.microsoft.com/office/drawing/2014/main" id="{66088834-AE76-D248-AC90-EE0F98BCEF61}"/>
              </a:ext>
            </a:extLst>
          </p:cNvPr>
          <p:cNvPicPr>
            <a:picLocks noChangeAspect="1"/>
          </p:cNvPicPr>
          <p:nvPr userDrawn="1"/>
        </p:nvPicPr>
        <p:blipFill>
          <a:blip r:embed="rId2"/>
          <a:stretch>
            <a:fillRect/>
          </a:stretch>
        </p:blipFill>
        <p:spPr>
          <a:xfrm>
            <a:off x="5231219" y="2279458"/>
            <a:ext cx="6828488" cy="3836742"/>
          </a:xfrm>
          <a:prstGeom prst="rect">
            <a:avLst/>
          </a:prstGeom>
        </p:spPr>
      </p:pic>
      <p:sp>
        <p:nvSpPr>
          <p:cNvPr id="2" name="Title 1"/>
          <p:cNvSpPr>
            <a:spLocks noGrp="1"/>
          </p:cNvSpPr>
          <p:nvPr>
            <p:ph type="ctrTitle" hasCustomPrompt="1"/>
          </p:nvPr>
        </p:nvSpPr>
        <p:spPr>
          <a:xfrm>
            <a:off x="5434429" y="4094363"/>
            <a:ext cx="6422067" cy="1245356"/>
          </a:xfrm>
        </p:spPr>
        <p:txBody>
          <a:bodyPr anchor="t" anchorCtr="0"/>
          <a:lstStyle>
            <a:lvl1pPr algn="l">
              <a:lnSpc>
                <a:spcPts val="5060"/>
              </a:lnSpc>
              <a:defRPr sz="4800" cap="all" baseline="0">
                <a:solidFill>
                  <a:schemeClr val="tx2"/>
                </a:solidFill>
              </a:defRPr>
            </a:lvl1pPr>
          </a:lstStyle>
          <a:p>
            <a:r>
              <a:rPr lang="en-US" dirty="0"/>
              <a:t>ESITYKSEN NIMI </a:t>
            </a:r>
            <a:br>
              <a:rPr lang="en-US" dirty="0"/>
            </a:br>
            <a:r>
              <a:rPr lang="en-US" dirty="0"/>
              <a:t>TÄHÄN</a:t>
            </a:r>
          </a:p>
        </p:txBody>
      </p:sp>
      <p:sp>
        <p:nvSpPr>
          <p:cNvPr id="3" name="Subtitle 2"/>
          <p:cNvSpPr>
            <a:spLocks noGrp="1"/>
          </p:cNvSpPr>
          <p:nvPr>
            <p:ph type="subTitle" idx="1" hasCustomPrompt="1"/>
          </p:nvPr>
        </p:nvSpPr>
        <p:spPr>
          <a:xfrm>
            <a:off x="5434428" y="5544217"/>
            <a:ext cx="6422067" cy="367485"/>
          </a:xfrm>
        </p:spPr>
        <p:txBody>
          <a:bodyPr lIns="0" tIns="0" rIns="0" bIns="0">
            <a:noAutofit/>
          </a:bodyPr>
          <a:lstStyle>
            <a:lvl1pPr marL="0" indent="0" algn="l">
              <a:lnSpc>
                <a:spcPts val="2400"/>
              </a:lnSpc>
              <a:buNone/>
              <a:defRPr sz="2000" cap="none"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Hankkeen</a:t>
            </a:r>
            <a:r>
              <a:rPr lang="en-US" dirty="0"/>
              <a:t> </a:t>
            </a:r>
            <a:r>
              <a:rPr lang="en-US" dirty="0" err="1"/>
              <a:t>nimi</a:t>
            </a:r>
            <a:r>
              <a:rPr lang="en-US" dirty="0"/>
              <a:t> </a:t>
            </a:r>
            <a:r>
              <a:rPr lang="en-US" dirty="0" err="1"/>
              <a:t>tähän</a:t>
            </a:r>
            <a:endParaRPr lang="en-US" dirty="0"/>
          </a:p>
        </p:txBody>
      </p:sp>
    </p:spTree>
    <p:extLst>
      <p:ext uri="{BB962C8B-B14F-4D97-AF65-F5344CB8AC3E}">
        <p14:creationId xmlns:p14="http://schemas.microsoft.com/office/powerpoint/2010/main" val="2301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k_Sininen_Väliotsikko">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6B281571-93D0-2F4B-A8DC-8BE6A59AED07}"/>
              </a:ext>
            </a:extLst>
          </p:cNvPr>
          <p:cNvGrpSpPr/>
          <p:nvPr userDrawn="1"/>
        </p:nvGrpSpPr>
        <p:grpSpPr>
          <a:xfrm>
            <a:off x="156676" y="175375"/>
            <a:ext cx="11878647" cy="6507246"/>
            <a:chOff x="1" y="0"/>
            <a:chExt cx="12196800" cy="6866088"/>
          </a:xfrm>
        </p:grpSpPr>
        <p:sp>
          <p:nvSpPr>
            <p:cNvPr id="44" name="Rectangle 5">
              <a:extLst>
                <a:ext uri="{FF2B5EF4-FFF2-40B4-BE49-F238E27FC236}">
                  <a16:creationId xmlns:a16="http://schemas.microsoft.com/office/drawing/2014/main" id="{EA91061F-C2B5-1A41-82C7-1BBAA042503E}"/>
                </a:ext>
              </a:extLst>
            </p:cNvPr>
            <p:cNvSpPr>
              <a:spLocks noChangeArrowheads="1"/>
            </p:cNvSpPr>
            <p:nvPr userDrawn="1"/>
          </p:nvSpPr>
          <p:spPr bwMode="auto">
            <a:xfrm>
              <a:off x="1" y="0"/>
              <a:ext cx="12196800" cy="686608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45" name="Freeform 6">
              <a:extLst>
                <a:ext uri="{FF2B5EF4-FFF2-40B4-BE49-F238E27FC236}">
                  <a16:creationId xmlns:a16="http://schemas.microsoft.com/office/drawing/2014/main" id="{DC4EB183-01B3-C346-9A7E-F8D71A5797EC}"/>
                </a:ext>
              </a:extLst>
            </p:cNvPr>
            <p:cNvSpPr>
              <a:spLocks/>
            </p:cNvSpPr>
            <p:nvPr userDrawn="1"/>
          </p:nvSpPr>
          <p:spPr bwMode="auto">
            <a:xfrm>
              <a:off x="1" y="0"/>
              <a:ext cx="12196800" cy="6866087"/>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0070C0">
                <a:alpha val="74000"/>
              </a:srgbClr>
            </a:solidFill>
            <a:ln>
              <a:noFill/>
            </a:ln>
          </p:spPr>
          <p:txBody>
            <a:bodyPr vert="horz" wrap="square" lIns="91440" tIns="45720" rIns="91440" bIns="45720" numCol="1" anchor="t" anchorCtr="0" compatLnSpc="1">
              <a:prstTxWarp prst="textNoShape">
                <a:avLst/>
              </a:prstTxWarp>
            </a:bodyPr>
            <a:lstStyle/>
            <a:p>
              <a:endParaRPr lang="fi-FI"/>
            </a:p>
          </p:txBody>
        </p:sp>
        <p:sp>
          <p:nvSpPr>
            <p:cNvPr id="46" name="Freeform 7">
              <a:extLst>
                <a:ext uri="{FF2B5EF4-FFF2-40B4-BE49-F238E27FC236}">
                  <a16:creationId xmlns:a16="http://schemas.microsoft.com/office/drawing/2014/main" id="{C629304D-EA1E-664F-B53E-C32E703E4EFC}"/>
                </a:ext>
              </a:extLst>
            </p:cNvPr>
            <p:cNvSpPr>
              <a:spLocks/>
            </p:cNvSpPr>
            <p:nvPr userDrawn="1"/>
          </p:nvSpPr>
          <p:spPr bwMode="auto">
            <a:xfrm>
              <a:off x="1" y="0"/>
              <a:ext cx="10211349" cy="6866087"/>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002060">
                <a:alpha val="21000"/>
              </a:srgbClr>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47" name="Freeform 8">
              <a:extLst>
                <a:ext uri="{FF2B5EF4-FFF2-40B4-BE49-F238E27FC236}">
                  <a16:creationId xmlns:a16="http://schemas.microsoft.com/office/drawing/2014/main" id="{33706B5C-B316-844A-ADC1-FD633ACD8A31}"/>
                </a:ext>
              </a:extLst>
            </p:cNvPr>
            <p:cNvSpPr>
              <a:spLocks/>
            </p:cNvSpPr>
            <p:nvPr userDrawn="1"/>
          </p:nvSpPr>
          <p:spPr bwMode="auto">
            <a:xfrm>
              <a:off x="1" y="3996439"/>
              <a:ext cx="323992" cy="1586445"/>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chemeClr val="accent1">
                <a:alpha val="26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8" name="Freeform 9">
              <a:extLst>
                <a:ext uri="{FF2B5EF4-FFF2-40B4-BE49-F238E27FC236}">
                  <a16:creationId xmlns:a16="http://schemas.microsoft.com/office/drawing/2014/main" id="{B6040C75-9E30-DD43-8BD7-CA18728FEE4A}"/>
                </a:ext>
              </a:extLst>
            </p:cNvPr>
            <p:cNvSpPr>
              <a:spLocks/>
            </p:cNvSpPr>
            <p:nvPr userDrawn="1"/>
          </p:nvSpPr>
          <p:spPr bwMode="auto">
            <a:xfrm>
              <a:off x="5488721" y="2354133"/>
              <a:ext cx="4302876" cy="4511955"/>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0070C0">
                <a:alpha val="88000"/>
              </a:srgbClr>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34" name="Title 1">
            <a:extLst>
              <a:ext uri="{FF2B5EF4-FFF2-40B4-BE49-F238E27FC236}">
                <a16:creationId xmlns:a16="http://schemas.microsoft.com/office/drawing/2014/main" id="{03829117-B550-F042-9BE2-952CE7407623}"/>
              </a:ext>
            </a:extLst>
          </p:cNvPr>
          <p:cNvSpPr>
            <a:spLocks noGrp="1"/>
          </p:cNvSpPr>
          <p:nvPr>
            <p:ph type="title" hasCustomPrompt="1"/>
          </p:nvPr>
        </p:nvSpPr>
        <p:spPr>
          <a:xfrm>
            <a:off x="727364" y="1584000"/>
            <a:ext cx="10620085" cy="2582944"/>
          </a:xfrm>
        </p:spPr>
        <p:txBody>
          <a:bodyPr anchor="t" anchorCtr="0"/>
          <a:lstStyle>
            <a:lvl1pPr>
              <a:lnSpc>
                <a:spcPts val="7000"/>
              </a:lnSpc>
              <a:defRPr sz="7000" cap="all" baseline="0">
                <a:solidFill>
                  <a:schemeClr val="bg1"/>
                </a:solidFill>
              </a:defRPr>
            </a:lvl1pPr>
          </a:lstStyle>
          <a:p>
            <a:r>
              <a:rPr lang="en-US" dirty="0" err="1"/>
              <a:t>Väliotsikko</a:t>
            </a:r>
            <a:r>
              <a:rPr lang="en-US" dirty="0"/>
              <a:t> tai </a:t>
            </a:r>
            <a:r>
              <a:rPr lang="en-US" dirty="0" err="1"/>
              <a:t>kiitosteksti</a:t>
            </a:r>
            <a:endParaRPr lang="en-US" dirty="0"/>
          </a:p>
        </p:txBody>
      </p:sp>
      <p:sp>
        <p:nvSpPr>
          <p:cNvPr id="35" name="Text Placeholder 2">
            <a:extLst>
              <a:ext uri="{FF2B5EF4-FFF2-40B4-BE49-F238E27FC236}">
                <a16:creationId xmlns:a16="http://schemas.microsoft.com/office/drawing/2014/main" id="{03D432DF-C391-3B4A-A63A-546DC3CA40FC}"/>
              </a:ext>
            </a:extLst>
          </p:cNvPr>
          <p:cNvSpPr>
            <a:spLocks noGrp="1"/>
          </p:cNvSpPr>
          <p:nvPr>
            <p:ph type="body" idx="1" hasCustomPrompt="1"/>
          </p:nvPr>
        </p:nvSpPr>
        <p:spPr>
          <a:xfrm>
            <a:off x="727364" y="5058412"/>
            <a:ext cx="10620086" cy="1031238"/>
          </a:xfrm>
        </p:spPr>
        <p:txBody>
          <a:bodyPr lIns="0" tIns="0" rIns="0" bIns="0">
            <a:normAutofit/>
          </a:bodyPr>
          <a:lstStyle>
            <a:lvl1pPr marL="0" indent="0">
              <a:lnSpc>
                <a:spcPts val="3000"/>
              </a:lnSpc>
              <a:buNone/>
              <a:defRPr sz="30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Tekstiä</a:t>
            </a:r>
            <a:endParaRPr lang="en-US" dirty="0"/>
          </a:p>
        </p:txBody>
      </p:sp>
      <p:sp>
        <p:nvSpPr>
          <p:cNvPr id="36" name="Rectangle 35">
            <a:extLst>
              <a:ext uri="{FF2B5EF4-FFF2-40B4-BE49-F238E27FC236}">
                <a16:creationId xmlns:a16="http://schemas.microsoft.com/office/drawing/2014/main" id="{A3F5A1F7-4561-DA40-8C11-2AAB30DDEA0A}"/>
              </a:ext>
            </a:extLst>
          </p:cNvPr>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17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k_Keltainen_Väliotsikko">
    <p:spTree>
      <p:nvGrpSpPr>
        <p:cNvPr id="1" name=""/>
        <p:cNvGrpSpPr/>
        <p:nvPr/>
      </p:nvGrpSpPr>
      <p:grpSpPr>
        <a:xfrm>
          <a:off x="0" y="0"/>
          <a:ext cx="0" cy="0"/>
          <a:chOff x="0" y="0"/>
          <a:chExt cx="0" cy="0"/>
        </a:xfrm>
      </p:grpSpPr>
      <p:grpSp>
        <p:nvGrpSpPr>
          <p:cNvPr id="27" name="Ryhmä 14">
            <a:extLst>
              <a:ext uri="{FF2B5EF4-FFF2-40B4-BE49-F238E27FC236}">
                <a16:creationId xmlns:a16="http://schemas.microsoft.com/office/drawing/2014/main" id="{582C244A-A8B1-BE4B-BA79-F0E5A2CD36DF}"/>
              </a:ext>
            </a:extLst>
          </p:cNvPr>
          <p:cNvGrpSpPr>
            <a:grpSpLocks noChangeAspect="1"/>
          </p:cNvGrpSpPr>
          <p:nvPr userDrawn="1"/>
        </p:nvGrpSpPr>
        <p:grpSpPr>
          <a:xfrm>
            <a:off x="156676" y="175376"/>
            <a:ext cx="11878647" cy="6507247"/>
            <a:chOff x="1668186" y="752742"/>
            <a:chExt cx="9201701" cy="5180022"/>
          </a:xfrm>
        </p:grpSpPr>
        <p:sp>
          <p:nvSpPr>
            <p:cNvPr id="28" name="Rectangle 5">
              <a:extLst>
                <a:ext uri="{FF2B5EF4-FFF2-40B4-BE49-F238E27FC236}">
                  <a16:creationId xmlns:a16="http://schemas.microsoft.com/office/drawing/2014/main" id="{2EB03900-D35D-6049-ABFA-283F3202D298}"/>
                </a:ext>
              </a:extLst>
            </p:cNvPr>
            <p:cNvSpPr>
              <a:spLocks noChangeArrowheads="1"/>
            </p:cNvSpPr>
            <p:nvPr userDrawn="1"/>
          </p:nvSpPr>
          <p:spPr bwMode="auto">
            <a:xfrm>
              <a:off x="1668186" y="752742"/>
              <a:ext cx="9201701" cy="5180021"/>
            </a:xfrm>
            <a:prstGeom prst="rect">
              <a:avLst/>
            </a:prstGeom>
            <a:solidFill>
              <a:srgbClr val="F7DD28"/>
            </a:solidFill>
            <a:ln>
              <a:noFill/>
            </a:ln>
          </p:spPr>
          <p:txBody>
            <a:bodyPr vert="horz" wrap="square" lIns="91440" tIns="45720" rIns="91440" bIns="45720" numCol="1" anchor="t" anchorCtr="0" compatLnSpc="1">
              <a:prstTxWarp prst="textNoShape">
                <a:avLst/>
              </a:prstTxWarp>
            </a:bodyPr>
            <a:lstStyle/>
            <a:p>
              <a:endParaRPr lang="fi-FI"/>
            </a:p>
          </p:txBody>
        </p:sp>
        <p:sp>
          <p:nvSpPr>
            <p:cNvPr id="29" name="Freeform 6">
              <a:extLst>
                <a:ext uri="{FF2B5EF4-FFF2-40B4-BE49-F238E27FC236}">
                  <a16:creationId xmlns:a16="http://schemas.microsoft.com/office/drawing/2014/main" id="{7B276468-485D-7147-9131-1A2367C23AFA}"/>
                </a:ext>
              </a:extLst>
            </p:cNvPr>
            <p:cNvSpPr>
              <a:spLocks/>
            </p:cNvSpPr>
            <p:nvPr userDrawn="1"/>
          </p:nvSpPr>
          <p:spPr bwMode="auto">
            <a:xfrm>
              <a:off x="1668186" y="752742"/>
              <a:ext cx="9201701" cy="5180021"/>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Freeform 7">
              <a:extLst>
                <a:ext uri="{FF2B5EF4-FFF2-40B4-BE49-F238E27FC236}">
                  <a16:creationId xmlns:a16="http://schemas.microsoft.com/office/drawing/2014/main" id="{CB4A90C6-A9FE-1B43-9DFA-7AB34F08874A}"/>
                </a:ext>
              </a:extLst>
            </p:cNvPr>
            <p:cNvSpPr>
              <a:spLocks/>
            </p:cNvSpPr>
            <p:nvPr userDrawn="1"/>
          </p:nvSpPr>
          <p:spPr bwMode="auto">
            <a:xfrm>
              <a:off x="1668186" y="752742"/>
              <a:ext cx="7703806" cy="5180021"/>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FAC11A"/>
            </a:solidFill>
            <a:ln>
              <a:noFill/>
            </a:ln>
          </p:spPr>
          <p:txBody>
            <a:bodyPr vert="horz" wrap="square" lIns="91440" tIns="45720" rIns="91440" bIns="45720" numCol="1" anchor="t" anchorCtr="0" compatLnSpc="1">
              <a:prstTxWarp prst="textNoShape">
                <a:avLst/>
              </a:prstTxWarp>
            </a:bodyPr>
            <a:lstStyle/>
            <a:p>
              <a:endParaRPr lang="fi-FI"/>
            </a:p>
          </p:txBody>
        </p:sp>
        <p:sp>
          <p:nvSpPr>
            <p:cNvPr id="31" name="Freeform 8">
              <a:extLst>
                <a:ext uri="{FF2B5EF4-FFF2-40B4-BE49-F238E27FC236}">
                  <a16:creationId xmlns:a16="http://schemas.microsoft.com/office/drawing/2014/main" id="{F1F0D644-429D-8D4F-9A04-E3124B77FF0E}"/>
                </a:ext>
              </a:extLst>
            </p:cNvPr>
            <p:cNvSpPr>
              <a:spLocks/>
            </p:cNvSpPr>
            <p:nvPr userDrawn="1"/>
          </p:nvSpPr>
          <p:spPr bwMode="auto">
            <a:xfrm>
              <a:off x="1668186" y="3767798"/>
              <a:ext cx="244431" cy="1196871"/>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sp>
          <p:nvSpPr>
            <p:cNvPr id="32" name="Freeform 9">
              <a:extLst>
                <a:ext uri="{FF2B5EF4-FFF2-40B4-BE49-F238E27FC236}">
                  <a16:creationId xmlns:a16="http://schemas.microsoft.com/office/drawing/2014/main" id="{FC21C594-D253-714A-AEA3-16714A62CE4C}"/>
                </a:ext>
              </a:extLst>
            </p:cNvPr>
            <p:cNvSpPr>
              <a:spLocks/>
            </p:cNvSpPr>
            <p:nvPr userDrawn="1"/>
          </p:nvSpPr>
          <p:spPr bwMode="auto">
            <a:xfrm>
              <a:off x="5809072" y="2528784"/>
              <a:ext cx="3246243" cy="3403980"/>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4" name="Title 1">
            <a:extLst>
              <a:ext uri="{FF2B5EF4-FFF2-40B4-BE49-F238E27FC236}">
                <a16:creationId xmlns:a16="http://schemas.microsoft.com/office/drawing/2014/main" id="{8AA5EA2E-8EFF-4E4F-9E2C-F3E701F3A73F}"/>
              </a:ext>
            </a:extLst>
          </p:cNvPr>
          <p:cNvSpPr>
            <a:spLocks noGrp="1"/>
          </p:cNvSpPr>
          <p:nvPr>
            <p:ph type="title" hasCustomPrompt="1"/>
          </p:nvPr>
        </p:nvSpPr>
        <p:spPr>
          <a:xfrm>
            <a:off x="727364" y="1584000"/>
            <a:ext cx="10620085" cy="2582944"/>
          </a:xfrm>
        </p:spPr>
        <p:txBody>
          <a:bodyPr anchor="t" anchorCtr="0"/>
          <a:lstStyle>
            <a:lvl1pPr>
              <a:lnSpc>
                <a:spcPts val="7000"/>
              </a:lnSpc>
              <a:defRPr sz="7000" cap="all" baseline="0">
                <a:solidFill>
                  <a:schemeClr val="tx2"/>
                </a:solidFill>
              </a:defRPr>
            </a:lvl1pPr>
          </a:lstStyle>
          <a:p>
            <a:r>
              <a:rPr lang="fi-FI" dirty="0"/>
              <a:t>Väliotsikko tai kiitosteksti</a:t>
            </a:r>
            <a:endParaRPr lang="en-US" dirty="0"/>
          </a:p>
        </p:txBody>
      </p:sp>
      <p:sp>
        <p:nvSpPr>
          <p:cNvPr id="25" name="Text Placeholder 2">
            <a:extLst>
              <a:ext uri="{FF2B5EF4-FFF2-40B4-BE49-F238E27FC236}">
                <a16:creationId xmlns:a16="http://schemas.microsoft.com/office/drawing/2014/main" id="{C667FFFF-DDD0-8B42-92D9-9E09C18E57CD}"/>
              </a:ext>
            </a:extLst>
          </p:cNvPr>
          <p:cNvSpPr>
            <a:spLocks noGrp="1"/>
          </p:cNvSpPr>
          <p:nvPr>
            <p:ph type="body" idx="1" hasCustomPrompt="1"/>
          </p:nvPr>
        </p:nvSpPr>
        <p:spPr>
          <a:xfrm>
            <a:off x="727364" y="5058412"/>
            <a:ext cx="10620086" cy="1031238"/>
          </a:xfrm>
        </p:spPr>
        <p:txBody>
          <a:bodyPr lIns="0" tIns="0" rIns="0" bIns="0">
            <a:normAutofit/>
          </a:bodyPr>
          <a:lstStyle>
            <a:lvl1pPr marL="0" indent="0">
              <a:lnSpc>
                <a:spcPts val="3000"/>
              </a:lnSpc>
              <a:buNone/>
              <a:defRPr sz="3000" cap="none"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Tekstiä</a:t>
            </a:r>
            <a:endParaRPr lang="en-US" dirty="0"/>
          </a:p>
        </p:txBody>
      </p:sp>
      <p:sp>
        <p:nvSpPr>
          <p:cNvPr id="26" name="Rectangle 25">
            <a:extLst>
              <a:ext uri="{FF2B5EF4-FFF2-40B4-BE49-F238E27FC236}">
                <a16:creationId xmlns:a16="http://schemas.microsoft.com/office/drawing/2014/main" id="{029FB6B7-8B8B-2648-BD1A-B0034C2DA2CB}"/>
              </a:ext>
            </a:extLst>
          </p:cNvPr>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506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k_Vihreä_Väliotsikko">
    <p:spTree>
      <p:nvGrpSpPr>
        <p:cNvPr id="1" name=""/>
        <p:cNvGrpSpPr/>
        <p:nvPr/>
      </p:nvGrpSpPr>
      <p:grpSpPr>
        <a:xfrm>
          <a:off x="0" y="0"/>
          <a:ext cx="0" cy="0"/>
          <a:chOff x="0" y="0"/>
          <a:chExt cx="0" cy="0"/>
        </a:xfrm>
      </p:grpSpPr>
      <p:grpSp>
        <p:nvGrpSpPr>
          <p:cNvPr id="17" name="Ryhmä 1">
            <a:extLst>
              <a:ext uri="{FF2B5EF4-FFF2-40B4-BE49-F238E27FC236}">
                <a16:creationId xmlns:a16="http://schemas.microsoft.com/office/drawing/2014/main" id="{F86D1C00-5D48-3841-A3F9-4000DA673FBD}"/>
              </a:ext>
            </a:extLst>
          </p:cNvPr>
          <p:cNvGrpSpPr/>
          <p:nvPr userDrawn="1"/>
        </p:nvGrpSpPr>
        <p:grpSpPr>
          <a:xfrm>
            <a:off x="156678" y="175376"/>
            <a:ext cx="11878646" cy="6507248"/>
            <a:chOff x="0" y="0"/>
            <a:chExt cx="12193200" cy="6858000"/>
          </a:xfrm>
        </p:grpSpPr>
        <p:sp>
          <p:nvSpPr>
            <p:cNvPr id="18" name="Rectangle 5">
              <a:extLst>
                <a:ext uri="{FF2B5EF4-FFF2-40B4-BE49-F238E27FC236}">
                  <a16:creationId xmlns:a16="http://schemas.microsoft.com/office/drawing/2014/main" id="{422DE563-81D6-BB48-9A47-33878209BF41}"/>
                </a:ext>
              </a:extLst>
            </p:cNvPr>
            <p:cNvSpPr>
              <a:spLocks noChangeArrowheads="1"/>
            </p:cNvSpPr>
            <p:nvPr userDrawn="1"/>
          </p:nvSpPr>
          <p:spPr bwMode="gray">
            <a:xfrm>
              <a:off x="0" y="0"/>
              <a:ext cx="12193200" cy="6858000"/>
            </a:xfrm>
            <a:prstGeom prst="rect">
              <a:avLst/>
            </a:prstGeom>
            <a:solidFill>
              <a:srgbClr val="BCD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6">
              <a:extLst>
                <a:ext uri="{FF2B5EF4-FFF2-40B4-BE49-F238E27FC236}">
                  <a16:creationId xmlns:a16="http://schemas.microsoft.com/office/drawing/2014/main" id="{E446614E-4882-ED44-8D3C-CA5B24C9CBCB}"/>
                </a:ext>
              </a:extLst>
            </p:cNvPr>
            <p:cNvSpPr>
              <a:spLocks/>
            </p:cNvSpPr>
            <p:nvPr userDrawn="1"/>
          </p:nvSpPr>
          <p:spPr bwMode="gray">
            <a:xfrm>
              <a:off x="0" y="0"/>
              <a:ext cx="12193200" cy="6858000"/>
            </a:xfrm>
            <a:custGeom>
              <a:avLst/>
              <a:gdLst>
                <a:gd name="T0" fmla="*/ 23343 w 33870"/>
                <a:gd name="T1" fmla="*/ 19050 h 19050"/>
                <a:gd name="T2" fmla="*/ 33870 w 33870"/>
                <a:gd name="T3" fmla="*/ 9479 h 19050"/>
                <a:gd name="T4" fmla="*/ 33870 w 33870"/>
                <a:gd name="T5" fmla="*/ 0 h 19050"/>
                <a:gd name="T6" fmla="*/ 21827 w 33870"/>
                <a:gd name="T7" fmla="*/ 0 h 19050"/>
                <a:gd name="T8" fmla="*/ 10507 w 33870"/>
                <a:gd name="T9" fmla="*/ 7800 h 19050"/>
                <a:gd name="T10" fmla="*/ 0 w 33870"/>
                <a:gd name="T11" fmla="*/ 7800 h 19050"/>
                <a:gd name="T12" fmla="*/ 0 w 33870"/>
                <a:gd name="T13" fmla="*/ 19050 h 19050"/>
                <a:gd name="T14" fmla="*/ 23343 w 33870"/>
                <a:gd name="T15" fmla="*/ 1905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23343" y="19050"/>
                  </a:moveTo>
                  <a:cubicBezTo>
                    <a:pt x="27657" y="16864"/>
                    <a:pt x="31299" y="13542"/>
                    <a:pt x="33870" y="9479"/>
                  </a:cubicBezTo>
                  <a:lnTo>
                    <a:pt x="33870" y="0"/>
                  </a:lnTo>
                  <a:lnTo>
                    <a:pt x="21827" y="0"/>
                  </a:lnTo>
                  <a:cubicBezTo>
                    <a:pt x="20021" y="4512"/>
                    <a:pt x="15643" y="7717"/>
                    <a:pt x="10507" y="7800"/>
                  </a:cubicBezTo>
                  <a:lnTo>
                    <a:pt x="0" y="7800"/>
                  </a:lnTo>
                  <a:lnTo>
                    <a:pt x="0" y="19050"/>
                  </a:lnTo>
                  <a:lnTo>
                    <a:pt x="23343" y="19050"/>
                  </a:lnTo>
                  <a:close/>
                </a:path>
              </a:pathLst>
            </a:custGeom>
            <a:solidFill>
              <a:srgbClr val="D0D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a:extLst>
                <a:ext uri="{FF2B5EF4-FFF2-40B4-BE49-F238E27FC236}">
                  <a16:creationId xmlns:a16="http://schemas.microsoft.com/office/drawing/2014/main" id="{04E77338-68A7-AE41-8B77-BCE45D2084B0}"/>
                </a:ext>
              </a:extLst>
            </p:cNvPr>
            <p:cNvSpPr>
              <a:spLocks/>
            </p:cNvSpPr>
            <p:nvPr userDrawn="1"/>
          </p:nvSpPr>
          <p:spPr bwMode="gray">
            <a:xfrm>
              <a:off x="0" y="0"/>
              <a:ext cx="12193200" cy="6858000"/>
            </a:xfrm>
            <a:custGeom>
              <a:avLst/>
              <a:gdLst>
                <a:gd name="T0" fmla="*/ 1329 w 33870"/>
                <a:gd name="T1" fmla="*/ 7800 h 19050"/>
                <a:gd name="T2" fmla="*/ 0 w 33870"/>
                <a:gd name="T3" fmla="*/ 13363 h 19050"/>
                <a:gd name="T4" fmla="*/ 0 w 33870"/>
                <a:gd name="T5" fmla="*/ 19050 h 19050"/>
                <a:gd name="T6" fmla="*/ 15303 w 33870"/>
                <a:gd name="T7" fmla="*/ 19050 h 19050"/>
                <a:gd name="T8" fmla="*/ 15200 w 33870"/>
                <a:gd name="T9" fmla="*/ 17423 h 19050"/>
                <a:gd name="T10" fmla="*/ 27922 w 33870"/>
                <a:gd name="T11" fmla="*/ 4700 h 19050"/>
                <a:gd name="T12" fmla="*/ 33870 w 33870"/>
                <a:gd name="T13" fmla="*/ 6174 h 19050"/>
                <a:gd name="T14" fmla="*/ 33870 w 33870"/>
                <a:gd name="T15" fmla="*/ 0 h 19050"/>
                <a:gd name="T16" fmla="*/ 21827 w 33870"/>
                <a:gd name="T17" fmla="*/ 0 h 19050"/>
                <a:gd name="T18" fmla="*/ 10507 w 33870"/>
                <a:gd name="T19" fmla="*/ 7800 h 19050"/>
                <a:gd name="T20" fmla="*/ 1329 w 33870"/>
                <a:gd name="T21" fmla="*/ 780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70" h="19050">
                  <a:moveTo>
                    <a:pt x="1329" y="7800"/>
                  </a:moveTo>
                  <a:cubicBezTo>
                    <a:pt x="713" y="9577"/>
                    <a:pt x="263" y="11438"/>
                    <a:pt x="0" y="13363"/>
                  </a:cubicBezTo>
                  <a:lnTo>
                    <a:pt x="0" y="19050"/>
                  </a:lnTo>
                  <a:lnTo>
                    <a:pt x="15303" y="19050"/>
                  </a:lnTo>
                  <a:cubicBezTo>
                    <a:pt x="15235" y="18517"/>
                    <a:pt x="15200" y="17974"/>
                    <a:pt x="15200" y="17423"/>
                  </a:cubicBezTo>
                  <a:cubicBezTo>
                    <a:pt x="15200" y="10396"/>
                    <a:pt x="20896" y="4700"/>
                    <a:pt x="27922" y="4700"/>
                  </a:cubicBezTo>
                  <a:cubicBezTo>
                    <a:pt x="30071" y="4700"/>
                    <a:pt x="32095" y="5234"/>
                    <a:pt x="33870" y="6174"/>
                  </a:cubicBezTo>
                  <a:lnTo>
                    <a:pt x="33870" y="0"/>
                  </a:lnTo>
                  <a:lnTo>
                    <a:pt x="21827" y="0"/>
                  </a:lnTo>
                  <a:cubicBezTo>
                    <a:pt x="20021" y="4512"/>
                    <a:pt x="15643" y="7717"/>
                    <a:pt x="10507" y="7800"/>
                  </a:cubicBezTo>
                  <a:lnTo>
                    <a:pt x="1329" y="7800"/>
                  </a:lnTo>
                  <a:close/>
                </a:path>
              </a:pathLst>
            </a:custGeom>
            <a:solidFill>
              <a:srgbClr val="D8E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a:extLst>
                <a:ext uri="{FF2B5EF4-FFF2-40B4-BE49-F238E27FC236}">
                  <a16:creationId xmlns:a16="http://schemas.microsoft.com/office/drawing/2014/main" id="{D7456C51-6F33-A842-BCD8-95E6BECDE4DB}"/>
                </a:ext>
              </a:extLst>
            </p:cNvPr>
            <p:cNvSpPr>
              <a:spLocks/>
            </p:cNvSpPr>
            <p:nvPr userDrawn="1"/>
          </p:nvSpPr>
          <p:spPr bwMode="gray">
            <a:xfrm>
              <a:off x="477069" y="0"/>
              <a:ext cx="7381018" cy="2807284"/>
            </a:xfrm>
            <a:custGeom>
              <a:avLst/>
              <a:gdLst>
                <a:gd name="T0" fmla="*/ 4169 w 20498"/>
                <a:gd name="T1" fmla="*/ 0 h 7800"/>
                <a:gd name="T2" fmla="*/ 0 w 20498"/>
                <a:gd name="T3" fmla="*/ 7800 h 7800"/>
                <a:gd name="T4" fmla="*/ 9178 w 20498"/>
                <a:gd name="T5" fmla="*/ 7800 h 7800"/>
                <a:gd name="T6" fmla="*/ 20498 w 20498"/>
                <a:gd name="T7" fmla="*/ 0 h 7800"/>
                <a:gd name="T8" fmla="*/ 4169 w 20498"/>
                <a:gd name="T9" fmla="*/ 0 h 7800"/>
              </a:gdLst>
              <a:ahLst/>
              <a:cxnLst>
                <a:cxn ang="0">
                  <a:pos x="T0" y="T1"/>
                </a:cxn>
                <a:cxn ang="0">
                  <a:pos x="T2" y="T3"/>
                </a:cxn>
                <a:cxn ang="0">
                  <a:pos x="T4" y="T5"/>
                </a:cxn>
                <a:cxn ang="0">
                  <a:pos x="T6" y="T7"/>
                </a:cxn>
                <a:cxn ang="0">
                  <a:pos x="T8" y="T9"/>
                </a:cxn>
              </a:cxnLst>
              <a:rect l="0" t="0" r="r" b="b"/>
              <a:pathLst>
                <a:path w="20498" h="7800">
                  <a:moveTo>
                    <a:pt x="4169" y="0"/>
                  </a:moveTo>
                  <a:cubicBezTo>
                    <a:pt x="2405" y="2324"/>
                    <a:pt x="989" y="4953"/>
                    <a:pt x="0" y="7800"/>
                  </a:cubicBezTo>
                  <a:lnTo>
                    <a:pt x="9178" y="7800"/>
                  </a:lnTo>
                  <a:cubicBezTo>
                    <a:pt x="14314" y="7717"/>
                    <a:pt x="18692" y="4512"/>
                    <a:pt x="20498" y="0"/>
                  </a:cubicBezTo>
                  <a:lnTo>
                    <a:pt x="4169" y="0"/>
                  </a:lnTo>
                  <a:close/>
                </a:path>
              </a:pathLst>
            </a:custGeom>
            <a:solidFill>
              <a:srgbClr val="C9D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Title 1">
            <a:extLst>
              <a:ext uri="{FF2B5EF4-FFF2-40B4-BE49-F238E27FC236}">
                <a16:creationId xmlns:a16="http://schemas.microsoft.com/office/drawing/2014/main" id="{DEECE2C2-4410-C346-87C3-0B102B6DB813}"/>
              </a:ext>
            </a:extLst>
          </p:cNvPr>
          <p:cNvSpPr>
            <a:spLocks noGrp="1"/>
          </p:cNvSpPr>
          <p:nvPr>
            <p:ph type="title" hasCustomPrompt="1"/>
          </p:nvPr>
        </p:nvSpPr>
        <p:spPr>
          <a:xfrm>
            <a:off x="727364" y="1584000"/>
            <a:ext cx="10620085" cy="2582944"/>
          </a:xfrm>
        </p:spPr>
        <p:txBody>
          <a:bodyPr anchor="t" anchorCtr="0"/>
          <a:lstStyle>
            <a:lvl1pPr>
              <a:lnSpc>
                <a:spcPts val="7000"/>
              </a:lnSpc>
              <a:defRPr sz="7000" cap="all" baseline="0">
                <a:solidFill>
                  <a:schemeClr val="tx2"/>
                </a:solidFill>
              </a:defRPr>
            </a:lvl1pPr>
          </a:lstStyle>
          <a:p>
            <a:r>
              <a:rPr lang="en-US" dirty="0" err="1"/>
              <a:t>Väliotsikko</a:t>
            </a:r>
            <a:r>
              <a:rPr lang="en-US" dirty="0"/>
              <a:t> tai </a:t>
            </a:r>
            <a:r>
              <a:rPr lang="en-US" dirty="0" err="1"/>
              <a:t>kiitosteksti</a:t>
            </a:r>
            <a:endParaRPr lang="en-US" dirty="0"/>
          </a:p>
        </p:txBody>
      </p:sp>
      <p:sp>
        <p:nvSpPr>
          <p:cNvPr id="15" name="Text Placeholder 2">
            <a:extLst>
              <a:ext uri="{FF2B5EF4-FFF2-40B4-BE49-F238E27FC236}">
                <a16:creationId xmlns:a16="http://schemas.microsoft.com/office/drawing/2014/main" id="{FF38FC99-7523-3A49-AA86-3B9D587820DC}"/>
              </a:ext>
            </a:extLst>
          </p:cNvPr>
          <p:cNvSpPr>
            <a:spLocks noGrp="1"/>
          </p:cNvSpPr>
          <p:nvPr>
            <p:ph type="body" idx="1" hasCustomPrompt="1"/>
          </p:nvPr>
        </p:nvSpPr>
        <p:spPr>
          <a:xfrm>
            <a:off x="727364" y="5058412"/>
            <a:ext cx="10620086" cy="1031238"/>
          </a:xfrm>
        </p:spPr>
        <p:txBody>
          <a:bodyPr lIns="0" tIns="0" rIns="0" bIns="0">
            <a:normAutofit/>
          </a:bodyPr>
          <a:lstStyle>
            <a:lvl1pPr marL="0" indent="0">
              <a:lnSpc>
                <a:spcPts val="3000"/>
              </a:lnSpc>
              <a:buNone/>
              <a:defRPr sz="3000" cap="none"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Tekstiä</a:t>
            </a:r>
            <a:endParaRPr lang="en-US" dirty="0"/>
          </a:p>
        </p:txBody>
      </p:sp>
      <p:sp>
        <p:nvSpPr>
          <p:cNvPr id="16" name="Rectangle 15">
            <a:extLst>
              <a:ext uri="{FF2B5EF4-FFF2-40B4-BE49-F238E27FC236}">
                <a16:creationId xmlns:a16="http://schemas.microsoft.com/office/drawing/2014/main" id="{EB7AFCCF-DAFA-1A4E-9EC1-1C57A402A122}"/>
              </a:ext>
            </a:extLst>
          </p:cNvPr>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949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k_V.sininen_Väliotsikk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A7AD935-463C-764C-BC8E-25C3C46D9DC7}"/>
              </a:ext>
            </a:extLst>
          </p:cNvPr>
          <p:cNvGrpSpPr/>
          <p:nvPr userDrawn="1"/>
        </p:nvGrpSpPr>
        <p:grpSpPr>
          <a:xfrm>
            <a:off x="156676" y="175374"/>
            <a:ext cx="11878647" cy="6507245"/>
            <a:chOff x="0" y="0"/>
            <a:chExt cx="12196800" cy="6858000"/>
          </a:xfrm>
        </p:grpSpPr>
        <p:sp>
          <p:nvSpPr>
            <p:cNvPr id="8" name="Rectangle 5">
              <a:extLst>
                <a:ext uri="{FF2B5EF4-FFF2-40B4-BE49-F238E27FC236}">
                  <a16:creationId xmlns:a16="http://schemas.microsoft.com/office/drawing/2014/main" id="{F71EBA8C-7642-4097-A756-CF7F7C20FAB2}"/>
                </a:ext>
              </a:extLst>
            </p:cNvPr>
            <p:cNvSpPr>
              <a:spLocks noChangeArrowheads="1"/>
            </p:cNvSpPr>
            <p:nvPr userDrawn="1"/>
          </p:nvSpPr>
          <p:spPr bwMode="gray">
            <a:xfrm>
              <a:off x="0" y="0"/>
              <a:ext cx="12196800" cy="68580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10" name="Freeform 6">
              <a:extLst>
                <a:ext uri="{FF2B5EF4-FFF2-40B4-BE49-F238E27FC236}">
                  <a16:creationId xmlns:a16="http://schemas.microsoft.com/office/drawing/2014/main" id="{9F330716-B143-403D-8205-9022FCFAE297}"/>
                </a:ext>
              </a:extLst>
            </p:cNvPr>
            <p:cNvSpPr>
              <a:spLocks/>
            </p:cNvSpPr>
            <p:nvPr userDrawn="1"/>
          </p:nvSpPr>
          <p:spPr bwMode="gray">
            <a:xfrm>
              <a:off x="0" y="0"/>
              <a:ext cx="12196800" cy="6858000"/>
            </a:xfrm>
            <a:custGeom>
              <a:avLst/>
              <a:gdLst>
                <a:gd name="T0" fmla="*/ 23343 w 33870"/>
                <a:gd name="T1" fmla="*/ 19050 h 19050"/>
                <a:gd name="T2" fmla="*/ 33870 w 33870"/>
                <a:gd name="T3" fmla="*/ 9479 h 19050"/>
                <a:gd name="T4" fmla="*/ 33870 w 33870"/>
                <a:gd name="T5" fmla="*/ 0 h 19050"/>
                <a:gd name="T6" fmla="*/ 21827 w 33870"/>
                <a:gd name="T7" fmla="*/ 0 h 19050"/>
                <a:gd name="T8" fmla="*/ 10507 w 33870"/>
                <a:gd name="T9" fmla="*/ 7800 h 19050"/>
                <a:gd name="T10" fmla="*/ 0 w 33870"/>
                <a:gd name="T11" fmla="*/ 7800 h 19050"/>
                <a:gd name="T12" fmla="*/ 0 w 33870"/>
                <a:gd name="T13" fmla="*/ 19050 h 19050"/>
                <a:gd name="T14" fmla="*/ 23343 w 33870"/>
                <a:gd name="T15" fmla="*/ 1905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23343" y="19050"/>
                  </a:moveTo>
                  <a:cubicBezTo>
                    <a:pt x="27657" y="16864"/>
                    <a:pt x="31299" y="13542"/>
                    <a:pt x="33870" y="9479"/>
                  </a:cubicBezTo>
                  <a:lnTo>
                    <a:pt x="33870" y="0"/>
                  </a:lnTo>
                  <a:lnTo>
                    <a:pt x="21827" y="0"/>
                  </a:lnTo>
                  <a:cubicBezTo>
                    <a:pt x="20021" y="4512"/>
                    <a:pt x="15643" y="7717"/>
                    <a:pt x="10507" y="7800"/>
                  </a:cubicBezTo>
                  <a:lnTo>
                    <a:pt x="0" y="7800"/>
                  </a:lnTo>
                  <a:lnTo>
                    <a:pt x="0" y="19050"/>
                  </a:lnTo>
                  <a:lnTo>
                    <a:pt x="23343" y="19050"/>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4DD00279-E76F-46F2-B226-F695C445C966}"/>
                </a:ext>
              </a:extLst>
            </p:cNvPr>
            <p:cNvSpPr>
              <a:spLocks/>
            </p:cNvSpPr>
            <p:nvPr userDrawn="1"/>
          </p:nvSpPr>
          <p:spPr bwMode="gray">
            <a:xfrm>
              <a:off x="0" y="0"/>
              <a:ext cx="12196800" cy="6858000"/>
            </a:xfrm>
            <a:custGeom>
              <a:avLst/>
              <a:gdLst>
                <a:gd name="T0" fmla="*/ 1329 w 33870"/>
                <a:gd name="T1" fmla="*/ 7800 h 19050"/>
                <a:gd name="T2" fmla="*/ 0 w 33870"/>
                <a:gd name="T3" fmla="*/ 13363 h 19050"/>
                <a:gd name="T4" fmla="*/ 0 w 33870"/>
                <a:gd name="T5" fmla="*/ 19050 h 19050"/>
                <a:gd name="T6" fmla="*/ 15303 w 33870"/>
                <a:gd name="T7" fmla="*/ 19050 h 19050"/>
                <a:gd name="T8" fmla="*/ 15200 w 33870"/>
                <a:gd name="T9" fmla="*/ 17423 h 19050"/>
                <a:gd name="T10" fmla="*/ 27922 w 33870"/>
                <a:gd name="T11" fmla="*/ 4700 h 19050"/>
                <a:gd name="T12" fmla="*/ 33870 w 33870"/>
                <a:gd name="T13" fmla="*/ 6174 h 19050"/>
                <a:gd name="T14" fmla="*/ 33870 w 33870"/>
                <a:gd name="T15" fmla="*/ 0 h 19050"/>
                <a:gd name="T16" fmla="*/ 21827 w 33870"/>
                <a:gd name="T17" fmla="*/ 0 h 19050"/>
                <a:gd name="T18" fmla="*/ 10507 w 33870"/>
                <a:gd name="T19" fmla="*/ 7800 h 19050"/>
                <a:gd name="T20" fmla="*/ 1329 w 33870"/>
                <a:gd name="T21" fmla="*/ 780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70" h="19050">
                  <a:moveTo>
                    <a:pt x="1329" y="7800"/>
                  </a:moveTo>
                  <a:cubicBezTo>
                    <a:pt x="713" y="9577"/>
                    <a:pt x="263" y="11438"/>
                    <a:pt x="0" y="13363"/>
                  </a:cubicBezTo>
                  <a:lnTo>
                    <a:pt x="0" y="19050"/>
                  </a:lnTo>
                  <a:lnTo>
                    <a:pt x="15303" y="19050"/>
                  </a:lnTo>
                  <a:cubicBezTo>
                    <a:pt x="15235" y="18517"/>
                    <a:pt x="15200" y="17974"/>
                    <a:pt x="15200" y="17423"/>
                  </a:cubicBezTo>
                  <a:cubicBezTo>
                    <a:pt x="15200" y="10396"/>
                    <a:pt x="20896" y="4700"/>
                    <a:pt x="27922" y="4700"/>
                  </a:cubicBezTo>
                  <a:cubicBezTo>
                    <a:pt x="30071" y="4700"/>
                    <a:pt x="32095" y="5234"/>
                    <a:pt x="33870" y="6174"/>
                  </a:cubicBezTo>
                  <a:lnTo>
                    <a:pt x="33870" y="0"/>
                  </a:lnTo>
                  <a:lnTo>
                    <a:pt x="21827" y="0"/>
                  </a:lnTo>
                  <a:cubicBezTo>
                    <a:pt x="20021" y="4512"/>
                    <a:pt x="15643" y="7717"/>
                    <a:pt x="10507" y="7800"/>
                  </a:cubicBezTo>
                  <a:lnTo>
                    <a:pt x="1329" y="7800"/>
                  </a:lnTo>
                  <a:close/>
                </a:path>
              </a:pathLst>
            </a:custGeom>
            <a:solidFill>
              <a:schemeClr val="accent1">
                <a:alpha val="1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2B99EFBD-27D3-420C-8231-78524973AC7F}"/>
                </a:ext>
              </a:extLst>
            </p:cNvPr>
            <p:cNvSpPr>
              <a:spLocks/>
            </p:cNvSpPr>
            <p:nvPr userDrawn="1"/>
          </p:nvSpPr>
          <p:spPr bwMode="gray">
            <a:xfrm>
              <a:off x="477210" y="0"/>
              <a:ext cx="7383197" cy="2807284"/>
            </a:xfrm>
            <a:custGeom>
              <a:avLst/>
              <a:gdLst>
                <a:gd name="T0" fmla="*/ 4169 w 20498"/>
                <a:gd name="T1" fmla="*/ 0 h 7800"/>
                <a:gd name="T2" fmla="*/ 0 w 20498"/>
                <a:gd name="T3" fmla="*/ 7800 h 7800"/>
                <a:gd name="T4" fmla="*/ 9178 w 20498"/>
                <a:gd name="T5" fmla="*/ 7800 h 7800"/>
                <a:gd name="T6" fmla="*/ 20498 w 20498"/>
                <a:gd name="T7" fmla="*/ 0 h 7800"/>
                <a:gd name="T8" fmla="*/ 4169 w 20498"/>
                <a:gd name="T9" fmla="*/ 0 h 7800"/>
              </a:gdLst>
              <a:ahLst/>
              <a:cxnLst>
                <a:cxn ang="0">
                  <a:pos x="T0" y="T1"/>
                </a:cxn>
                <a:cxn ang="0">
                  <a:pos x="T2" y="T3"/>
                </a:cxn>
                <a:cxn ang="0">
                  <a:pos x="T4" y="T5"/>
                </a:cxn>
                <a:cxn ang="0">
                  <a:pos x="T6" y="T7"/>
                </a:cxn>
                <a:cxn ang="0">
                  <a:pos x="T8" y="T9"/>
                </a:cxn>
              </a:cxnLst>
              <a:rect l="0" t="0" r="r" b="b"/>
              <a:pathLst>
                <a:path w="20498" h="7800">
                  <a:moveTo>
                    <a:pt x="4169" y="0"/>
                  </a:moveTo>
                  <a:cubicBezTo>
                    <a:pt x="2405" y="2324"/>
                    <a:pt x="989" y="4953"/>
                    <a:pt x="0" y="7800"/>
                  </a:cubicBezTo>
                  <a:lnTo>
                    <a:pt x="9178" y="7800"/>
                  </a:lnTo>
                  <a:cubicBezTo>
                    <a:pt x="14314" y="7717"/>
                    <a:pt x="18692" y="4512"/>
                    <a:pt x="20498" y="0"/>
                  </a:cubicBezTo>
                  <a:lnTo>
                    <a:pt x="4169" y="0"/>
                  </a:lnTo>
                  <a:close/>
                </a:path>
              </a:pathLst>
            </a:custGeom>
            <a:solidFill>
              <a:schemeClr val="accent1">
                <a:alpha val="11000"/>
              </a:schemeClr>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1" name="Title 1">
            <a:extLst>
              <a:ext uri="{FF2B5EF4-FFF2-40B4-BE49-F238E27FC236}">
                <a16:creationId xmlns:a16="http://schemas.microsoft.com/office/drawing/2014/main" id="{9BA7A833-8202-2343-805B-B7043F70A47B}"/>
              </a:ext>
            </a:extLst>
          </p:cNvPr>
          <p:cNvSpPr>
            <a:spLocks noGrp="1"/>
          </p:cNvSpPr>
          <p:nvPr>
            <p:ph type="title" hasCustomPrompt="1"/>
          </p:nvPr>
        </p:nvSpPr>
        <p:spPr>
          <a:xfrm>
            <a:off x="727364" y="1584000"/>
            <a:ext cx="10620085" cy="2582944"/>
          </a:xfrm>
        </p:spPr>
        <p:txBody>
          <a:bodyPr anchor="t" anchorCtr="0"/>
          <a:lstStyle>
            <a:lvl1pPr>
              <a:lnSpc>
                <a:spcPts val="7000"/>
              </a:lnSpc>
              <a:defRPr sz="7000" cap="all" baseline="0">
                <a:solidFill>
                  <a:schemeClr val="tx2"/>
                </a:solidFill>
              </a:defRPr>
            </a:lvl1pPr>
          </a:lstStyle>
          <a:p>
            <a:r>
              <a:rPr lang="en-US" dirty="0" err="1"/>
              <a:t>Väliotsikko</a:t>
            </a:r>
            <a:r>
              <a:rPr lang="en-US" dirty="0"/>
              <a:t> tai </a:t>
            </a:r>
            <a:r>
              <a:rPr lang="en-US" dirty="0" err="1"/>
              <a:t>kiitosteksti</a:t>
            </a:r>
            <a:endParaRPr lang="en-US" dirty="0"/>
          </a:p>
        </p:txBody>
      </p:sp>
      <p:sp>
        <p:nvSpPr>
          <p:cNvPr id="22" name="Text Placeholder 2">
            <a:extLst>
              <a:ext uri="{FF2B5EF4-FFF2-40B4-BE49-F238E27FC236}">
                <a16:creationId xmlns:a16="http://schemas.microsoft.com/office/drawing/2014/main" id="{29B17FBB-EA0E-9948-96B4-79C3576CCC2E}"/>
              </a:ext>
            </a:extLst>
          </p:cNvPr>
          <p:cNvSpPr>
            <a:spLocks noGrp="1"/>
          </p:cNvSpPr>
          <p:nvPr>
            <p:ph type="body" idx="1" hasCustomPrompt="1"/>
          </p:nvPr>
        </p:nvSpPr>
        <p:spPr>
          <a:xfrm>
            <a:off x="727364" y="5058412"/>
            <a:ext cx="10620086" cy="1031238"/>
          </a:xfrm>
        </p:spPr>
        <p:txBody>
          <a:bodyPr lIns="0" tIns="0" rIns="0" bIns="0">
            <a:normAutofit/>
          </a:bodyPr>
          <a:lstStyle>
            <a:lvl1pPr marL="0" indent="0">
              <a:lnSpc>
                <a:spcPts val="3000"/>
              </a:lnSpc>
              <a:buNone/>
              <a:defRPr sz="3000" cap="none"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Tekstiä</a:t>
            </a:r>
            <a:endParaRPr lang="en-US" dirty="0"/>
          </a:p>
        </p:txBody>
      </p:sp>
      <p:sp>
        <p:nvSpPr>
          <p:cNvPr id="23" name="Rectangle 22">
            <a:extLst>
              <a:ext uri="{FF2B5EF4-FFF2-40B4-BE49-F238E27FC236}">
                <a16:creationId xmlns:a16="http://schemas.microsoft.com/office/drawing/2014/main" id="{A3D00E64-899B-DA45-9BAB-DFCA1F4988D8}"/>
              </a:ext>
            </a:extLst>
          </p:cNvPr>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665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k_Keltainen_Otsikk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4C9BBB4-7A44-7146-9361-44E10D3D780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5" name="Ryhmä 14">
            <a:extLst>
              <a:ext uri="{FF2B5EF4-FFF2-40B4-BE49-F238E27FC236}">
                <a16:creationId xmlns:a16="http://schemas.microsoft.com/office/drawing/2014/main" id="{89E35A09-2DD4-4C91-9F2C-8446D79551B5}"/>
              </a:ext>
            </a:extLst>
          </p:cNvPr>
          <p:cNvGrpSpPr>
            <a:grpSpLocks noChangeAspect="1"/>
          </p:cNvGrpSpPr>
          <p:nvPr userDrawn="1"/>
        </p:nvGrpSpPr>
        <p:grpSpPr>
          <a:xfrm>
            <a:off x="156676" y="175376"/>
            <a:ext cx="11878647" cy="6507247"/>
            <a:chOff x="1668186" y="752742"/>
            <a:chExt cx="9201701" cy="5180022"/>
          </a:xfrm>
        </p:grpSpPr>
        <p:sp>
          <p:nvSpPr>
            <p:cNvPr id="16" name="Rectangle 5">
              <a:extLst>
                <a:ext uri="{FF2B5EF4-FFF2-40B4-BE49-F238E27FC236}">
                  <a16:creationId xmlns:a16="http://schemas.microsoft.com/office/drawing/2014/main" id="{B80BD106-2D1A-4420-89AB-866F573D221E}"/>
                </a:ext>
              </a:extLst>
            </p:cNvPr>
            <p:cNvSpPr>
              <a:spLocks noChangeArrowheads="1"/>
            </p:cNvSpPr>
            <p:nvPr userDrawn="1"/>
          </p:nvSpPr>
          <p:spPr bwMode="auto">
            <a:xfrm>
              <a:off x="1668186" y="752742"/>
              <a:ext cx="9201701" cy="5180021"/>
            </a:xfrm>
            <a:prstGeom prst="rect">
              <a:avLst/>
            </a:prstGeom>
            <a:solidFill>
              <a:srgbClr val="F7DD28"/>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6">
              <a:extLst>
                <a:ext uri="{FF2B5EF4-FFF2-40B4-BE49-F238E27FC236}">
                  <a16:creationId xmlns:a16="http://schemas.microsoft.com/office/drawing/2014/main" id="{AD8B459C-50CE-4C57-ACD4-2425B5349148}"/>
                </a:ext>
              </a:extLst>
            </p:cNvPr>
            <p:cNvSpPr>
              <a:spLocks/>
            </p:cNvSpPr>
            <p:nvPr userDrawn="1"/>
          </p:nvSpPr>
          <p:spPr bwMode="auto">
            <a:xfrm>
              <a:off x="1668186" y="752742"/>
              <a:ext cx="9201701" cy="5180021"/>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sp>
          <p:nvSpPr>
            <p:cNvPr id="18" name="Freeform 7">
              <a:extLst>
                <a:ext uri="{FF2B5EF4-FFF2-40B4-BE49-F238E27FC236}">
                  <a16:creationId xmlns:a16="http://schemas.microsoft.com/office/drawing/2014/main" id="{25EB96C3-B5E9-44B5-BAFE-AC502D7DBABA}"/>
                </a:ext>
              </a:extLst>
            </p:cNvPr>
            <p:cNvSpPr>
              <a:spLocks/>
            </p:cNvSpPr>
            <p:nvPr userDrawn="1"/>
          </p:nvSpPr>
          <p:spPr bwMode="auto">
            <a:xfrm>
              <a:off x="1668186" y="752742"/>
              <a:ext cx="7703806" cy="5180021"/>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FAC11A"/>
            </a:solidFill>
            <a:ln>
              <a:noFill/>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D653E748-09C9-4B6E-A199-38687296FC09}"/>
                </a:ext>
              </a:extLst>
            </p:cNvPr>
            <p:cNvSpPr>
              <a:spLocks/>
            </p:cNvSpPr>
            <p:nvPr userDrawn="1"/>
          </p:nvSpPr>
          <p:spPr bwMode="auto">
            <a:xfrm>
              <a:off x="1668186" y="3767798"/>
              <a:ext cx="244431" cy="1196871"/>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sp>
          <p:nvSpPr>
            <p:cNvPr id="20" name="Freeform 9">
              <a:extLst>
                <a:ext uri="{FF2B5EF4-FFF2-40B4-BE49-F238E27FC236}">
                  <a16:creationId xmlns:a16="http://schemas.microsoft.com/office/drawing/2014/main" id="{B196D0FA-9F76-48D6-874C-57BE63EC7D59}"/>
                </a:ext>
              </a:extLst>
            </p:cNvPr>
            <p:cNvSpPr>
              <a:spLocks/>
            </p:cNvSpPr>
            <p:nvPr userDrawn="1"/>
          </p:nvSpPr>
          <p:spPr bwMode="auto">
            <a:xfrm>
              <a:off x="5809072" y="2528784"/>
              <a:ext cx="3246243" cy="3403980"/>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grpSp>
      <p:pic>
        <p:nvPicPr>
          <p:cNvPr id="6" name="Picture 5">
            <a:extLst>
              <a:ext uri="{FF2B5EF4-FFF2-40B4-BE49-F238E27FC236}">
                <a16:creationId xmlns:a16="http://schemas.microsoft.com/office/drawing/2014/main" id="{66088834-AE76-D248-AC90-EE0F98BCEF61}"/>
              </a:ext>
            </a:extLst>
          </p:cNvPr>
          <p:cNvPicPr>
            <a:picLocks noChangeAspect="1"/>
          </p:cNvPicPr>
          <p:nvPr userDrawn="1"/>
        </p:nvPicPr>
        <p:blipFill>
          <a:blip r:embed="rId2"/>
          <a:stretch>
            <a:fillRect/>
          </a:stretch>
        </p:blipFill>
        <p:spPr>
          <a:xfrm>
            <a:off x="5231219" y="2279458"/>
            <a:ext cx="6828488" cy="3836742"/>
          </a:xfrm>
          <a:prstGeom prst="rect">
            <a:avLst/>
          </a:prstGeom>
        </p:spPr>
      </p:pic>
      <p:sp>
        <p:nvSpPr>
          <p:cNvPr id="2" name="Title 1"/>
          <p:cNvSpPr>
            <a:spLocks noGrp="1"/>
          </p:cNvSpPr>
          <p:nvPr>
            <p:ph type="ctrTitle" hasCustomPrompt="1"/>
          </p:nvPr>
        </p:nvSpPr>
        <p:spPr>
          <a:xfrm>
            <a:off x="5434429" y="4094363"/>
            <a:ext cx="6422067" cy="1245356"/>
          </a:xfrm>
        </p:spPr>
        <p:txBody>
          <a:bodyPr anchor="t" anchorCtr="0"/>
          <a:lstStyle>
            <a:lvl1pPr algn="l">
              <a:lnSpc>
                <a:spcPts val="5060"/>
              </a:lnSpc>
              <a:defRPr sz="4800" cap="all" baseline="0">
                <a:solidFill>
                  <a:schemeClr val="tx2"/>
                </a:solidFill>
              </a:defRPr>
            </a:lvl1pPr>
          </a:lstStyle>
          <a:p>
            <a:r>
              <a:rPr lang="en-US" dirty="0"/>
              <a:t>ESITYKSEN NIMI </a:t>
            </a:r>
            <a:br>
              <a:rPr lang="en-US" dirty="0"/>
            </a:br>
            <a:r>
              <a:rPr lang="en-US" dirty="0"/>
              <a:t>TÄHÄN</a:t>
            </a:r>
          </a:p>
        </p:txBody>
      </p:sp>
      <p:sp>
        <p:nvSpPr>
          <p:cNvPr id="3" name="Subtitle 2"/>
          <p:cNvSpPr>
            <a:spLocks noGrp="1"/>
          </p:cNvSpPr>
          <p:nvPr>
            <p:ph type="subTitle" idx="1" hasCustomPrompt="1"/>
          </p:nvPr>
        </p:nvSpPr>
        <p:spPr>
          <a:xfrm>
            <a:off x="5434428" y="5544217"/>
            <a:ext cx="6422067" cy="367485"/>
          </a:xfrm>
        </p:spPr>
        <p:txBody>
          <a:bodyPr lIns="0" tIns="0" rIns="0" bIns="0">
            <a:noAutofit/>
          </a:bodyPr>
          <a:lstStyle>
            <a:lvl1pPr marL="0" indent="0" algn="l">
              <a:lnSpc>
                <a:spcPts val="2400"/>
              </a:lnSpc>
              <a:buNone/>
              <a:defRPr sz="2000" cap="none"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Hankkeen</a:t>
            </a:r>
            <a:r>
              <a:rPr lang="en-US" dirty="0"/>
              <a:t> </a:t>
            </a:r>
            <a:r>
              <a:rPr lang="en-US" dirty="0" err="1"/>
              <a:t>nimi</a:t>
            </a:r>
            <a:r>
              <a:rPr lang="en-US" dirty="0"/>
              <a:t> </a:t>
            </a:r>
            <a:r>
              <a:rPr lang="en-US" dirty="0" err="1"/>
              <a:t>tähän</a:t>
            </a:r>
            <a:endParaRPr lang="en-US" dirty="0"/>
          </a:p>
        </p:txBody>
      </p:sp>
    </p:spTree>
    <p:extLst>
      <p:ext uri="{BB962C8B-B14F-4D97-AF65-F5344CB8AC3E}">
        <p14:creationId xmlns:p14="http://schemas.microsoft.com/office/powerpoint/2010/main" val="1731725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k_Keltainen_Otsikko_Hanketunnu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4C9BBB4-7A44-7146-9361-44E10D3D780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5" name="Ryhmä 14">
            <a:extLst>
              <a:ext uri="{FF2B5EF4-FFF2-40B4-BE49-F238E27FC236}">
                <a16:creationId xmlns:a16="http://schemas.microsoft.com/office/drawing/2014/main" id="{89E35A09-2DD4-4C91-9F2C-8446D79551B5}"/>
              </a:ext>
            </a:extLst>
          </p:cNvPr>
          <p:cNvGrpSpPr>
            <a:grpSpLocks noChangeAspect="1"/>
          </p:cNvGrpSpPr>
          <p:nvPr userDrawn="1"/>
        </p:nvGrpSpPr>
        <p:grpSpPr>
          <a:xfrm>
            <a:off x="156676" y="175376"/>
            <a:ext cx="11878647" cy="6507247"/>
            <a:chOff x="1668186" y="752742"/>
            <a:chExt cx="9201701" cy="5180022"/>
          </a:xfrm>
        </p:grpSpPr>
        <p:sp>
          <p:nvSpPr>
            <p:cNvPr id="16" name="Rectangle 5">
              <a:extLst>
                <a:ext uri="{FF2B5EF4-FFF2-40B4-BE49-F238E27FC236}">
                  <a16:creationId xmlns:a16="http://schemas.microsoft.com/office/drawing/2014/main" id="{B80BD106-2D1A-4420-89AB-866F573D221E}"/>
                </a:ext>
              </a:extLst>
            </p:cNvPr>
            <p:cNvSpPr>
              <a:spLocks noChangeArrowheads="1"/>
            </p:cNvSpPr>
            <p:nvPr userDrawn="1"/>
          </p:nvSpPr>
          <p:spPr bwMode="auto">
            <a:xfrm>
              <a:off x="1668186" y="752742"/>
              <a:ext cx="9201701" cy="5180021"/>
            </a:xfrm>
            <a:prstGeom prst="rect">
              <a:avLst/>
            </a:prstGeom>
            <a:solidFill>
              <a:srgbClr val="F7DD28"/>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6">
              <a:extLst>
                <a:ext uri="{FF2B5EF4-FFF2-40B4-BE49-F238E27FC236}">
                  <a16:creationId xmlns:a16="http://schemas.microsoft.com/office/drawing/2014/main" id="{AD8B459C-50CE-4C57-ACD4-2425B5349148}"/>
                </a:ext>
              </a:extLst>
            </p:cNvPr>
            <p:cNvSpPr>
              <a:spLocks/>
            </p:cNvSpPr>
            <p:nvPr userDrawn="1"/>
          </p:nvSpPr>
          <p:spPr bwMode="auto">
            <a:xfrm>
              <a:off x="1668186" y="752742"/>
              <a:ext cx="9201701" cy="5180021"/>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sp>
          <p:nvSpPr>
            <p:cNvPr id="18" name="Freeform 7">
              <a:extLst>
                <a:ext uri="{FF2B5EF4-FFF2-40B4-BE49-F238E27FC236}">
                  <a16:creationId xmlns:a16="http://schemas.microsoft.com/office/drawing/2014/main" id="{25EB96C3-B5E9-44B5-BAFE-AC502D7DBABA}"/>
                </a:ext>
              </a:extLst>
            </p:cNvPr>
            <p:cNvSpPr>
              <a:spLocks/>
            </p:cNvSpPr>
            <p:nvPr userDrawn="1"/>
          </p:nvSpPr>
          <p:spPr bwMode="auto">
            <a:xfrm>
              <a:off x="1668186" y="752742"/>
              <a:ext cx="7703806" cy="5180021"/>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FAC11A"/>
            </a:solidFill>
            <a:ln>
              <a:noFill/>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D653E748-09C9-4B6E-A199-38687296FC09}"/>
                </a:ext>
              </a:extLst>
            </p:cNvPr>
            <p:cNvSpPr>
              <a:spLocks/>
            </p:cNvSpPr>
            <p:nvPr userDrawn="1"/>
          </p:nvSpPr>
          <p:spPr bwMode="auto">
            <a:xfrm>
              <a:off x="1668186" y="3767798"/>
              <a:ext cx="244431" cy="1196871"/>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sp>
          <p:nvSpPr>
            <p:cNvPr id="20" name="Freeform 9">
              <a:extLst>
                <a:ext uri="{FF2B5EF4-FFF2-40B4-BE49-F238E27FC236}">
                  <a16:creationId xmlns:a16="http://schemas.microsoft.com/office/drawing/2014/main" id="{B196D0FA-9F76-48D6-874C-57BE63EC7D59}"/>
                </a:ext>
              </a:extLst>
            </p:cNvPr>
            <p:cNvSpPr>
              <a:spLocks/>
            </p:cNvSpPr>
            <p:nvPr userDrawn="1"/>
          </p:nvSpPr>
          <p:spPr bwMode="auto">
            <a:xfrm>
              <a:off x="5809072" y="2528784"/>
              <a:ext cx="3246243" cy="3403980"/>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grpSp>
      <p:pic>
        <p:nvPicPr>
          <p:cNvPr id="6" name="Picture 5">
            <a:extLst>
              <a:ext uri="{FF2B5EF4-FFF2-40B4-BE49-F238E27FC236}">
                <a16:creationId xmlns:a16="http://schemas.microsoft.com/office/drawing/2014/main" id="{66088834-AE76-D248-AC90-EE0F98BCEF61}"/>
              </a:ext>
            </a:extLst>
          </p:cNvPr>
          <p:cNvPicPr>
            <a:picLocks noChangeAspect="1"/>
          </p:cNvPicPr>
          <p:nvPr userDrawn="1"/>
        </p:nvPicPr>
        <p:blipFill>
          <a:blip r:embed="rId2"/>
          <a:stretch>
            <a:fillRect/>
          </a:stretch>
        </p:blipFill>
        <p:spPr>
          <a:xfrm>
            <a:off x="5231219" y="2279458"/>
            <a:ext cx="6828488" cy="3836742"/>
          </a:xfrm>
          <a:prstGeom prst="rect">
            <a:avLst/>
          </a:prstGeom>
        </p:spPr>
      </p:pic>
      <p:sp>
        <p:nvSpPr>
          <p:cNvPr id="2" name="Title 1"/>
          <p:cNvSpPr>
            <a:spLocks noGrp="1"/>
          </p:cNvSpPr>
          <p:nvPr>
            <p:ph type="ctrTitle" hasCustomPrompt="1"/>
          </p:nvPr>
        </p:nvSpPr>
        <p:spPr>
          <a:xfrm>
            <a:off x="5434429" y="4094363"/>
            <a:ext cx="6422067" cy="1245356"/>
          </a:xfrm>
        </p:spPr>
        <p:txBody>
          <a:bodyPr anchor="t" anchorCtr="0"/>
          <a:lstStyle>
            <a:lvl1pPr algn="l">
              <a:lnSpc>
                <a:spcPts val="5060"/>
              </a:lnSpc>
              <a:defRPr sz="4800" cap="all" baseline="0">
                <a:solidFill>
                  <a:schemeClr val="tx2"/>
                </a:solidFill>
              </a:defRPr>
            </a:lvl1pPr>
          </a:lstStyle>
          <a:p>
            <a:r>
              <a:rPr lang="en-US" dirty="0"/>
              <a:t>ESITYKSEN NIMI </a:t>
            </a:r>
            <a:br>
              <a:rPr lang="en-US" dirty="0"/>
            </a:br>
            <a:r>
              <a:rPr lang="en-US" dirty="0"/>
              <a:t>TÄHÄN</a:t>
            </a:r>
          </a:p>
        </p:txBody>
      </p:sp>
      <p:sp>
        <p:nvSpPr>
          <p:cNvPr id="3" name="Subtitle 2"/>
          <p:cNvSpPr>
            <a:spLocks noGrp="1"/>
          </p:cNvSpPr>
          <p:nvPr>
            <p:ph type="subTitle" idx="1" hasCustomPrompt="1"/>
          </p:nvPr>
        </p:nvSpPr>
        <p:spPr>
          <a:xfrm>
            <a:off x="5434428" y="5544217"/>
            <a:ext cx="6422067" cy="367485"/>
          </a:xfrm>
        </p:spPr>
        <p:txBody>
          <a:bodyPr lIns="0" tIns="0" rIns="0" bIns="0">
            <a:noAutofit/>
          </a:bodyPr>
          <a:lstStyle>
            <a:lvl1pPr marL="0" indent="0" algn="l">
              <a:lnSpc>
                <a:spcPts val="2400"/>
              </a:lnSpc>
              <a:buNone/>
              <a:defRPr sz="2000" cap="none"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Hankkeen</a:t>
            </a:r>
            <a:r>
              <a:rPr lang="en-US" dirty="0"/>
              <a:t> </a:t>
            </a:r>
            <a:r>
              <a:rPr lang="en-US" dirty="0" err="1"/>
              <a:t>nimi</a:t>
            </a:r>
            <a:r>
              <a:rPr lang="en-US" dirty="0"/>
              <a:t> </a:t>
            </a:r>
            <a:r>
              <a:rPr lang="en-US" dirty="0" err="1"/>
              <a:t>tähän</a:t>
            </a:r>
            <a:endParaRPr lang="en-US" dirty="0"/>
          </a:p>
        </p:txBody>
      </p:sp>
      <p:sp>
        <p:nvSpPr>
          <p:cNvPr id="12" name="Rectangle 11">
            <a:extLst>
              <a:ext uri="{FF2B5EF4-FFF2-40B4-BE49-F238E27FC236}">
                <a16:creationId xmlns:a16="http://schemas.microsoft.com/office/drawing/2014/main" id="{01A48481-C112-F746-91EA-8C02453E641E}"/>
              </a:ext>
            </a:extLst>
          </p:cNvPr>
          <p:cNvSpPr/>
          <p:nvPr userDrawn="1"/>
        </p:nvSpPr>
        <p:spPr>
          <a:xfrm>
            <a:off x="156676" y="542925"/>
            <a:ext cx="1933662" cy="107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icture Placeholder 8">
            <a:extLst>
              <a:ext uri="{FF2B5EF4-FFF2-40B4-BE49-F238E27FC236}">
                <a16:creationId xmlns:a16="http://schemas.microsoft.com/office/drawing/2014/main" id="{60BFF8D5-AE77-6744-8537-3AC71D8DC4E7}"/>
              </a:ext>
            </a:extLst>
          </p:cNvPr>
          <p:cNvSpPr>
            <a:spLocks noGrp="1"/>
          </p:cNvSpPr>
          <p:nvPr>
            <p:ph type="pic" sz="quarter" idx="14" hasCustomPrompt="1"/>
          </p:nvPr>
        </p:nvSpPr>
        <p:spPr>
          <a:xfrm>
            <a:off x="228600" y="642938"/>
            <a:ext cx="1771651" cy="878682"/>
          </a:xfrm>
          <a:noFill/>
          <a:ln>
            <a:noFill/>
          </a:ln>
        </p:spPr>
        <p:txBody>
          <a:bodyPr/>
          <a:lstStyle>
            <a:lvl1pPr marL="0" indent="0">
              <a:buNone/>
              <a:defRPr/>
            </a:lvl1pPr>
          </a:lstStyle>
          <a:p>
            <a:r>
              <a:rPr lang="en-US" dirty="0" err="1"/>
              <a:t>Hanketunnus</a:t>
            </a:r>
            <a:endParaRPr lang="en-US" dirty="0"/>
          </a:p>
        </p:txBody>
      </p:sp>
    </p:spTree>
    <p:extLst>
      <p:ext uri="{BB962C8B-B14F-4D97-AF65-F5344CB8AC3E}">
        <p14:creationId xmlns:p14="http://schemas.microsoft.com/office/powerpoint/2010/main" val="1594364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k_Keltainen_Kuva_otsikon_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5921375" cy="6856413"/>
          </a:xfrm>
          <a:solidFill>
            <a:schemeClr val="bg2"/>
          </a:solidFill>
          <a:ln>
            <a:noFill/>
          </a:ln>
        </p:spPr>
        <p:txBody>
          <a:bodyPr/>
          <a:lstStyle>
            <a:lvl1pPr marL="0" indent="0">
              <a:buNone/>
              <a:defRPr/>
            </a:lvl1pPr>
          </a:lstStyle>
          <a:p>
            <a:r>
              <a:rPr lang="en-US" dirty="0" err="1"/>
              <a:t>kuva</a:t>
            </a:r>
            <a:endParaRPr lang="en-US" dirty="0"/>
          </a:p>
        </p:txBody>
      </p:sp>
      <p:sp>
        <p:nvSpPr>
          <p:cNvPr id="2" name="Title 1"/>
          <p:cNvSpPr>
            <a:spLocks noGrp="1"/>
          </p:cNvSpPr>
          <p:nvPr>
            <p:ph type="title"/>
          </p:nvPr>
        </p:nvSpPr>
        <p:spPr>
          <a:xfrm>
            <a:off x="727364" y="673624"/>
            <a:ext cx="4865716" cy="1947027"/>
          </a:xfrm>
        </p:spPr>
        <p:txBody>
          <a:bodyPr/>
          <a:lstStyle/>
          <a:p>
            <a:r>
              <a:rPr lang="en-US"/>
              <a:t>Click to edit Master title style</a:t>
            </a:r>
          </a:p>
        </p:txBody>
      </p:sp>
      <p:sp>
        <p:nvSpPr>
          <p:cNvPr id="4" name="Content Placeholder 3"/>
          <p:cNvSpPr>
            <a:spLocks noGrp="1"/>
          </p:cNvSpPr>
          <p:nvPr>
            <p:ph sz="half" idx="2" hasCustomPrompt="1"/>
          </p:nvPr>
        </p:nvSpPr>
        <p:spPr>
          <a:xfrm>
            <a:off x="6263640" y="731521"/>
            <a:ext cx="5204460" cy="5402580"/>
          </a:xfrm>
        </p:spPr>
        <p:txBody>
          <a:bodyPr/>
          <a:lstStyle>
            <a:lvl1pPr>
              <a:defRPr/>
            </a:lvl1pPr>
            <a:lvl2pPr marL="217800" indent="-216000">
              <a:defRPr/>
            </a:lvl2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727364" y="242455"/>
            <a:ext cx="2493818" cy="180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Slide Number Placeholder 5">
            <a:extLst>
              <a:ext uri="{FF2B5EF4-FFF2-40B4-BE49-F238E27FC236}">
                <a16:creationId xmlns:a16="http://schemas.microsoft.com/office/drawing/2014/main" id="{B4E2EEEE-6B8E-AC4A-BD87-577C52AE1BA0}"/>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3" name="Footer Placeholder 4">
            <a:extLst>
              <a:ext uri="{FF2B5EF4-FFF2-40B4-BE49-F238E27FC236}">
                <a16:creationId xmlns:a16="http://schemas.microsoft.com/office/drawing/2014/main" id="{8098883F-34E2-C04D-B0E0-3EE6981CE024}"/>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14" name="Picture Placeholder 4">
            <a:extLst>
              <a:ext uri="{FF2B5EF4-FFF2-40B4-BE49-F238E27FC236}">
                <a16:creationId xmlns:a16="http://schemas.microsoft.com/office/drawing/2014/main" id="{F4645A6E-8AF7-F248-B0D8-47566458FEDF}"/>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15" name="Picture Placeholder 4">
            <a:extLst>
              <a:ext uri="{FF2B5EF4-FFF2-40B4-BE49-F238E27FC236}">
                <a16:creationId xmlns:a16="http://schemas.microsoft.com/office/drawing/2014/main" id="{953B68D8-3AC4-704A-A4C6-6BD820771529}"/>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6" name="Picture Placeholder 4">
            <a:extLst>
              <a:ext uri="{FF2B5EF4-FFF2-40B4-BE49-F238E27FC236}">
                <a16:creationId xmlns:a16="http://schemas.microsoft.com/office/drawing/2014/main" id="{55A1C379-AA00-364F-A4D1-43593ED59702}"/>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Tree>
    <p:extLst>
      <p:ext uri="{BB962C8B-B14F-4D97-AF65-F5344CB8AC3E}">
        <p14:creationId xmlns:p14="http://schemas.microsoft.com/office/powerpoint/2010/main" val="1438553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k_Keltainen_Kuva_oike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7654565" y="0"/>
            <a:ext cx="4530450" cy="6856413"/>
          </a:xfrm>
          <a:solidFill>
            <a:schemeClr val="bg2"/>
          </a:solidFill>
          <a:ln>
            <a:noFill/>
          </a:ln>
        </p:spPr>
        <p:txBody>
          <a:bodyPr/>
          <a:lstStyle>
            <a:lvl1pPr marL="0" indent="0">
              <a:buNone/>
              <a:defRPr/>
            </a:lvl1pPr>
          </a:lstStyle>
          <a:p>
            <a:r>
              <a:rPr lang="en-US" dirty="0" err="1"/>
              <a:t>kuva</a:t>
            </a:r>
            <a:endParaRPr lang="en-US" dirty="0"/>
          </a:p>
        </p:txBody>
      </p:sp>
      <p:sp>
        <p:nvSpPr>
          <p:cNvPr id="2" name="Title 1"/>
          <p:cNvSpPr>
            <a:spLocks noGrp="1"/>
          </p:cNvSpPr>
          <p:nvPr>
            <p:ph type="title"/>
          </p:nvPr>
        </p:nvSpPr>
        <p:spPr>
          <a:xfrm>
            <a:off x="727363" y="673624"/>
            <a:ext cx="6578409" cy="1560529"/>
          </a:xfrm>
        </p:spPr>
        <p:txBody>
          <a:bodyPr/>
          <a:lstStyle/>
          <a:p>
            <a:r>
              <a:rPr lang="en-US"/>
              <a:t>Click to edit Master title style</a:t>
            </a:r>
          </a:p>
        </p:txBody>
      </p:sp>
      <p:sp>
        <p:nvSpPr>
          <p:cNvPr id="4" name="Content Placeholder 3"/>
          <p:cNvSpPr>
            <a:spLocks noGrp="1"/>
          </p:cNvSpPr>
          <p:nvPr>
            <p:ph sz="half" idx="2" hasCustomPrompt="1"/>
          </p:nvPr>
        </p:nvSpPr>
        <p:spPr>
          <a:xfrm>
            <a:off x="727364" y="2413261"/>
            <a:ext cx="6578409" cy="3720839"/>
          </a:xfrm>
        </p:spPr>
        <p:txBody>
          <a:bodyPr/>
          <a:lstStyle>
            <a:lvl1pPr>
              <a:defRPr/>
            </a:lvl1pPr>
            <a:lvl2pPr marL="217800" indent="-216000">
              <a:defRPr/>
            </a:lvl2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8FFED5CA-C949-4645-BA48-C1514F39B249}"/>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1" name="Footer Placeholder 4">
            <a:extLst>
              <a:ext uri="{FF2B5EF4-FFF2-40B4-BE49-F238E27FC236}">
                <a16:creationId xmlns:a16="http://schemas.microsoft.com/office/drawing/2014/main" id="{D5C58148-0775-2842-BACC-E083B202E1A4}"/>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Tree>
    <p:extLst>
      <p:ext uri="{BB962C8B-B14F-4D97-AF65-F5344CB8AC3E}">
        <p14:creationId xmlns:p14="http://schemas.microsoft.com/office/powerpoint/2010/main" val="1821480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k_Keltainen_Kuva_vasemm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587"/>
            <a:ext cx="4530450" cy="6856413"/>
          </a:xfrm>
          <a:solidFill>
            <a:schemeClr val="bg2"/>
          </a:solidFill>
          <a:ln>
            <a:noFill/>
          </a:ln>
        </p:spPr>
        <p:txBody>
          <a:bodyPr/>
          <a:lstStyle>
            <a:lvl1pPr marL="0" indent="0">
              <a:buNone/>
              <a:defRPr/>
            </a:lvl1pPr>
          </a:lstStyle>
          <a:p>
            <a:r>
              <a:rPr lang="en-US" dirty="0" err="1"/>
              <a:t>kuva</a:t>
            </a:r>
            <a:endParaRPr lang="en-US" dirty="0"/>
          </a:p>
        </p:txBody>
      </p:sp>
      <p:sp>
        <p:nvSpPr>
          <p:cNvPr id="2" name="Title 1"/>
          <p:cNvSpPr>
            <a:spLocks noGrp="1"/>
          </p:cNvSpPr>
          <p:nvPr>
            <p:ph type="title"/>
          </p:nvPr>
        </p:nvSpPr>
        <p:spPr>
          <a:xfrm>
            <a:off x="4887521" y="673624"/>
            <a:ext cx="6584900" cy="1560529"/>
          </a:xfrm>
        </p:spPr>
        <p:txBody>
          <a:bodyPr/>
          <a:lstStyle/>
          <a:p>
            <a:r>
              <a:rPr lang="en-US"/>
              <a:t>Click to edit Master title style</a:t>
            </a:r>
          </a:p>
        </p:txBody>
      </p:sp>
      <p:sp>
        <p:nvSpPr>
          <p:cNvPr id="4" name="Content Placeholder 3"/>
          <p:cNvSpPr>
            <a:spLocks noGrp="1"/>
          </p:cNvSpPr>
          <p:nvPr>
            <p:ph sz="half" idx="2" hasCustomPrompt="1"/>
          </p:nvPr>
        </p:nvSpPr>
        <p:spPr>
          <a:xfrm>
            <a:off x="4887521" y="2413261"/>
            <a:ext cx="6584900" cy="3720839"/>
          </a:xfrm>
        </p:spPr>
        <p:txBody>
          <a:bodyPr/>
          <a:lstStyle>
            <a:lvl1pPr>
              <a:defRPr/>
            </a:lvl1pPr>
            <a:lvl2pPr marL="217800" indent="-216000">
              <a:defRPr/>
            </a:lvl2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4887521" y="242455"/>
            <a:ext cx="2493818" cy="180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Slide Number Placeholder 5">
            <a:extLst>
              <a:ext uri="{FF2B5EF4-FFF2-40B4-BE49-F238E27FC236}">
                <a16:creationId xmlns:a16="http://schemas.microsoft.com/office/drawing/2014/main" id="{C585EB44-B80D-1949-BF7E-F9955CF38B86}"/>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3" name="Footer Placeholder 4">
            <a:extLst>
              <a:ext uri="{FF2B5EF4-FFF2-40B4-BE49-F238E27FC236}">
                <a16:creationId xmlns:a16="http://schemas.microsoft.com/office/drawing/2014/main" id="{EB0B5D00-53C6-B347-8F39-08E22D2D55A6}"/>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14" name="Picture Placeholder 4">
            <a:extLst>
              <a:ext uri="{FF2B5EF4-FFF2-40B4-BE49-F238E27FC236}">
                <a16:creationId xmlns:a16="http://schemas.microsoft.com/office/drawing/2014/main" id="{30B8EF93-1B9B-444B-AD5F-4714EAA79263}"/>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15" name="Picture Placeholder 4">
            <a:extLst>
              <a:ext uri="{FF2B5EF4-FFF2-40B4-BE49-F238E27FC236}">
                <a16:creationId xmlns:a16="http://schemas.microsoft.com/office/drawing/2014/main" id="{3AD20B6A-C979-FD49-9A13-4F271F40F1D4}"/>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6" name="Picture Placeholder 4">
            <a:extLst>
              <a:ext uri="{FF2B5EF4-FFF2-40B4-BE49-F238E27FC236}">
                <a16:creationId xmlns:a16="http://schemas.microsoft.com/office/drawing/2014/main" id="{06EE7613-3643-8940-8C20-13C05107C0E2}"/>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Tree>
    <p:extLst>
      <p:ext uri="{BB962C8B-B14F-4D97-AF65-F5344CB8AC3E}">
        <p14:creationId xmlns:p14="http://schemas.microsoft.com/office/powerpoint/2010/main" val="9120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k_Keltainen_Otsikko_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B5D7AC2-0C73-A849-A516-236E0EE91E10}"/>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7" name="Footer Placeholder 4">
            <a:extLst>
              <a:ext uri="{FF2B5EF4-FFF2-40B4-BE49-F238E27FC236}">
                <a16:creationId xmlns:a16="http://schemas.microsoft.com/office/drawing/2014/main" id="{5EC34CEB-63CB-984B-829F-1217C8F3501E}"/>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8" name="Picture Placeholder 4">
            <a:extLst>
              <a:ext uri="{FF2B5EF4-FFF2-40B4-BE49-F238E27FC236}">
                <a16:creationId xmlns:a16="http://schemas.microsoft.com/office/drawing/2014/main" id="{AA420DBF-C61E-CF44-ABF1-083292C37626}"/>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9" name="Picture Placeholder 4">
            <a:extLst>
              <a:ext uri="{FF2B5EF4-FFF2-40B4-BE49-F238E27FC236}">
                <a16:creationId xmlns:a16="http://schemas.microsoft.com/office/drawing/2014/main" id="{F7E38C82-431A-F948-8317-7DD27944ABB7}"/>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0" name="Picture Placeholder 4">
            <a:extLst>
              <a:ext uri="{FF2B5EF4-FFF2-40B4-BE49-F238E27FC236}">
                <a16:creationId xmlns:a16="http://schemas.microsoft.com/office/drawing/2014/main" id="{50D57B43-849A-BE40-995C-89C040FD2239}"/>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Tree>
    <p:extLst>
      <p:ext uri="{BB962C8B-B14F-4D97-AF65-F5344CB8AC3E}">
        <p14:creationId xmlns:p14="http://schemas.microsoft.com/office/powerpoint/2010/main" val="110397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k_Sininen_Otsikko_Hanketunnu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6222D1-DE3D-6F42-A0BC-A250AC15129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 name="Group 6">
            <a:extLst>
              <a:ext uri="{FF2B5EF4-FFF2-40B4-BE49-F238E27FC236}">
                <a16:creationId xmlns:a16="http://schemas.microsoft.com/office/drawing/2014/main" id="{E4E673E6-9F92-1840-861B-711616FC7FDA}"/>
              </a:ext>
            </a:extLst>
          </p:cNvPr>
          <p:cNvGrpSpPr/>
          <p:nvPr userDrawn="1"/>
        </p:nvGrpSpPr>
        <p:grpSpPr>
          <a:xfrm>
            <a:off x="156676" y="175375"/>
            <a:ext cx="11878647" cy="6507246"/>
            <a:chOff x="1" y="0"/>
            <a:chExt cx="12196800" cy="6866088"/>
          </a:xfrm>
        </p:grpSpPr>
        <p:sp>
          <p:nvSpPr>
            <p:cNvPr id="8" name="Rectangle 5">
              <a:extLst>
                <a:ext uri="{FF2B5EF4-FFF2-40B4-BE49-F238E27FC236}">
                  <a16:creationId xmlns:a16="http://schemas.microsoft.com/office/drawing/2014/main" id="{98035D2A-44AD-2741-9C21-89C6A2D75CA8}"/>
                </a:ext>
              </a:extLst>
            </p:cNvPr>
            <p:cNvSpPr>
              <a:spLocks noChangeArrowheads="1"/>
            </p:cNvSpPr>
            <p:nvPr userDrawn="1"/>
          </p:nvSpPr>
          <p:spPr bwMode="auto">
            <a:xfrm>
              <a:off x="1" y="0"/>
              <a:ext cx="12196800" cy="686608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9" name="Freeform 6">
              <a:extLst>
                <a:ext uri="{FF2B5EF4-FFF2-40B4-BE49-F238E27FC236}">
                  <a16:creationId xmlns:a16="http://schemas.microsoft.com/office/drawing/2014/main" id="{9AF368B9-3FF5-0F40-B2B9-E096A5155796}"/>
                </a:ext>
              </a:extLst>
            </p:cNvPr>
            <p:cNvSpPr>
              <a:spLocks/>
            </p:cNvSpPr>
            <p:nvPr userDrawn="1"/>
          </p:nvSpPr>
          <p:spPr bwMode="auto">
            <a:xfrm>
              <a:off x="1" y="0"/>
              <a:ext cx="12196800" cy="6866087"/>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0070C0">
                <a:alpha val="74000"/>
              </a:srgb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27C21F7D-EBB5-2142-8C40-25C19C8313F2}"/>
                </a:ext>
              </a:extLst>
            </p:cNvPr>
            <p:cNvSpPr>
              <a:spLocks/>
            </p:cNvSpPr>
            <p:nvPr userDrawn="1"/>
          </p:nvSpPr>
          <p:spPr bwMode="auto">
            <a:xfrm>
              <a:off x="1" y="0"/>
              <a:ext cx="10211349" cy="6866087"/>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002060">
                <a:alpha val="21000"/>
              </a:srgbClr>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12" name="Freeform 8">
              <a:extLst>
                <a:ext uri="{FF2B5EF4-FFF2-40B4-BE49-F238E27FC236}">
                  <a16:creationId xmlns:a16="http://schemas.microsoft.com/office/drawing/2014/main" id="{818A7E66-044A-3143-9508-52DA4A96062E}"/>
                </a:ext>
              </a:extLst>
            </p:cNvPr>
            <p:cNvSpPr>
              <a:spLocks/>
            </p:cNvSpPr>
            <p:nvPr userDrawn="1"/>
          </p:nvSpPr>
          <p:spPr bwMode="auto">
            <a:xfrm>
              <a:off x="1" y="3996439"/>
              <a:ext cx="323992" cy="1586445"/>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chemeClr val="accent1">
                <a:alpha val="26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0B2ACBF6-403F-5A4B-ABEA-1AF4ED8962C7}"/>
                </a:ext>
              </a:extLst>
            </p:cNvPr>
            <p:cNvSpPr>
              <a:spLocks/>
            </p:cNvSpPr>
            <p:nvPr userDrawn="1"/>
          </p:nvSpPr>
          <p:spPr bwMode="auto">
            <a:xfrm>
              <a:off x="5488721" y="2354133"/>
              <a:ext cx="4302876" cy="4511955"/>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0070C0">
                <a:alpha val="88000"/>
              </a:srgbClr>
            </a:solidFill>
            <a:ln>
              <a:noFill/>
            </a:ln>
          </p:spPr>
          <p:txBody>
            <a:bodyPr vert="horz" wrap="square" lIns="91440" tIns="45720" rIns="91440" bIns="45720" numCol="1" anchor="t" anchorCtr="0" compatLnSpc="1">
              <a:prstTxWarp prst="textNoShape">
                <a:avLst/>
              </a:prstTxWarp>
            </a:bodyPr>
            <a:lstStyle/>
            <a:p>
              <a:endParaRPr lang="fi-FI"/>
            </a:p>
          </p:txBody>
        </p:sp>
      </p:grpSp>
      <p:pic>
        <p:nvPicPr>
          <p:cNvPr id="6" name="Picture 5">
            <a:extLst>
              <a:ext uri="{FF2B5EF4-FFF2-40B4-BE49-F238E27FC236}">
                <a16:creationId xmlns:a16="http://schemas.microsoft.com/office/drawing/2014/main" id="{66088834-AE76-D248-AC90-EE0F98BCEF61}"/>
              </a:ext>
            </a:extLst>
          </p:cNvPr>
          <p:cNvPicPr>
            <a:picLocks noChangeAspect="1"/>
          </p:cNvPicPr>
          <p:nvPr userDrawn="1"/>
        </p:nvPicPr>
        <p:blipFill>
          <a:blip r:embed="rId2"/>
          <a:stretch>
            <a:fillRect/>
          </a:stretch>
        </p:blipFill>
        <p:spPr>
          <a:xfrm>
            <a:off x="5231219" y="2279458"/>
            <a:ext cx="6828488" cy="3836742"/>
          </a:xfrm>
          <a:prstGeom prst="rect">
            <a:avLst/>
          </a:prstGeom>
        </p:spPr>
      </p:pic>
      <p:sp>
        <p:nvSpPr>
          <p:cNvPr id="2" name="Title 1"/>
          <p:cNvSpPr>
            <a:spLocks noGrp="1"/>
          </p:cNvSpPr>
          <p:nvPr>
            <p:ph type="ctrTitle" hasCustomPrompt="1"/>
          </p:nvPr>
        </p:nvSpPr>
        <p:spPr>
          <a:xfrm>
            <a:off x="5434429" y="4094363"/>
            <a:ext cx="6422067" cy="1245356"/>
          </a:xfrm>
        </p:spPr>
        <p:txBody>
          <a:bodyPr anchor="t" anchorCtr="0"/>
          <a:lstStyle>
            <a:lvl1pPr algn="l">
              <a:lnSpc>
                <a:spcPts val="5060"/>
              </a:lnSpc>
              <a:defRPr sz="4800" cap="all" baseline="0">
                <a:solidFill>
                  <a:schemeClr val="tx2"/>
                </a:solidFill>
              </a:defRPr>
            </a:lvl1pPr>
          </a:lstStyle>
          <a:p>
            <a:r>
              <a:rPr lang="en-US" dirty="0" err="1"/>
              <a:t>Esityksen</a:t>
            </a:r>
            <a:r>
              <a:rPr lang="en-US" dirty="0"/>
              <a:t> </a:t>
            </a:r>
            <a:r>
              <a:rPr lang="en-US" dirty="0" err="1"/>
              <a:t>nimi</a:t>
            </a:r>
            <a:br>
              <a:rPr lang="en-US" dirty="0"/>
            </a:br>
            <a:r>
              <a:rPr lang="en-US" dirty="0" err="1"/>
              <a:t>tähän</a:t>
            </a:r>
            <a:endParaRPr lang="en-US" dirty="0"/>
          </a:p>
        </p:txBody>
      </p:sp>
      <p:sp>
        <p:nvSpPr>
          <p:cNvPr id="3" name="Subtitle 2"/>
          <p:cNvSpPr>
            <a:spLocks noGrp="1"/>
          </p:cNvSpPr>
          <p:nvPr>
            <p:ph type="subTitle" idx="1" hasCustomPrompt="1"/>
          </p:nvPr>
        </p:nvSpPr>
        <p:spPr>
          <a:xfrm>
            <a:off x="5434428" y="5544217"/>
            <a:ext cx="6422067" cy="367485"/>
          </a:xfrm>
        </p:spPr>
        <p:txBody>
          <a:bodyPr lIns="0" tIns="0" rIns="0" bIns="0">
            <a:noAutofit/>
          </a:bodyPr>
          <a:lstStyle>
            <a:lvl1pPr marL="0" indent="0" algn="l">
              <a:lnSpc>
                <a:spcPts val="2400"/>
              </a:lnSpc>
              <a:buNone/>
              <a:defRPr sz="2000" cap="none"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Hankkeen</a:t>
            </a:r>
            <a:r>
              <a:rPr lang="en-US" dirty="0"/>
              <a:t> </a:t>
            </a:r>
            <a:r>
              <a:rPr lang="en-US" dirty="0" err="1"/>
              <a:t>nimi</a:t>
            </a:r>
            <a:r>
              <a:rPr lang="en-US" dirty="0"/>
              <a:t> </a:t>
            </a:r>
            <a:r>
              <a:rPr lang="en-US" dirty="0" err="1"/>
              <a:t>tähän</a:t>
            </a:r>
            <a:endParaRPr lang="en-US" dirty="0"/>
          </a:p>
        </p:txBody>
      </p:sp>
      <p:sp>
        <p:nvSpPr>
          <p:cNvPr id="4" name="Rectangle 3">
            <a:extLst>
              <a:ext uri="{FF2B5EF4-FFF2-40B4-BE49-F238E27FC236}">
                <a16:creationId xmlns:a16="http://schemas.microsoft.com/office/drawing/2014/main" id="{347EF278-2D01-194E-8833-C0CB2705F6D1}"/>
              </a:ext>
            </a:extLst>
          </p:cNvPr>
          <p:cNvSpPr/>
          <p:nvPr userDrawn="1"/>
        </p:nvSpPr>
        <p:spPr>
          <a:xfrm>
            <a:off x="156676" y="542925"/>
            <a:ext cx="1933662" cy="107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Picture Placeholder 8">
            <a:extLst>
              <a:ext uri="{FF2B5EF4-FFF2-40B4-BE49-F238E27FC236}">
                <a16:creationId xmlns:a16="http://schemas.microsoft.com/office/drawing/2014/main" id="{36407769-61A9-A342-8208-2C198728A342}"/>
              </a:ext>
            </a:extLst>
          </p:cNvPr>
          <p:cNvSpPr>
            <a:spLocks noGrp="1"/>
          </p:cNvSpPr>
          <p:nvPr>
            <p:ph type="pic" sz="quarter" idx="14" hasCustomPrompt="1"/>
          </p:nvPr>
        </p:nvSpPr>
        <p:spPr>
          <a:xfrm>
            <a:off x="228600" y="642938"/>
            <a:ext cx="1771651" cy="878682"/>
          </a:xfrm>
          <a:noFill/>
          <a:ln>
            <a:noFill/>
          </a:ln>
        </p:spPr>
        <p:txBody>
          <a:bodyPr/>
          <a:lstStyle>
            <a:lvl1pPr marL="0" indent="0">
              <a:buNone/>
              <a:defRPr/>
            </a:lvl1pPr>
          </a:lstStyle>
          <a:p>
            <a:r>
              <a:rPr lang="en-US" dirty="0" err="1"/>
              <a:t>Hanketunnus</a:t>
            </a:r>
            <a:endParaRPr lang="en-US" dirty="0"/>
          </a:p>
        </p:txBody>
      </p:sp>
    </p:spTree>
    <p:extLst>
      <p:ext uri="{BB962C8B-B14F-4D97-AF65-F5344CB8AC3E}">
        <p14:creationId xmlns:p14="http://schemas.microsoft.com/office/powerpoint/2010/main" val="204099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k_Keltainen_Kaksi_sisältöä">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727364" y="1825625"/>
            <a:ext cx="5277510" cy="4302672"/>
          </a:xfrm>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hasCustomPrompt="1"/>
          </p:nvPr>
        </p:nvSpPr>
        <p:spPr>
          <a:xfrm>
            <a:off x="6183313" y="1825625"/>
            <a:ext cx="5277600" cy="4302125"/>
          </a:xfrm>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C01B4AE7-DEFD-A846-80E9-0AD5DD15809E}"/>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1" name="Footer Placeholder 4">
            <a:extLst>
              <a:ext uri="{FF2B5EF4-FFF2-40B4-BE49-F238E27FC236}">
                <a16:creationId xmlns:a16="http://schemas.microsoft.com/office/drawing/2014/main" id="{1C668D2B-3D24-204F-BAAE-25C737CFD444}"/>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12" name="Picture Placeholder 4">
            <a:extLst>
              <a:ext uri="{FF2B5EF4-FFF2-40B4-BE49-F238E27FC236}">
                <a16:creationId xmlns:a16="http://schemas.microsoft.com/office/drawing/2014/main" id="{EBCE32D7-AE17-6241-AA46-21EBB311C91D}"/>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13" name="Picture Placeholder 4">
            <a:extLst>
              <a:ext uri="{FF2B5EF4-FFF2-40B4-BE49-F238E27FC236}">
                <a16:creationId xmlns:a16="http://schemas.microsoft.com/office/drawing/2014/main" id="{1FACCE60-739E-FF41-867A-B0D6046667BF}"/>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4" name="Picture Placeholder 4">
            <a:extLst>
              <a:ext uri="{FF2B5EF4-FFF2-40B4-BE49-F238E27FC236}">
                <a16:creationId xmlns:a16="http://schemas.microsoft.com/office/drawing/2014/main" id="{18B3D8AA-FDF4-4D4A-8FCF-F313CB76F1AD}"/>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Tree>
    <p:extLst>
      <p:ext uri="{BB962C8B-B14F-4D97-AF65-F5344CB8AC3E}">
        <p14:creationId xmlns:p14="http://schemas.microsoft.com/office/powerpoint/2010/main" val="1075083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k_Keltainen_Logosiv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727364" y="1825624"/>
            <a:ext cx="10744200" cy="2844000"/>
          </a:xfrm>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6" name="Picture Placeholder 4">
            <a:extLst>
              <a:ext uri="{FF2B5EF4-FFF2-40B4-BE49-F238E27FC236}">
                <a16:creationId xmlns:a16="http://schemas.microsoft.com/office/drawing/2014/main" id="{4209DA56-3106-804F-AD92-508A516A6EB3}"/>
              </a:ext>
            </a:extLst>
          </p:cNvPr>
          <p:cNvSpPr>
            <a:spLocks noGrp="1"/>
          </p:cNvSpPr>
          <p:nvPr>
            <p:ph type="pic" sz="quarter" idx="10" hasCustomPrompt="1"/>
          </p:nvPr>
        </p:nvSpPr>
        <p:spPr>
          <a:xfrm>
            <a:off x="727076" y="4836338"/>
            <a:ext cx="1655999" cy="1080000"/>
          </a:xfrm>
        </p:spPr>
        <p:txBody>
          <a:bodyPr anchor="ctr"/>
          <a:lstStyle>
            <a:lvl1pPr marL="0" indent="0" algn="ctr">
              <a:buNone/>
              <a:defRPr/>
            </a:lvl1pPr>
          </a:lstStyle>
          <a:p>
            <a:r>
              <a:rPr lang="fi-FI" dirty="0"/>
              <a:t>Logo 1</a:t>
            </a:r>
          </a:p>
        </p:txBody>
      </p:sp>
      <p:sp>
        <p:nvSpPr>
          <p:cNvPr id="7" name="Picture Placeholder 4">
            <a:extLst>
              <a:ext uri="{FF2B5EF4-FFF2-40B4-BE49-F238E27FC236}">
                <a16:creationId xmlns:a16="http://schemas.microsoft.com/office/drawing/2014/main" id="{D305E350-2B9E-B448-89DE-FB944FEA8729}"/>
              </a:ext>
            </a:extLst>
          </p:cNvPr>
          <p:cNvSpPr>
            <a:spLocks noGrp="1"/>
          </p:cNvSpPr>
          <p:nvPr>
            <p:ph type="pic" sz="quarter" idx="11" hasCustomPrompt="1"/>
          </p:nvPr>
        </p:nvSpPr>
        <p:spPr>
          <a:xfrm>
            <a:off x="2545746" y="4836338"/>
            <a:ext cx="1655999" cy="1080000"/>
          </a:xfrm>
        </p:spPr>
        <p:txBody>
          <a:bodyPr anchor="ctr"/>
          <a:lstStyle>
            <a:lvl1pPr marL="0" indent="0" algn="ctr">
              <a:buNone/>
              <a:defRPr/>
            </a:lvl1pPr>
          </a:lstStyle>
          <a:p>
            <a:r>
              <a:rPr lang="fi-FI" dirty="0"/>
              <a:t>Logo 2</a:t>
            </a:r>
          </a:p>
        </p:txBody>
      </p:sp>
      <p:sp>
        <p:nvSpPr>
          <p:cNvPr id="8" name="Picture Placeholder 4">
            <a:extLst>
              <a:ext uri="{FF2B5EF4-FFF2-40B4-BE49-F238E27FC236}">
                <a16:creationId xmlns:a16="http://schemas.microsoft.com/office/drawing/2014/main" id="{F33903A1-CD4B-B74C-9AA8-DEE7A50E411A}"/>
              </a:ext>
            </a:extLst>
          </p:cNvPr>
          <p:cNvSpPr>
            <a:spLocks noGrp="1"/>
          </p:cNvSpPr>
          <p:nvPr>
            <p:ph type="pic" sz="quarter" idx="12" hasCustomPrompt="1"/>
          </p:nvPr>
        </p:nvSpPr>
        <p:spPr>
          <a:xfrm>
            <a:off x="4364416" y="4836338"/>
            <a:ext cx="1655999" cy="1080000"/>
          </a:xfrm>
        </p:spPr>
        <p:txBody>
          <a:bodyPr anchor="ctr"/>
          <a:lstStyle>
            <a:lvl1pPr marL="0" indent="0" algn="ctr">
              <a:buNone/>
              <a:defRPr/>
            </a:lvl1pPr>
          </a:lstStyle>
          <a:p>
            <a:r>
              <a:rPr lang="fi-FI" dirty="0"/>
              <a:t>Logo 3</a:t>
            </a:r>
          </a:p>
        </p:txBody>
      </p:sp>
      <p:sp>
        <p:nvSpPr>
          <p:cNvPr id="9" name="Picture Placeholder 4">
            <a:extLst>
              <a:ext uri="{FF2B5EF4-FFF2-40B4-BE49-F238E27FC236}">
                <a16:creationId xmlns:a16="http://schemas.microsoft.com/office/drawing/2014/main" id="{DB3748B1-2007-C64E-A1BF-D68867A56D34}"/>
              </a:ext>
            </a:extLst>
          </p:cNvPr>
          <p:cNvSpPr>
            <a:spLocks noGrp="1"/>
          </p:cNvSpPr>
          <p:nvPr>
            <p:ph type="pic" sz="quarter" idx="13" hasCustomPrompt="1"/>
          </p:nvPr>
        </p:nvSpPr>
        <p:spPr>
          <a:xfrm>
            <a:off x="6183086" y="4836338"/>
            <a:ext cx="1655999" cy="1080000"/>
          </a:xfrm>
        </p:spPr>
        <p:txBody>
          <a:bodyPr anchor="ctr"/>
          <a:lstStyle>
            <a:lvl1pPr marL="0" indent="0" algn="ctr">
              <a:buNone/>
              <a:defRPr/>
            </a:lvl1pPr>
          </a:lstStyle>
          <a:p>
            <a:r>
              <a:rPr lang="fi-FI" dirty="0"/>
              <a:t>Logo 4</a:t>
            </a:r>
          </a:p>
        </p:txBody>
      </p:sp>
      <p:sp>
        <p:nvSpPr>
          <p:cNvPr id="10" name="Picture Placeholder 4">
            <a:extLst>
              <a:ext uri="{FF2B5EF4-FFF2-40B4-BE49-F238E27FC236}">
                <a16:creationId xmlns:a16="http://schemas.microsoft.com/office/drawing/2014/main" id="{B26F396F-D55F-BA4C-AEE5-DD8F8C239344}"/>
              </a:ext>
            </a:extLst>
          </p:cNvPr>
          <p:cNvSpPr>
            <a:spLocks noGrp="1"/>
          </p:cNvSpPr>
          <p:nvPr>
            <p:ph type="pic" sz="quarter" idx="14" hasCustomPrompt="1"/>
          </p:nvPr>
        </p:nvSpPr>
        <p:spPr>
          <a:xfrm>
            <a:off x="8001756" y="4836338"/>
            <a:ext cx="1655999" cy="1080000"/>
          </a:xfrm>
        </p:spPr>
        <p:txBody>
          <a:bodyPr anchor="ctr"/>
          <a:lstStyle>
            <a:lvl1pPr marL="0" indent="0" algn="ctr">
              <a:buNone/>
              <a:defRPr/>
            </a:lvl1pPr>
          </a:lstStyle>
          <a:p>
            <a:r>
              <a:rPr lang="fi-FI" dirty="0"/>
              <a:t>Logo 5</a:t>
            </a:r>
          </a:p>
        </p:txBody>
      </p:sp>
      <p:sp>
        <p:nvSpPr>
          <p:cNvPr id="11" name="Picture Placeholder 4">
            <a:extLst>
              <a:ext uri="{FF2B5EF4-FFF2-40B4-BE49-F238E27FC236}">
                <a16:creationId xmlns:a16="http://schemas.microsoft.com/office/drawing/2014/main" id="{E23DA869-23AD-9944-91F1-DE5F66519430}"/>
              </a:ext>
            </a:extLst>
          </p:cNvPr>
          <p:cNvSpPr>
            <a:spLocks noGrp="1"/>
          </p:cNvSpPr>
          <p:nvPr>
            <p:ph type="pic" sz="quarter" idx="15" hasCustomPrompt="1"/>
          </p:nvPr>
        </p:nvSpPr>
        <p:spPr>
          <a:xfrm>
            <a:off x="9820426" y="4836338"/>
            <a:ext cx="1655999" cy="1080000"/>
          </a:xfrm>
        </p:spPr>
        <p:txBody>
          <a:bodyPr anchor="ctr"/>
          <a:lstStyle>
            <a:lvl1pPr marL="0" indent="0" algn="ctr">
              <a:buNone/>
              <a:defRPr/>
            </a:lvl1pPr>
          </a:lstStyle>
          <a:p>
            <a:r>
              <a:rPr lang="fi-FI" dirty="0"/>
              <a:t>Logo 6</a:t>
            </a:r>
          </a:p>
        </p:txBody>
      </p:sp>
      <p:sp>
        <p:nvSpPr>
          <p:cNvPr id="14" name="Slide Number Placeholder 5">
            <a:extLst>
              <a:ext uri="{FF2B5EF4-FFF2-40B4-BE49-F238E27FC236}">
                <a16:creationId xmlns:a16="http://schemas.microsoft.com/office/drawing/2014/main" id="{2C6FB1B6-7759-EA46-87A6-CE83BA9C1214}"/>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5" name="Footer Placeholder 4">
            <a:extLst>
              <a:ext uri="{FF2B5EF4-FFF2-40B4-BE49-F238E27FC236}">
                <a16:creationId xmlns:a16="http://schemas.microsoft.com/office/drawing/2014/main" id="{D57A37C9-8FEE-E84D-94A3-0C543F05F33F}"/>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Tree>
    <p:extLst>
      <p:ext uri="{BB962C8B-B14F-4D97-AF65-F5344CB8AC3E}">
        <p14:creationId xmlns:p14="http://schemas.microsoft.com/office/powerpoint/2010/main" val="3170243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k_Keltainen_Kuva_vide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1EDD41-32D6-5540-BB19-CF8C750A156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Content Placeholder 6">
            <a:extLst>
              <a:ext uri="{FF2B5EF4-FFF2-40B4-BE49-F238E27FC236}">
                <a16:creationId xmlns:a16="http://schemas.microsoft.com/office/drawing/2014/main" id="{0BEBF360-5A65-CB4A-A0ED-9E0192A69281}"/>
              </a:ext>
            </a:extLst>
          </p:cNvPr>
          <p:cNvSpPr>
            <a:spLocks noGrp="1"/>
          </p:cNvSpPr>
          <p:nvPr>
            <p:ph sz="quarter" idx="13" hasCustomPrompt="1"/>
          </p:nvPr>
        </p:nvSpPr>
        <p:spPr>
          <a:xfrm>
            <a:off x="156006" y="175375"/>
            <a:ext cx="11878647" cy="6507247"/>
          </a:xfrm>
          <a:solidFill>
            <a:schemeClr val="bg2"/>
          </a:solidFill>
          <a:ln>
            <a:noFill/>
          </a:ln>
        </p:spPr>
        <p:txBody>
          <a:bodyPr/>
          <a:lstStyle>
            <a:lvl1pPr marL="0" indent="0">
              <a:buNone/>
              <a:defRPr/>
            </a:lvl1pPr>
          </a:lstStyle>
          <a:p>
            <a:pPr lvl="0"/>
            <a:r>
              <a:rPr lang="en-US" dirty="0" err="1"/>
              <a:t>Kuva</a:t>
            </a:r>
            <a:r>
              <a:rPr lang="en-US" dirty="0"/>
              <a:t> tai video</a:t>
            </a:r>
          </a:p>
        </p:txBody>
      </p:sp>
    </p:spTree>
    <p:extLst>
      <p:ext uri="{BB962C8B-B14F-4D97-AF65-F5344CB8AC3E}">
        <p14:creationId xmlns:p14="http://schemas.microsoft.com/office/powerpoint/2010/main" val="112981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Diak_Keltainen_Väliotsikk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4A1BE6-EF1A-4646-929E-A443149EB39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0" name="Ryhmä 14">
            <a:extLst>
              <a:ext uri="{FF2B5EF4-FFF2-40B4-BE49-F238E27FC236}">
                <a16:creationId xmlns:a16="http://schemas.microsoft.com/office/drawing/2014/main" id="{1A8119BA-4F83-5C48-A427-B36C956379CB}"/>
              </a:ext>
            </a:extLst>
          </p:cNvPr>
          <p:cNvGrpSpPr>
            <a:grpSpLocks noChangeAspect="1"/>
          </p:cNvGrpSpPr>
          <p:nvPr userDrawn="1"/>
        </p:nvGrpSpPr>
        <p:grpSpPr>
          <a:xfrm>
            <a:off x="156676" y="175376"/>
            <a:ext cx="11878647" cy="6507247"/>
            <a:chOff x="1668186" y="752742"/>
            <a:chExt cx="9201701" cy="5180022"/>
          </a:xfrm>
        </p:grpSpPr>
        <p:sp>
          <p:nvSpPr>
            <p:cNvPr id="41" name="Rectangle 5">
              <a:extLst>
                <a:ext uri="{FF2B5EF4-FFF2-40B4-BE49-F238E27FC236}">
                  <a16:creationId xmlns:a16="http://schemas.microsoft.com/office/drawing/2014/main" id="{A407E067-E9FB-1A44-9196-D36CCEBC0F43}"/>
                </a:ext>
              </a:extLst>
            </p:cNvPr>
            <p:cNvSpPr>
              <a:spLocks noChangeArrowheads="1"/>
            </p:cNvSpPr>
            <p:nvPr userDrawn="1"/>
          </p:nvSpPr>
          <p:spPr bwMode="auto">
            <a:xfrm>
              <a:off x="1668186" y="752742"/>
              <a:ext cx="9201701" cy="5180021"/>
            </a:xfrm>
            <a:prstGeom prst="rect">
              <a:avLst/>
            </a:prstGeom>
            <a:solidFill>
              <a:srgbClr val="F7DD28"/>
            </a:solidFill>
            <a:ln>
              <a:noFill/>
            </a:ln>
          </p:spPr>
          <p:txBody>
            <a:bodyPr vert="horz" wrap="square" lIns="91440" tIns="45720" rIns="91440" bIns="45720" numCol="1" anchor="t" anchorCtr="0" compatLnSpc="1">
              <a:prstTxWarp prst="textNoShape">
                <a:avLst/>
              </a:prstTxWarp>
            </a:bodyPr>
            <a:lstStyle/>
            <a:p>
              <a:endParaRPr lang="fi-FI"/>
            </a:p>
          </p:txBody>
        </p:sp>
        <p:sp>
          <p:nvSpPr>
            <p:cNvPr id="42" name="Freeform 6">
              <a:extLst>
                <a:ext uri="{FF2B5EF4-FFF2-40B4-BE49-F238E27FC236}">
                  <a16:creationId xmlns:a16="http://schemas.microsoft.com/office/drawing/2014/main" id="{E4FDDBC4-0EF9-934D-8895-F6FD0C6863BE}"/>
                </a:ext>
              </a:extLst>
            </p:cNvPr>
            <p:cNvSpPr>
              <a:spLocks/>
            </p:cNvSpPr>
            <p:nvPr userDrawn="1"/>
          </p:nvSpPr>
          <p:spPr bwMode="auto">
            <a:xfrm>
              <a:off x="1668186" y="752742"/>
              <a:ext cx="9201701" cy="5180021"/>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sp>
          <p:nvSpPr>
            <p:cNvPr id="43" name="Freeform 7">
              <a:extLst>
                <a:ext uri="{FF2B5EF4-FFF2-40B4-BE49-F238E27FC236}">
                  <a16:creationId xmlns:a16="http://schemas.microsoft.com/office/drawing/2014/main" id="{32087798-509E-9A4B-B3C0-D6A82E451CF8}"/>
                </a:ext>
              </a:extLst>
            </p:cNvPr>
            <p:cNvSpPr>
              <a:spLocks/>
            </p:cNvSpPr>
            <p:nvPr userDrawn="1"/>
          </p:nvSpPr>
          <p:spPr bwMode="auto">
            <a:xfrm>
              <a:off x="1668186" y="752742"/>
              <a:ext cx="7703806" cy="5180021"/>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FAC11A"/>
            </a:solidFill>
            <a:ln>
              <a:noFill/>
            </a:ln>
          </p:spPr>
          <p:txBody>
            <a:bodyPr vert="horz" wrap="square" lIns="91440" tIns="45720" rIns="91440" bIns="45720" numCol="1" anchor="t" anchorCtr="0" compatLnSpc="1">
              <a:prstTxWarp prst="textNoShape">
                <a:avLst/>
              </a:prstTxWarp>
            </a:bodyPr>
            <a:lstStyle/>
            <a:p>
              <a:endParaRPr lang="fi-FI"/>
            </a:p>
          </p:txBody>
        </p:sp>
        <p:sp>
          <p:nvSpPr>
            <p:cNvPr id="44" name="Freeform 8">
              <a:extLst>
                <a:ext uri="{FF2B5EF4-FFF2-40B4-BE49-F238E27FC236}">
                  <a16:creationId xmlns:a16="http://schemas.microsoft.com/office/drawing/2014/main" id="{AF439919-4693-0149-B396-37BC5A8D59CA}"/>
                </a:ext>
              </a:extLst>
            </p:cNvPr>
            <p:cNvSpPr>
              <a:spLocks/>
            </p:cNvSpPr>
            <p:nvPr userDrawn="1"/>
          </p:nvSpPr>
          <p:spPr bwMode="auto">
            <a:xfrm>
              <a:off x="1668186" y="3767798"/>
              <a:ext cx="244431" cy="1196871"/>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sp>
          <p:nvSpPr>
            <p:cNvPr id="45" name="Freeform 9">
              <a:extLst>
                <a:ext uri="{FF2B5EF4-FFF2-40B4-BE49-F238E27FC236}">
                  <a16:creationId xmlns:a16="http://schemas.microsoft.com/office/drawing/2014/main" id="{B8C5B3D3-D479-3446-A1FA-73C80AC23DB5}"/>
                </a:ext>
              </a:extLst>
            </p:cNvPr>
            <p:cNvSpPr>
              <a:spLocks/>
            </p:cNvSpPr>
            <p:nvPr userDrawn="1"/>
          </p:nvSpPr>
          <p:spPr bwMode="auto">
            <a:xfrm>
              <a:off x="5809072" y="2528784"/>
              <a:ext cx="3246243" cy="3403980"/>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F9CB1D"/>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hasCustomPrompt="1"/>
          </p:nvPr>
        </p:nvSpPr>
        <p:spPr>
          <a:xfrm>
            <a:off x="727364" y="1584000"/>
            <a:ext cx="10620085" cy="2582944"/>
          </a:xfrm>
        </p:spPr>
        <p:txBody>
          <a:bodyPr anchor="t" anchorCtr="0"/>
          <a:lstStyle>
            <a:lvl1pPr>
              <a:lnSpc>
                <a:spcPts val="7000"/>
              </a:lnSpc>
              <a:defRPr sz="7000" cap="all" baseline="0">
                <a:solidFill>
                  <a:schemeClr val="tx2"/>
                </a:solidFill>
              </a:defRPr>
            </a:lvl1pPr>
          </a:lstStyle>
          <a:p>
            <a:r>
              <a:rPr lang="en-US" dirty="0" err="1"/>
              <a:t>Väliotsikko</a:t>
            </a:r>
            <a:r>
              <a:rPr lang="en-US" dirty="0"/>
              <a:t> tai </a:t>
            </a:r>
            <a:r>
              <a:rPr lang="en-US" dirty="0" err="1"/>
              <a:t>kiitosteksti</a:t>
            </a:r>
            <a:endParaRPr lang="en-US" dirty="0"/>
          </a:p>
        </p:txBody>
      </p:sp>
      <p:sp>
        <p:nvSpPr>
          <p:cNvPr id="3" name="Text Placeholder 2"/>
          <p:cNvSpPr>
            <a:spLocks noGrp="1"/>
          </p:cNvSpPr>
          <p:nvPr>
            <p:ph type="body" idx="1" hasCustomPrompt="1"/>
          </p:nvPr>
        </p:nvSpPr>
        <p:spPr>
          <a:xfrm>
            <a:off x="727364" y="5058412"/>
            <a:ext cx="10620086" cy="1031238"/>
          </a:xfrm>
        </p:spPr>
        <p:txBody>
          <a:bodyPr lIns="0" tIns="0" rIns="0" bIns="0">
            <a:normAutofit/>
          </a:bodyPr>
          <a:lstStyle>
            <a:lvl1pPr marL="0" indent="0">
              <a:lnSpc>
                <a:spcPts val="3000"/>
              </a:lnSpc>
              <a:buNone/>
              <a:defRPr sz="30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Tekstiä</a:t>
            </a:r>
            <a:endParaRPr lang="en-US" dirty="0"/>
          </a:p>
        </p:txBody>
      </p:sp>
      <p:sp>
        <p:nvSpPr>
          <p:cNvPr id="7" name="Rectangle 6"/>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669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k_Vihreä_Väliotsikko">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6F083E51-C7F9-48E9-BEDF-36D73FE41568}"/>
              </a:ext>
            </a:extLst>
          </p:cNvPr>
          <p:cNvGrpSpPr/>
          <p:nvPr userDrawn="1"/>
        </p:nvGrpSpPr>
        <p:grpSpPr>
          <a:xfrm>
            <a:off x="156678" y="175376"/>
            <a:ext cx="11878646" cy="6507248"/>
            <a:chOff x="0" y="0"/>
            <a:chExt cx="12193200" cy="6858000"/>
          </a:xfrm>
        </p:grpSpPr>
        <p:sp>
          <p:nvSpPr>
            <p:cNvPr id="8" name="Rectangle 5">
              <a:extLst>
                <a:ext uri="{FF2B5EF4-FFF2-40B4-BE49-F238E27FC236}">
                  <a16:creationId xmlns:a16="http://schemas.microsoft.com/office/drawing/2014/main" id="{F71EBA8C-7642-4097-A756-CF7F7C20FAB2}"/>
                </a:ext>
              </a:extLst>
            </p:cNvPr>
            <p:cNvSpPr>
              <a:spLocks noChangeArrowheads="1"/>
            </p:cNvSpPr>
            <p:nvPr userDrawn="1"/>
          </p:nvSpPr>
          <p:spPr bwMode="gray">
            <a:xfrm>
              <a:off x="0" y="0"/>
              <a:ext cx="12193200" cy="6858000"/>
            </a:xfrm>
            <a:prstGeom prst="rect">
              <a:avLst/>
            </a:prstGeom>
            <a:solidFill>
              <a:srgbClr val="BCD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9F330716-B143-403D-8205-9022FCFAE297}"/>
                </a:ext>
              </a:extLst>
            </p:cNvPr>
            <p:cNvSpPr>
              <a:spLocks/>
            </p:cNvSpPr>
            <p:nvPr userDrawn="1"/>
          </p:nvSpPr>
          <p:spPr bwMode="gray">
            <a:xfrm>
              <a:off x="0" y="0"/>
              <a:ext cx="12193200" cy="6858000"/>
            </a:xfrm>
            <a:custGeom>
              <a:avLst/>
              <a:gdLst>
                <a:gd name="T0" fmla="*/ 23343 w 33870"/>
                <a:gd name="T1" fmla="*/ 19050 h 19050"/>
                <a:gd name="T2" fmla="*/ 33870 w 33870"/>
                <a:gd name="T3" fmla="*/ 9479 h 19050"/>
                <a:gd name="T4" fmla="*/ 33870 w 33870"/>
                <a:gd name="T5" fmla="*/ 0 h 19050"/>
                <a:gd name="T6" fmla="*/ 21827 w 33870"/>
                <a:gd name="T7" fmla="*/ 0 h 19050"/>
                <a:gd name="T8" fmla="*/ 10507 w 33870"/>
                <a:gd name="T9" fmla="*/ 7800 h 19050"/>
                <a:gd name="T10" fmla="*/ 0 w 33870"/>
                <a:gd name="T11" fmla="*/ 7800 h 19050"/>
                <a:gd name="T12" fmla="*/ 0 w 33870"/>
                <a:gd name="T13" fmla="*/ 19050 h 19050"/>
                <a:gd name="T14" fmla="*/ 23343 w 33870"/>
                <a:gd name="T15" fmla="*/ 1905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23343" y="19050"/>
                  </a:moveTo>
                  <a:cubicBezTo>
                    <a:pt x="27657" y="16864"/>
                    <a:pt x="31299" y="13542"/>
                    <a:pt x="33870" y="9479"/>
                  </a:cubicBezTo>
                  <a:lnTo>
                    <a:pt x="33870" y="0"/>
                  </a:lnTo>
                  <a:lnTo>
                    <a:pt x="21827" y="0"/>
                  </a:lnTo>
                  <a:cubicBezTo>
                    <a:pt x="20021" y="4512"/>
                    <a:pt x="15643" y="7717"/>
                    <a:pt x="10507" y="7800"/>
                  </a:cubicBezTo>
                  <a:lnTo>
                    <a:pt x="0" y="7800"/>
                  </a:lnTo>
                  <a:lnTo>
                    <a:pt x="0" y="19050"/>
                  </a:lnTo>
                  <a:lnTo>
                    <a:pt x="23343" y="19050"/>
                  </a:lnTo>
                  <a:close/>
                </a:path>
              </a:pathLst>
            </a:custGeom>
            <a:solidFill>
              <a:srgbClr val="D0DF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4DD00279-E76F-46F2-B226-F695C445C966}"/>
                </a:ext>
              </a:extLst>
            </p:cNvPr>
            <p:cNvSpPr>
              <a:spLocks/>
            </p:cNvSpPr>
            <p:nvPr userDrawn="1"/>
          </p:nvSpPr>
          <p:spPr bwMode="gray">
            <a:xfrm>
              <a:off x="0" y="0"/>
              <a:ext cx="12193200" cy="6858000"/>
            </a:xfrm>
            <a:custGeom>
              <a:avLst/>
              <a:gdLst>
                <a:gd name="T0" fmla="*/ 1329 w 33870"/>
                <a:gd name="T1" fmla="*/ 7800 h 19050"/>
                <a:gd name="T2" fmla="*/ 0 w 33870"/>
                <a:gd name="T3" fmla="*/ 13363 h 19050"/>
                <a:gd name="T4" fmla="*/ 0 w 33870"/>
                <a:gd name="T5" fmla="*/ 19050 h 19050"/>
                <a:gd name="T6" fmla="*/ 15303 w 33870"/>
                <a:gd name="T7" fmla="*/ 19050 h 19050"/>
                <a:gd name="T8" fmla="*/ 15200 w 33870"/>
                <a:gd name="T9" fmla="*/ 17423 h 19050"/>
                <a:gd name="T10" fmla="*/ 27922 w 33870"/>
                <a:gd name="T11" fmla="*/ 4700 h 19050"/>
                <a:gd name="T12" fmla="*/ 33870 w 33870"/>
                <a:gd name="T13" fmla="*/ 6174 h 19050"/>
                <a:gd name="T14" fmla="*/ 33870 w 33870"/>
                <a:gd name="T15" fmla="*/ 0 h 19050"/>
                <a:gd name="T16" fmla="*/ 21827 w 33870"/>
                <a:gd name="T17" fmla="*/ 0 h 19050"/>
                <a:gd name="T18" fmla="*/ 10507 w 33870"/>
                <a:gd name="T19" fmla="*/ 7800 h 19050"/>
                <a:gd name="T20" fmla="*/ 1329 w 33870"/>
                <a:gd name="T21" fmla="*/ 780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70" h="19050">
                  <a:moveTo>
                    <a:pt x="1329" y="7800"/>
                  </a:moveTo>
                  <a:cubicBezTo>
                    <a:pt x="713" y="9577"/>
                    <a:pt x="263" y="11438"/>
                    <a:pt x="0" y="13363"/>
                  </a:cubicBezTo>
                  <a:lnTo>
                    <a:pt x="0" y="19050"/>
                  </a:lnTo>
                  <a:lnTo>
                    <a:pt x="15303" y="19050"/>
                  </a:lnTo>
                  <a:cubicBezTo>
                    <a:pt x="15235" y="18517"/>
                    <a:pt x="15200" y="17974"/>
                    <a:pt x="15200" y="17423"/>
                  </a:cubicBezTo>
                  <a:cubicBezTo>
                    <a:pt x="15200" y="10396"/>
                    <a:pt x="20896" y="4700"/>
                    <a:pt x="27922" y="4700"/>
                  </a:cubicBezTo>
                  <a:cubicBezTo>
                    <a:pt x="30071" y="4700"/>
                    <a:pt x="32095" y="5234"/>
                    <a:pt x="33870" y="6174"/>
                  </a:cubicBezTo>
                  <a:lnTo>
                    <a:pt x="33870" y="0"/>
                  </a:lnTo>
                  <a:lnTo>
                    <a:pt x="21827" y="0"/>
                  </a:lnTo>
                  <a:cubicBezTo>
                    <a:pt x="20021" y="4512"/>
                    <a:pt x="15643" y="7717"/>
                    <a:pt x="10507" y="7800"/>
                  </a:cubicBezTo>
                  <a:lnTo>
                    <a:pt x="1329" y="7800"/>
                  </a:lnTo>
                  <a:close/>
                </a:path>
              </a:pathLst>
            </a:custGeom>
            <a:solidFill>
              <a:srgbClr val="D8E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2B99EFBD-27D3-420C-8231-78524973AC7F}"/>
                </a:ext>
              </a:extLst>
            </p:cNvPr>
            <p:cNvSpPr>
              <a:spLocks/>
            </p:cNvSpPr>
            <p:nvPr userDrawn="1"/>
          </p:nvSpPr>
          <p:spPr bwMode="gray">
            <a:xfrm>
              <a:off x="477069" y="0"/>
              <a:ext cx="7381018" cy="2807284"/>
            </a:xfrm>
            <a:custGeom>
              <a:avLst/>
              <a:gdLst>
                <a:gd name="T0" fmla="*/ 4169 w 20498"/>
                <a:gd name="T1" fmla="*/ 0 h 7800"/>
                <a:gd name="T2" fmla="*/ 0 w 20498"/>
                <a:gd name="T3" fmla="*/ 7800 h 7800"/>
                <a:gd name="T4" fmla="*/ 9178 w 20498"/>
                <a:gd name="T5" fmla="*/ 7800 h 7800"/>
                <a:gd name="T6" fmla="*/ 20498 w 20498"/>
                <a:gd name="T7" fmla="*/ 0 h 7800"/>
                <a:gd name="T8" fmla="*/ 4169 w 20498"/>
                <a:gd name="T9" fmla="*/ 0 h 7800"/>
              </a:gdLst>
              <a:ahLst/>
              <a:cxnLst>
                <a:cxn ang="0">
                  <a:pos x="T0" y="T1"/>
                </a:cxn>
                <a:cxn ang="0">
                  <a:pos x="T2" y="T3"/>
                </a:cxn>
                <a:cxn ang="0">
                  <a:pos x="T4" y="T5"/>
                </a:cxn>
                <a:cxn ang="0">
                  <a:pos x="T6" y="T7"/>
                </a:cxn>
                <a:cxn ang="0">
                  <a:pos x="T8" y="T9"/>
                </a:cxn>
              </a:cxnLst>
              <a:rect l="0" t="0" r="r" b="b"/>
              <a:pathLst>
                <a:path w="20498" h="7800">
                  <a:moveTo>
                    <a:pt x="4169" y="0"/>
                  </a:moveTo>
                  <a:cubicBezTo>
                    <a:pt x="2405" y="2324"/>
                    <a:pt x="989" y="4953"/>
                    <a:pt x="0" y="7800"/>
                  </a:cubicBezTo>
                  <a:lnTo>
                    <a:pt x="9178" y="7800"/>
                  </a:lnTo>
                  <a:cubicBezTo>
                    <a:pt x="14314" y="7717"/>
                    <a:pt x="18692" y="4512"/>
                    <a:pt x="20498" y="0"/>
                  </a:cubicBezTo>
                  <a:lnTo>
                    <a:pt x="4169" y="0"/>
                  </a:lnTo>
                  <a:close/>
                </a:path>
              </a:pathLst>
            </a:custGeom>
            <a:solidFill>
              <a:srgbClr val="C9D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Title 1">
            <a:extLst>
              <a:ext uri="{FF2B5EF4-FFF2-40B4-BE49-F238E27FC236}">
                <a16:creationId xmlns:a16="http://schemas.microsoft.com/office/drawing/2014/main" id="{21F17FB6-DFA9-C943-80D6-B2BDBDAFEDB3}"/>
              </a:ext>
            </a:extLst>
          </p:cNvPr>
          <p:cNvSpPr>
            <a:spLocks noGrp="1"/>
          </p:cNvSpPr>
          <p:nvPr>
            <p:ph type="title" hasCustomPrompt="1"/>
          </p:nvPr>
        </p:nvSpPr>
        <p:spPr>
          <a:xfrm>
            <a:off x="727364" y="1584000"/>
            <a:ext cx="10620085" cy="2582944"/>
          </a:xfrm>
        </p:spPr>
        <p:txBody>
          <a:bodyPr anchor="t" anchorCtr="0"/>
          <a:lstStyle>
            <a:lvl1pPr>
              <a:lnSpc>
                <a:spcPts val="7000"/>
              </a:lnSpc>
              <a:defRPr sz="7000" cap="all" baseline="0">
                <a:solidFill>
                  <a:schemeClr val="tx2"/>
                </a:solidFill>
              </a:defRPr>
            </a:lvl1pPr>
          </a:lstStyle>
          <a:p>
            <a:r>
              <a:rPr lang="en-US" dirty="0" err="1"/>
              <a:t>Väliotsikko</a:t>
            </a:r>
            <a:r>
              <a:rPr lang="en-US" dirty="0"/>
              <a:t> tai </a:t>
            </a:r>
            <a:r>
              <a:rPr lang="en-US" dirty="0" err="1"/>
              <a:t>kiitosteksti</a:t>
            </a:r>
            <a:endParaRPr lang="en-US" dirty="0"/>
          </a:p>
        </p:txBody>
      </p:sp>
      <p:sp>
        <p:nvSpPr>
          <p:cNvPr id="15" name="Text Placeholder 2">
            <a:extLst>
              <a:ext uri="{FF2B5EF4-FFF2-40B4-BE49-F238E27FC236}">
                <a16:creationId xmlns:a16="http://schemas.microsoft.com/office/drawing/2014/main" id="{71B9CEB3-8841-9044-99E3-B84F9FC43494}"/>
              </a:ext>
            </a:extLst>
          </p:cNvPr>
          <p:cNvSpPr>
            <a:spLocks noGrp="1"/>
          </p:cNvSpPr>
          <p:nvPr>
            <p:ph type="body" idx="1" hasCustomPrompt="1"/>
          </p:nvPr>
        </p:nvSpPr>
        <p:spPr>
          <a:xfrm>
            <a:off x="727364" y="5058412"/>
            <a:ext cx="10620086" cy="1031238"/>
          </a:xfrm>
        </p:spPr>
        <p:txBody>
          <a:bodyPr lIns="0" tIns="0" rIns="0" bIns="0">
            <a:normAutofit/>
          </a:bodyPr>
          <a:lstStyle>
            <a:lvl1pPr marL="0" indent="0">
              <a:lnSpc>
                <a:spcPts val="3000"/>
              </a:lnSpc>
              <a:buNone/>
              <a:defRPr sz="30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Tekstiä</a:t>
            </a:r>
            <a:endParaRPr lang="en-US" dirty="0"/>
          </a:p>
        </p:txBody>
      </p:sp>
      <p:sp>
        <p:nvSpPr>
          <p:cNvPr id="16" name="Rectangle 15">
            <a:extLst>
              <a:ext uri="{FF2B5EF4-FFF2-40B4-BE49-F238E27FC236}">
                <a16:creationId xmlns:a16="http://schemas.microsoft.com/office/drawing/2014/main" id="{5665A0A2-50A8-3D42-AE3D-85A72B16F898}"/>
              </a:ext>
            </a:extLst>
          </p:cNvPr>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761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ak_Sininen_Väliotsikko">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1001190-714C-AF48-A664-3FB68BD688DB}"/>
              </a:ext>
            </a:extLst>
          </p:cNvPr>
          <p:cNvGrpSpPr/>
          <p:nvPr userDrawn="1"/>
        </p:nvGrpSpPr>
        <p:grpSpPr>
          <a:xfrm>
            <a:off x="156676" y="175375"/>
            <a:ext cx="11878647" cy="6507246"/>
            <a:chOff x="1" y="0"/>
            <a:chExt cx="12196800" cy="6866088"/>
          </a:xfrm>
        </p:grpSpPr>
        <p:sp>
          <p:nvSpPr>
            <p:cNvPr id="21" name="Rectangle 5">
              <a:extLst>
                <a:ext uri="{FF2B5EF4-FFF2-40B4-BE49-F238E27FC236}">
                  <a16:creationId xmlns:a16="http://schemas.microsoft.com/office/drawing/2014/main" id="{75878867-2BA2-8041-AF48-B5F2D8B99278}"/>
                </a:ext>
              </a:extLst>
            </p:cNvPr>
            <p:cNvSpPr>
              <a:spLocks noChangeArrowheads="1"/>
            </p:cNvSpPr>
            <p:nvPr userDrawn="1"/>
          </p:nvSpPr>
          <p:spPr bwMode="auto">
            <a:xfrm>
              <a:off x="1" y="0"/>
              <a:ext cx="12196800" cy="686608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22" name="Freeform 6">
              <a:extLst>
                <a:ext uri="{FF2B5EF4-FFF2-40B4-BE49-F238E27FC236}">
                  <a16:creationId xmlns:a16="http://schemas.microsoft.com/office/drawing/2014/main" id="{BC38A2AC-6307-BD46-9174-EF5C469B5A68}"/>
                </a:ext>
              </a:extLst>
            </p:cNvPr>
            <p:cNvSpPr>
              <a:spLocks/>
            </p:cNvSpPr>
            <p:nvPr userDrawn="1"/>
          </p:nvSpPr>
          <p:spPr bwMode="auto">
            <a:xfrm>
              <a:off x="1" y="0"/>
              <a:ext cx="12196800" cy="6866087"/>
            </a:xfrm>
            <a:custGeom>
              <a:avLst/>
              <a:gdLst>
                <a:gd name="T0" fmla="*/ 7035 w 33870"/>
                <a:gd name="T1" fmla="*/ 0 h 19050"/>
                <a:gd name="T2" fmla="*/ 0 w 33870"/>
                <a:gd name="T3" fmla="*/ 15487 h 19050"/>
                <a:gd name="T4" fmla="*/ 0 w 33870"/>
                <a:gd name="T5" fmla="*/ 19050 h 19050"/>
                <a:gd name="T6" fmla="*/ 15244 w 33870"/>
                <a:gd name="T7" fmla="*/ 19050 h 19050"/>
                <a:gd name="T8" fmla="*/ 27964 w 33870"/>
                <a:gd name="T9" fmla="*/ 6508 h 19050"/>
                <a:gd name="T10" fmla="*/ 33870 w 33870"/>
                <a:gd name="T11" fmla="*/ 7959 h 19050"/>
                <a:gd name="T12" fmla="*/ 33870 w 33870"/>
                <a:gd name="T13" fmla="*/ 0 h 19050"/>
                <a:gd name="T14" fmla="*/ 7035 w 33870"/>
                <a:gd name="T15" fmla="*/ 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7035" y="0"/>
                  </a:moveTo>
                  <a:cubicBezTo>
                    <a:pt x="3289" y="4150"/>
                    <a:pt x="748" y="9520"/>
                    <a:pt x="0" y="15487"/>
                  </a:cubicBezTo>
                  <a:lnTo>
                    <a:pt x="0" y="19050"/>
                  </a:lnTo>
                  <a:lnTo>
                    <a:pt x="15244" y="19050"/>
                  </a:lnTo>
                  <a:cubicBezTo>
                    <a:pt x="15341" y="12107"/>
                    <a:pt x="20998" y="6508"/>
                    <a:pt x="27964" y="6508"/>
                  </a:cubicBezTo>
                  <a:cubicBezTo>
                    <a:pt x="30096" y="6508"/>
                    <a:pt x="32105" y="7033"/>
                    <a:pt x="33870" y="7959"/>
                  </a:cubicBezTo>
                  <a:lnTo>
                    <a:pt x="33870" y="0"/>
                  </a:lnTo>
                  <a:lnTo>
                    <a:pt x="7035" y="0"/>
                  </a:lnTo>
                  <a:close/>
                </a:path>
              </a:pathLst>
            </a:custGeom>
            <a:solidFill>
              <a:srgbClr val="0070C0">
                <a:alpha val="74000"/>
              </a:srgbClr>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12151684-39D2-F249-979A-776A19087D7F}"/>
                </a:ext>
              </a:extLst>
            </p:cNvPr>
            <p:cNvSpPr>
              <a:spLocks/>
            </p:cNvSpPr>
            <p:nvPr userDrawn="1"/>
          </p:nvSpPr>
          <p:spPr bwMode="auto">
            <a:xfrm>
              <a:off x="1" y="0"/>
              <a:ext cx="10211349" cy="6866087"/>
            </a:xfrm>
            <a:custGeom>
              <a:avLst/>
              <a:gdLst>
                <a:gd name="T0" fmla="*/ 18779 w 28356"/>
                <a:gd name="T1" fmla="*/ 19050 h 19050"/>
                <a:gd name="T2" fmla="*/ 28356 w 28356"/>
                <a:gd name="T3" fmla="*/ 0 h 19050"/>
                <a:gd name="T4" fmla="*/ 13072 w 28356"/>
                <a:gd name="T5" fmla="*/ 0 h 19050"/>
                <a:gd name="T6" fmla="*/ 936 w 28356"/>
                <a:gd name="T7" fmla="*/ 11090 h 19050"/>
                <a:gd name="T8" fmla="*/ 0 w 28356"/>
                <a:gd name="T9" fmla="*/ 11090 h 19050"/>
                <a:gd name="T10" fmla="*/ 0 w 28356"/>
                <a:gd name="T11" fmla="*/ 19050 h 19050"/>
                <a:gd name="T12" fmla="*/ 18779 w 28356"/>
                <a:gd name="T13" fmla="*/ 19050 h 19050"/>
              </a:gdLst>
              <a:ahLst/>
              <a:cxnLst>
                <a:cxn ang="0">
                  <a:pos x="T0" y="T1"/>
                </a:cxn>
                <a:cxn ang="0">
                  <a:pos x="T2" y="T3"/>
                </a:cxn>
                <a:cxn ang="0">
                  <a:pos x="T4" y="T5"/>
                </a:cxn>
                <a:cxn ang="0">
                  <a:pos x="T6" y="T7"/>
                </a:cxn>
                <a:cxn ang="0">
                  <a:pos x="T8" y="T9"/>
                </a:cxn>
                <a:cxn ang="0">
                  <a:pos x="T10" y="T11"/>
                </a:cxn>
                <a:cxn ang="0">
                  <a:pos x="T12" y="T13"/>
                </a:cxn>
              </a:cxnLst>
              <a:rect l="0" t="0" r="r" b="b"/>
              <a:pathLst>
                <a:path w="28356" h="19050">
                  <a:moveTo>
                    <a:pt x="18779" y="19050"/>
                  </a:moveTo>
                  <a:cubicBezTo>
                    <a:pt x="24319" y="14447"/>
                    <a:pt x="27968" y="7651"/>
                    <a:pt x="28356" y="0"/>
                  </a:cubicBezTo>
                  <a:lnTo>
                    <a:pt x="13072" y="0"/>
                  </a:lnTo>
                  <a:cubicBezTo>
                    <a:pt x="12420" y="6167"/>
                    <a:pt x="7251" y="10988"/>
                    <a:pt x="936" y="11090"/>
                  </a:cubicBezTo>
                  <a:lnTo>
                    <a:pt x="0" y="11090"/>
                  </a:lnTo>
                  <a:lnTo>
                    <a:pt x="0" y="19050"/>
                  </a:lnTo>
                  <a:lnTo>
                    <a:pt x="18779" y="19050"/>
                  </a:lnTo>
                  <a:close/>
                </a:path>
              </a:pathLst>
            </a:custGeom>
            <a:solidFill>
              <a:srgbClr val="002060">
                <a:alpha val="21000"/>
              </a:srgbClr>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25" name="Freeform 8">
              <a:extLst>
                <a:ext uri="{FF2B5EF4-FFF2-40B4-BE49-F238E27FC236}">
                  <a16:creationId xmlns:a16="http://schemas.microsoft.com/office/drawing/2014/main" id="{349474AA-DD8E-4F4E-97E7-44B97B9131E8}"/>
                </a:ext>
              </a:extLst>
            </p:cNvPr>
            <p:cNvSpPr>
              <a:spLocks/>
            </p:cNvSpPr>
            <p:nvPr userDrawn="1"/>
          </p:nvSpPr>
          <p:spPr bwMode="auto">
            <a:xfrm>
              <a:off x="1" y="3996439"/>
              <a:ext cx="323992" cy="1586445"/>
            </a:xfrm>
            <a:custGeom>
              <a:avLst/>
              <a:gdLst>
                <a:gd name="T0" fmla="*/ 900 w 900"/>
                <a:gd name="T1" fmla="*/ 0 h 4397"/>
                <a:gd name="T2" fmla="*/ 0 w 900"/>
                <a:gd name="T3" fmla="*/ 0 h 4397"/>
                <a:gd name="T4" fmla="*/ 0 w 900"/>
                <a:gd name="T5" fmla="*/ 4397 h 4397"/>
                <a:gd name="T6" fmla="*/ 900 w 900"/>
                <a:gd name="T7" fmla="*/ 0 h 4397"/>
              </a:gdLst>
              <a:ahLst/>
              <a:cxnLst>
                <a:cxn ang="0">
                  <a:pos x="T0" y="T1"/>
                </a:cxn>
                <a:cxn ang="0">
                  <a:pos x="T2" y="T3"/>
                </a:cxn>
                <a:cxn ang="0">
                  <a:pos x="T4" y="T5"/>
                </a:cxn>
                <a:cxn ang="0">
                  <a:pos x="T6" y="T7"/>
                </a:cxn>
              </a:cxnLst>
              <a:rect l="0" t="0" r="r" b="b"/>
              <a:pathLst>
                <a:path w="900" h="4397">
                  <a:moveTo>
                    <a:pt x="900" y="0"/>
                  </a:moveTo>
                  <a:lnTo>
                    <a:pt x="0" y="0"/>
                  </a:lnTo>
                  <a:lnTo>
                    <a:pt x="0" y="4397"/>
                  </a:lnTo>
                  <a:cubicBezTo>
                    <a:pt x="189" y="2890"/>
                    <a:pt x="492" y="1421"/>
                    <a:pt x="900" y="0"/>
                  </a:cubicBezTo>
                  <a:close/>
                </a:path>
              </a:pathLst>
            </a:custGeom>
            <a:solidFill>
              <a:schemeClr val="accent1">
                <a:alpha val="26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B3F448BC-B8F1-7C43-BB03-B6FC05DE4E11}"/>
                </a:ext>
              </a:extLst>
            </p:cNvPr>
            <p:cNvSpPr>
              <a:spLocks/>
            </p:cNvSpPr>
            <p:nvPr userDrawn="1"/>
          </p:nvSpPr>
          <p:spPr bwMode="auto">
            <a:xfrm>
              <a:off x="5488721" y="2354133"/>
              <a:ext cx="4302876" cy="4511955"/>
            </a:xfrm>
            <a:custGeom>
              <a:avLst/>
              <a:gdLst>
                <a:gd name="T0" fmla="*/ 3535 w 11947"/>
                <a:gd name="T1" fmla="*/ 12518 h 12518"/>
                <a:gd name="T2" fmla="*/ 11947 w 11947"/>
                <a:gd name="T3" fmla="*/ 0 h 12518"/>
                <a:gd name="T4" fmla="*/ 0 w 11947"/>
                <a:gd name="T5" fmla="*/ 12518 h 12518"/>
                <a:gd name="T6" fmla="*/ 3535 w 11947"/>
                <a:gd name="T7" fmla="*/ 12518 h 12518"/>
              </a:gdLst>
              <a:ahLst/>
              <a:cxnLst>
                <a:cxn ang="0">
                  <a:pos x="T0" y="T1"/>
                </a:cxn>
                <a:cxn ang="0">
                  <a:pos x="T2" y="T3"/>
                </a:cxn>
                <a:cxn ang="0">
                  <a:pos x="T4" y="T5"/>
                </a:cxn>
                <a:cxn ang="0">
                  <a:pos x="T6" y="T7"/>
                </a:cxn>
              </a:cxnLst>
              <a:rect l="0" t="0" r="r" b="b"/>
              <a:pathLst>
                <a:path w="11947" h="12518">
                  <a:moveTo>
                    <a:pt x="3535" y="12518"/>
                  </a:moveTo>
                  <a:cubicBezTo>
                    <a:pt x="7436" y="9277"/>
                    <a:pt x="10399" y="4948"/>
                    <a:pt x="11947" y="0"/>
                  </a:cubicBezTo>
                  <a:cubicBezTo>
                    <a:pt x="5340" y="396"/>
                    <a:pt x="93" y="5834"/>
                    <a:pt x="0" y="12518"/>
                  </a:cubicBezTo>
                  <a:lnTo>
                    <a:pt x="3535" y="12518"/>
                  </a:lnTo>
                  <a:close/>
                </a:path>
              </a:pathLst>
            </a:custGeom>
            <a:solidFill>
              <a:srgbClr val="0070C0">
                <a:alpha val="88000"/>
              </a:srgbClr>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16" name="Title 1">
            <a:extLst>
              <a:ext uri="{FF2B5EF4-FFF2-40B4-BE49-F238E27FC236}">
                <a16:creationId xmlns:a16="http://schemas.microsoft.com/office/drawing/2014/main" id="{16B32026-18D2-5440-AC94-5D8E4C87F472}"/>
              </a:ext>
            </a:extLst>
          </p:cNvPr>
          <p:cNvSpPr>
            <a:spLocks noGrp="1"/>
          </p:cNvSpPr>
          <p:nvPr>
            <p:ph type="title" hasCustomPrompt="1"/>
          </p:nvPr>
        </p:nvSpPr>
        <p:spPr>
          <a:xfrm>
            <a:off x="727364" y="1584000"/>
            <a:ext cx="10620085" cy="2582944"/>
          </a:xfrm>
        </p:spPr>
        <p:txBody>
          <a:bodyPr anchor="t" anchorCtr="0"/>
          <a:lstStyle>
            <a:lvl1pPr>
              <a:lnSpc>
                <a:spcPts val="7000"/>
              </a:lnSpc>
              <a:defRPr sz="7000" cap="all" baseline="0">
                <a:solidFill>
                  <a:schemeClr val="bg1"/>
                </a:solidFill>
              </a:defRPr>
            </a:lvl1pPr>
          </a:lstStyle>
          <a:p>
            <a:r>
              <a:rPr lang="en-US" dirty="0" err="1"/>
              <a:t>Väliotsikko</a:t>
            </a:r>
            <a:r>
              <a:rPr lang="en-US" dirty="0"/>
              <a:t> tai </a:t>
            </a:r>
            <a:r>
              <a:rPr lang="en-US" dirty="0" err="1"/>
              <a:t>kiitosteksti</a:t>
            </a:r>
            <a:endParaRPr lang="en-US" dirty="0"/>
          </a:p>
        </p:txBody>
      </p:sp>
      <p:sp>
        <p:nvSpPr>
          <p:cNvPr id="17" name="Text Placeholder 2">
            <a:extLst>
              <a:ext uri="{FF2B5EF4-FFF2-40B4-BE49-F238E27FC236}">
                <a16:creationId xmlns:a16="http://schemas.microsoft.com/office/drawing/2014/main" id="{93B51075-3695-974E-AD98-B2DD891DB4CD}"/>
              </a:ext>
            </a:extLst>
          </p:cNvPr>
          <p:cNvSpPr>
            <a:spLocks noGrp="1"/>
          </p:cNvSpPr>
          <p:nvPr>
            <p:ph type="body" idx="1" hasCustomPrompt="1"/>
          </p:nvPr>
        </p:nvSpPr>
        <p:spPr>
          <a:xfrm>
            <a:off x="727364" y="5058412"/>
            <a:ext cx="10620086" cy="1031238"/>
          </a:xfrm>
        </p:spPr>
        <p:txBody>
          <a:bodyPr lIns="0" tIns="0" rIns="0" bIns="0">
            <a:normAutofit/>
          </a:bodyPr>
          <a:lstStyle>
            <a:lvl1pPr marL="0" indent="0">
              <a:lnSpc>
                <a:spcPts val="3000"/>
              </a:lnSpc>
              <a:buNone/>
              <a:defRPr sz="30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Tekstiä</a:t>
            </a:r>
            <a:endParaRPr lang="en-US" dirty="0"/>
          </a:p>
        </p:txBody>
      </p:sp>
      <p:sp>
        <p:nvSpPr>
          <p:cNvPr id="19" name="Rectangle 18">
            <a:extLst>
              <a:ext uri="{FF2B5EF4-FFF2-40B4-BE49-F238E27FC236}">
                <a16:creationId xmlns:a16="http://schemas.microsoft.com/office/drawing/2014/main" id="{31CA9395-F0F7-9F4F-B0BF-546830E50911}"/>
              </a:ext>
            </a:extLst>
          </p:cNvPr>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600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k_V.sininen_Väliotsikko">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90E5625-09DD-F44A-850D-35E8C5F33897}"/>
              </a:ext>
            </a:extLst>
          </p:cNvPr>
          <p:cNvGrpSpPr/>
          <p:nvPr userDrawn="1"/>
        </p:nvGrpSpPr>
        <p:grpSpPr>
          <a:xfrm>
            <a:off x="156676" y="175374"/>
            <a:ext cx="11878647" cy="6507245"/>
            <a:chOff x="0" y="0"/>
            <a:chExt cx="12196800" cy="6858000"/>
          </a:xfrm>
        </p:grpSpPr>
        <p:sp>
          <p:nvSpPr>
            <p:cNvPr id="12" name="Rectangle 5">
              <a:extLst>
                <a:ext uri="{FF2B5EF4-FFF2-40B4-BE49-F238E27FC236}">
                  <a16:creationId xmlns:a16="http://schemas.microsoft.com/office/drawing/2014/main" id="{7463F685-8A76-2D44-84C1-3667A0389CC3}"/>
                </a:ext>
              </a:extLst>
            </p:cNvPr>
            <p:cNvSpPr>
              <a:spLocks noChangeArrowheads="1"/>
            </p:cNvSpPr>
            <p:nvPr userDrawn="1"/>
          </p:nvSpPr>
          <p:spPr bwMode="gray">
            <a:xfrm>
              <a:off x="0" y="0"/>
              <a:ext cx="12196800" cy="68580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955D0654-478E-3241-A2DC-CFEF9E2F4904}"/>
                </a:ext>
              </a:extLst>
            </p:cNvPr>
            <p:cNvSpPr>
              <a:spLocks/>
            </p:cNvSpPr>
            <p:nvPr userDrawn="1"/>
          </p:nvSpPr>
          <p:spPr bwMode="gray">
            <a:xfrm>
              <a:off x="0" y="0"/>
              <a:ext cx="12196800" cy="6858000"/>
            </a:xfrm>
            <a:custGeom>
              <a:avLst/>
              <a:gdLst>
                <a:gd name="T0" fmla="*/ 23343 w 33870"/>
                <a:gd name="T1" fmla="*/ 19050 h 19050"/>
                <a:gd name="T2" fmla="*/ 33870 w 33870"/>
                <a:gd name="T3" fmla="*/ 9479 h 19050"/>
                <a:gd name="T4" fmla="*/ 33870 w 33870"/>
                <a:gd name="T5" fmla="*/ 0 h 19050"/>
                <a:gd name="T6" fmla="*/ 21827 w 33870"/>
                <a:gd name="T7" fmla="*/ 0 h 19050"/>
                <a:gd name="T8" fmla="*/ 10507 w 33870"/>
                <a:gd name="T9" fmla="*/ 7800 h 19050"/>
                <a:gd name="T10" fmla="*/ 0 w 33870"/>
                <a:gd name="T11" fmla="*/ 7800 h 19050"/>
                <a:gd name="T12" fmla="*/ 0 w 33870"/>
                <a:gd name="T13" fmla="*/ 19050 h 19050"/>
                <a:gd name="T14" fmla="*/ 23343 w 33870"/>
                <a:gd name="T15" fmla="*/ 19050 h 19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70" h="19050">
                  <a:moveTo>
                    <a:pt x="23343" y="19050"/>
                  </a:moveTo>
                  <a:cubicBezTo>
                    <a:pt x="27657" y="16864"/>
                    <a:pt x="31299" y="13542"/>
                    <a:pt x="33870" y="9479"/>
                  </a:cubicBezTo>
                  <a:lnTo>
                    <a:pt x="33870" y="0"/>
                  </a:lnTo>
                  <a:lnTo>
                    <a:pt x="21827" y="0"/>
                  </a:lnTo>
                  <a:cubicBezTo>
                    <a:pt x="20021" y="4512"/>
                    <a:pt x="15643" y="7717"/>
                    <a:pt x="10507" y="7800"/>
                  </a:cubicBezTo>
                  <a:lnTo>
                    <a:pt x="0" y="7800"/>
                  </a:lnTo>
                  <a:lnTo>
                    <a:pt x="0" y="19050"/>
                  </a:lnTo>
                  <a:lnTo>
                    <a:pt x="23343" y="19050"/>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F3EB05BD-5114-834C-96CE-9439D877A107}"/>
                </a:ext>
              </a:extLst>
            </p:cNvPr>
            <p:cNvSpPr>
              <a:spLocks/>
            </p:cNvSpPr>
            <p:nvPr userDrawn="1"/>
          </p:nvSpPr>
          <p:spPr bwMode="gray">
            <a:xfrm>
              <a:off x="0" y="0"/>
              <a:ext cx="12196800" cy="6858000"/>
            </a:xfrm>
            <a:custGeom>
              <a:avLst/>
              <a:gdLst>
                <a:gd name="T0" fmla="*/ 1329 w 33870"/>
                <a:gd name="T1" fmla="*/ 7800 h 19050"/>
                <a:gd name="T2" fmla="*/ 0 w 33870"/>
                <a:gd name="T3" fmla="*/ 13363 h 19050"/>
                <a:gd name="T4" fmla="*/ 0 w 33870"/>
                <a:gd name="T5" fmla="*/ 19050 h 19050"/>
                <a:gd name="T6" fmla="*/ 15303 w 33870"/>
                <a:gd name="T7" fmla="*/ 19050 h 19050"/>
                <a:gd name="T8" fmla="*/ 15200 w 33870"/>
                <a:gd name="T9" fmla="*/ 17423 h 19050"/>
                <a:gd name="T10" fmla="*/ 27922 w 33870"/>
                <a:gd name="T11" fmla="*/ 4700 h 19050"/>
                <a:gd name="T12" fmla="*/ 33870 w 33870"/>
                <a:gd name="T13" fmla="*/ 6174 h 19050"/>
                <a:gd name="T14" fmla="*/ 33870 w 33870"/>
                <a:gd name="T15" fmla="*/ 0 h 19050"/>
                <a:gd name="T16" fmla="*/ 21827 w 33870"/>
                <a:gd name="T17" fmla="*/ 0 h 19050"/>
                <a:gd name="T18" fmla="*/ 10507 w 33870"/>
                <a:gd name="T19" fmla="*/ 7800 h 19050"/>
                <a:gd name="T20" fmla="*/ 1329 w 33870"/>
                <a:gd name="T21" fmla="*/ 780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70" h="19050">
                  <a:moveTo>
                    <a:pt x="1329" y="7800"/>
                  </a:moveTo>
                  <a:cubicBezTo>
                    <a:pt x="713" y="9577"/>
                    <a:pt x="263" y="11438"/>
                    <a:pt x="0" y="13363"/>
                  </a:cubicBezTo>
                  <a:lnTo>
                    <a:pt x="0" y="19050"/>
                  </a:lnTo>
                  <a:lnTo>
                    <a:pt x="15303" y="19050"/>
                  </a:lnTo>
                  <a:cubicBezTo>
                    <a:pt x="15235" y="18517"/>
                    <a:pt x="15200" y="17974"/>
                    <a:pt x="15200" y="17423"/>
                  </a:cubicBezTo>
                  <a:cubicBezTo>
                    <a:pt x="15200" y="10396"/>
                    <a:pt x="20896" y="4700"/>
                    <a:pt x="27922" y="4700"/>
                  </a:cubicBezTo>
                  <a:cubicBezTo>
                    <a:pt x="30071" y="4700"/>
                    <a:pt x="32095" y="5234"/>
                    <a:pt x="33870" y="6174"/>
                  </a:cubicBezTo>
                  <a:lnTo>
                    <a:pt x="33870" y="0"/>
                  </a:lnTo>
                  <a:lnTo>
                    <a:pt x="21827" y="0"/>
                  </a:lnTo>
                  <a:cubicBezTo>
                    <a:pt x="20021" y="4512"/>
                    <a:pt x="15643" y="7717"/>
                    <a:pt x="10507" y="7800"/>
                  </a:cubicBezTo>
                  <a:lnTo>
                    <a:pt x="1329" y="7800"/>
                  </a:lnTo>
                  <a:close/>
                </a:path>
              </a:pathLst>
            </a:custGeom>
            <a:solidFill>
              <a:schemeClr val="accent1">
                <a:alpha val="1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736382E0-73B8-C845-8955-9B1F612F0C67}"/>
                </a:ext>
              </a:extLst>
            </p:cNvPr>
            <p:cNvSpPr>
              <a:spLocks/>
            </p:cNvSpPr>
            <p:nvPr userDrawn="1"/>
          </p:nvSpPr>
          <p:spPr bwMode="gray">
            <a:xfrm>
              <a:off x="477210" y="0"/>
              <a:ext cx="7383197" cy="2807284"/>
            </a:xfrm>
            <a:custGeom>
              <a:avLst/>
              <a:gdLst>
                <a:gd name="T0" fmla="*/ 4169 w 20498"/>
                <a:gd name="T1" fmla="*/ 0 h 7800"/>
                <a:gd name="T2" fmla="*/ 0 w 20498"/>
                <a:gd name="T3" fmla="*/ 7800 h 7800"/>
                <a:gd name="T4" fmla="*/ 9178 w 20498"/>
                <a:gd name="T5" fmla="*/ 7800 h 7800"/>
                <a:gd name="T6" fmla="*/ 20498 w 20498"/>
                <a:gd name="T7" fmla="*/ 0 h 7800"/>
                <a:gd name="T8" fmla="*/ 4169 w 20498"/>
                <a:gd name="T9" fmla="*/ 0 h 7800"/>
              </a:gdLst>
              <a:ahLst/>
              <a:cxnLst>
                <a:cxn ang="0">
                  <a:pos x="T0" y="T1"/>
                </a:cxn>
                <a:cxn ang="0">
                  <a:pos x="T2" y="T3"/>
                </a:cxn>
                <a:cxn ang="0">
                  <a:pos x="T4" y="T5"/>
                </a:cxn>
                <a:cxn ang="0">
                  <a:pos x="T6" y="T7"/>
                </a:cxn>
                <a:cxn ang="0">
                  <a:pos x="T8" y="T9"/>
                </a:cxn>
              </a:cxnLst>
              <a:rect l="0" t="0" r="r" b="b"/>
              <a:pathLst>
                <a:path w="20498" h="7800">
                  <a:moveTo>
                    <a:pt x="4169" y="0"/>
                  </a:moveTo>
                  <a:cubicBezTo>
                    <a:pt x="2405" y="2324"/>
                    <a:pt x="989" y="4953"/>
                    <a:pt x="0" y="7800"/>
                  </a:cubicBezTo>
                  <a:lnTo>
                    <a:pt x="9178" y="7800"/>
                  </a:lnTo>
                  <a:cubicBezTo>
                    <a:pt x="14314" y="7717"/>
                    <a:pt x="18692" y="4512"/>
                    <a:pt x="20498" y="0"/>
                  </a:cubicBezTo>
                  <a:lnTo>
                    <a:pt x="4169" y="0"/>
                  </a:lnTo>
                  <a:close/>
                </a:path>
              </a:pathLst>
            </a:custGeom>
            <a:solidFill>
              <a:schemeClr val="accent1">
                <a:alpha val="11000"/>
              </a:schemeClr>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16" name="Title 1">
            <a:extLst>
              <a:ext uri="{FF2B5EF4-FFF2-40B4-BE49-F238E27FC236}">
                <a16:creationId xmlns:a16="http://schemas.microsoft.com/office/drawing/2014/main" id="{16B32026-18D2-5440-AC94-5D8E4C87F472}"/>
              </a:ext>
            </a:extLst>
          </p:cNvPr>
          <p:cNvSpPr>
            <a:spLocks noGrp="1"/>
          </p:cNvSpPr>
          <p:nvPr>
            <p:ph type="title" hasCustomPrompt="1"/>
          </p:nvPr>
        </p:nvSpPr>
        <p:spPr>
          <a:xfrm>
            <a:off x="727364" y="1584000"/>
            <a:ext cx="10620085" cy="2582944"/>
          </a:xfrm>
        </p:spPr>
        <p:txBody>
          <a:bodyPr anchor="t" anchorCtr="0"/>
          <a:lstStyle>
            <a:lvl1pPr>
              <a:lnSpc>
                <a:spcPts val="7000"/>
              </a:lnSpc>
              <a:defRPr sz="7000" cap="all" baseline="0">
                <a:solidFill>
                  <a:schemeClr val="tx2"/>
                </a:solidFill>
              </a:defRPr>
            </a:lvl1pPr>
          </a:lstStyle>
          <a:p>
            <a:r>
              <a:rPr lang="en-US" dirty="0" err="1"/>
              <a:t>Väliotsikko</a:t>
            </a:r>
            <a:r>
              <a:rPr lang="en-US" dirty="0"/>
              <a:t> tai </a:t>
            </a:r>
            <a:r>
              <a:rPr lang="en-US" dirty="0" err="1"/>
              <a:t>kiitosteksti</a:t>
            </a:r>
            <a:endParaRPr lang="en-US" dirty="0"/>
          </a:p>
        </p:txBody>
      </p:sp>
      <p:sp>
        <p:nvSpPr>
          <p:cNvPr id="17" name="Text Placeholder 2">
            <a:extLst>
              <a:ext uri="{FF2B5EF4-FFF2-40B4-BE49-F238E27FC236}">
                <a16:creationId xmlns:a16="http://schemas.microsoft.com/office/drawing/2014/main" id="{93B51075-3695-974E-AD98-B2DD891DB4CD}"/>
              </a:ext>
            </a:extLst>
          </p:cNvPr>
          <p:cNvSpPr>
            <a:spLocks noGrp="1"/>
          </p:cNvSpPr>
          <p:nvPr>
            <p:ph type="body" idx="1" hasCustomPrompt="1"/>
          </p:nvPr>
        </p:nvSpPr>
        <p:spPr>
          <a:xfrm>
            <a:off x="727364" y="5058412"/>
            <a:ext cx="10620086" cy="1031238"/>
          </a:xfrm>
        </p:spPr>
        <p:txBody>
          <a:bodyPr lIns="0" tIns="0" rIns="0" bIns="0">
            <a:normAutofit/>
          </a:bodyPr>
          <a:lstStyle>
            <a:lvl1pPr marL="0" indent="0">
              <a:lnSpc>
                <a:spcPts val="3000"/>
              </a:lnSpc>
              <a:buNone/>
              <a:defRPr sz="3000" cap="none"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Tekstiä</a:t>
            </a:r>
            <a:endParaRPr lang="en-US" dirty="0"/>
          </a:p>
        </p:txBody>
      </p:sp>
      <p:sp>
        <p:nvSpPr>
          <p:cNvPr id="19" name="Rectangle 18">
            <a:extLst>
              <a:ext uri="{FF2B5EF4-FFF2-40B4-BE49-F238E27FC236}">
                <a16:creationId xmlns:a16="http://schemas.microsoft.com/office/drawing/2014/main" id="{31CA9395-F0F7-9F4F-B0BF-546830E50911}"/>
              </a:ext>
            </a:extLst>
          </p:cNvPr>
          <p:cNvSpPr/>
          <p:nvPr userDrawn="1"/>
        </p:nvSpPr>
        <p:spPr>
          <a:xfrm>
            <a:off x="727364" y="4409354"/>
            <a:ext cx="2493818" cy="1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817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ak_Sininen_Kaksi_sisältöä">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7364" y="1825625"/>
            <a:ext cx="5277510" cy="4302672"/>
          </a:xfrm>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hasCustomPrompt="1"/>
          </p:nvPr>
        </p:nvSpPr>
        <p:spPr>
          <a:xfrm>
            <a:off x="6183313" y="1825625"/>
            <a:ext cx="5277600" cy="4302125"/>
          </a:xfrm>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A256033-8CCA-AA45-996A-4479B87958F5}"/>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1" name="Footer Placeholder 4">
            <a:extLst>
              <a:ext uri="{FF2B5EF4-FFF2-40B4-BE49-F238E27FC236}">
                <a16:creationId xmlns:a16="http://schemas.microsoft.com/office/drawing/2014/main" id="{1705CCB5-5BB8-5448-83FA-0FDE770D03F2}"/>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12" name="Picture Placeholder 4">
            <a:extLst>
              <a:ext uri="{FF2B5EF4-FFF2-40B4-BE49-F238E27FC236}">
                <a16:creationId xmlns:a16="http://schemas.microsoft.com/office/drawing/2014/main" id="{6C1FC80E-9906-7F49-BCBE-91B0BF9AE0D7}"/>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13" name="Picture Placeholder 4">
            <a:extLst>
              <a:ext uri="{FF2B5EF4-FFF2-40B4-BE49-F238E27FC236}">
                <a16:creationId xmlns:a16="http://schemas.microsoft.com/office/drawing/2014/main" id="{82E97278-E1B2-E54E-94BC-78861FE8B212}"/>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4" name="Picture Placeholder 4">
            <a:extLst>
              <a:ext uri="{FF2B5EF4-FFF2-40B4-BE49-F238E27FC236}">
                <a16:creationId xmlns:a16="http://schemas.microsoft.com/office/drawing/2014/main" id="{D9C302AC-C719-7347-8AF6-21B5D0DD0B39}"/>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
        <p:nvSpPr>
          <p:cNvPr id="4" name="Title 3">
            <a:extLst>
              <a:ext uri="{FF2B5EF4-FFF2-40B4-BE49-F238E27FC236}">
                <a16:creationId xmlns:a16="http://schemas.microsoft.com/office/drawing/2014/main" id="{1FCE72D1-CBF4-614E-BA74-AF081D59BA89}"/>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3347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iak_Sininen_Otsikko_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462E62-386E-A44E-9525-79AB41144639}"/>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7" name="Footer Placeholder 4">
            <a:extLst>
              <a:ext uri="{FF2B5EF4-FFF2-40B4-BE49-F238E27FC236}">
                <a16:creationId xmlns:a16="http://schemas.microsoft.com/office/drawing/2014/main" id="{4896BA8D-E684-C04E-83DB-65C2570110FB}"/>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9" name="Picture Placeholder 4">
            <a:extLst>
              <a:ext uri="{FF2B5EF4-FFF2-40B4-BE49-F238E27FC236}">
                <a16:creationId xmlns:a16="http://schemas.microsoft.com/office/drawing/2014/main" id="{54176144-4D48-B249-9088-BCF765D4930D}"/>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11" name="Picture Placeholder 4">
            <a:extLst>
              <a:ext uri="{FF2B5EF4-FFF2-40B4-BE49-F238E27FC236}">
                <a16:creationId xmlns:a16="http://schemas.microsoft.com/office/drawing/2014/main" id="{AB2901BC-2FB6-B341-8BDE-538BE359A633}"/>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2" name="Picture Placeholder 4">
            <a:extLst>
              <a:ext uri="{FF2B5EF4-FFF2-40B4-BE49-F238E27FC236}">
                <a16:creationId xmlns:a16="http://schemas.microsoft.com/office/drawing/2014/main" id="{681903BD-8CC8-DD49-A7A0-811C5C522989}"/>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Tree>
    <p:extLst>
      <p:ext uri="{BB962C8B-B14F-4D97-AF65-F5344CB8AC3E}">
        <p14:creationId xmlns:p14="http://schemas.microsoft.com/office/powerpoint/2010/main" val="998842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ak_Sininen_Kuva_vasemm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587"/>
            <a:ext cx="4530450" cy="6856413"/>
          </a:xfrm>
          <a:solidFill>
            <a:schemeClr val="bg2"/>
          </a:solidFill>
          <a:ln>
            <a:noFill/>
          </a:ln>
        </p:spPr>
        <p:txBody>
          <a:bodyPr/>
          <a:lstStyle>
            <a:lvl1pPr marL="0" indent="0">
              <a:buNone/>
              <a:defRPr/>
            </a:lvl1pPr>
          </a:lstStyle>
          <a:p>
            <a:r>
              <a:rPr lang="en-US" dirty="0" err="1"/>
              <a:t>kuva</a:t>
            </a:r>
            <a:endParaRPr lang="en-US" dirty="0"/>
          </a:p>
        </p:txBody>
      </p:sp>
      <p:sp>
        <p:nvSpPr>
          <p:cNvPr id="2" name="Title 1"/>
          <p:cNvSpPr>
            <a:spLocks noGrp="1"/>
          </p:cNvSpPr>
          <p:nvPr>
            <p:ph type="title"/>
          </p:nvPr>
        </p:nvSpPr>
        <p:spPr>
          <a:xfrm>
            <a:off x="4887521" y="673624"/>
            <a:ext cx="6584900" cy="1560529"/>
          </a:xfrm>
        </p:spPr>
        <p:txBody>
          <a:bodyPr/>
          <a:lstStyle/>
          <a:p>
            <a:r>
              <a:rPr lang="en-US"/>
              <a:t>Click to edit Master title style</a:t>
            </a:r>
          </a:p>
        </p:txBody>
      </p:sp>
      <p:sp>
        <p:nvSpPr>
          <p:cNvPr id="4" name="Content Placeholder 3"/>
          <p:cNvSpPr>
            <a:spLocks noGrp="1"/>
          </p:cNvSpPr>
          <p:nvPr>
            <p:ph sz="half" idx="2" hasCustomPrompt="1"/>
          </p:nvPr>
        </p:nvSpPr>
        <p:spPr>
          <a:xfrm>
            <a:off x="4887521" y="2413261"/>
            <a:ext cx="6584900" cy="3720839"/>
          </a:xfrm>
        </p:spPr>
        <p:txBody>
          <a:bodyPr/>
          <a:lstStyle>
            <a:lvl1pPr>
              <a:defRPr/>
            </a:lvl1pPr>
            <a:lvl2pPr marL="217800" indent="-216000">
              <a:defRPr/>
            </a:lvl2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4887521" y="242455"/>
            <a:ext cx="2493818" cy="180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Slide Number Placeholder 5">
            <a:extLst>
              <a:ext uri="{FF2B5EF4-FFF2-40B4-BE49-F238E27FC236}">
                <a16:creationId xmlns:a16="http://schemas.microsoft.com/office/drawing/2014/main" id="{04C74517-C96F-EF48-918A-B1A4CD719F7A}"/>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1" name="Footer Placeholder 4">
            <a:extLst>
              <a:ext uri="{FF2B5EF4-FFF2-40B4-BE49-F238E27FC236}">
                <a16:creationId xmlns:a16="http://schemas.microsoft.com/office/drawing/2014/main" id="{3FCB195A-F8E5-4F4C-9CE2-400C9A22E0AC}"/>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12" name="Picture Placeholder 4">
            <a:extLst>
              <a:ext uri="{FF2B5EF4-FFF2-40B4-BE49-F238E27FC236}">
                <a16:creationId xmlns:a16="http://schemas.microsoft.com/office/drawing/2014/main" id="{C1E7C023-FA8B-3448-8ED3-D98C27073908}"/>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13" name="Picture Placeholder 4">
            <a:extLst>
              <a:ext uri="{FF2B5EF4-FFF2-40B4-BE49-F238E27FC236}">
                <a16:creationId xmlns:a16="http://schemas.microsoft.com/office/drawing/2014/main" id="{6DE0FBC6-B666-9B43-B964-38357CD4E6BF}"/>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4" name="Picture Placeholder 4">
            <a:extLst>
              <a:ext uri="{FF2B5EF4-FFF2-40B4-BE49-F238E27FC236}">
                <a16:creationId xmlns:a16="http://schemas.microsoft.com/office/drawing/2014/main" id="{7810BD1F-7234-2D49-AD0B-51A275CCFF0B}"/>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Tree>
    <p:extLst>
      <p:ext uri="{BB962C8B-B14F-4D97-AF65-F5344CB8AC3E}">
        <p14:creationId xmlns:p14="http://schemas.microsoft.com/office/powerpoint/2010/main" val="269819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k_Sininen_Kuva_otsikon_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5921375" cy="6856413"/>
          </a:xfrm>
          <a:solidFill>
            <a:schemeClr val="bg2"/>
          </a:solidFill>
          <a:ln>
            <a:noFill/>
          </a:ln>
        </p:spPr>
        <p:txBody>
          <a:bodyPr/>
          <a:lstStyle>
            <a:lvl1pPr marL="0" indent="0">
              <a:buNone/>
              <a:defRPr/>
            </a:lvl1pPr>
          </a:lstStyle>
          <a:p>
            <a:r>
              <a:rPr lang="en-US" dirty="0" err="1"/>
              <a:t>kuva</a:t>
            </a:r>
            <a:endParaRPr lang="en-US" dirty="0"/>
          </a:p>
        </p:txBody>
      </p:sp>
      <p:sp>
        <p:nvSpPr>
          <p:cNvPr id="2" name="Title 1"/>
          <p:cNvSpPr>
            <a:spLocks noGrp="1"/>
          </p:cNvSpPr>
          <p:nvPr>
            <p:ph type="title"/>
          </p:nvPr>
        </p:nvSpPr>
        <p:spPr>
          <a:xfrm>
            <a:off x="727364" y="673624"/>
            <a:ext cx="4865716" cy="1947027"/>
          </a:xfrm>
        </p:spPr>
        <p:txBody>
          <a:bodyPr/>
          <a:lstStyle/>
          <a:p>
            <a:r>
              <a:rPr lang="en-US"/>
              <a:t>Click to edit Master title style</a:t>
            </a:r>
          </a:p>
        </p:txBody>
      </p:sp>
      <p:sp>
        <p:nvSpPr>
          <p:cNvPr id="4" name="Content Placeholder 3"/>
          <p:cNvSpPr>
            <a:spLocks noGrp="1"/>
          </p:cNvSpPr>
          <p:nvPr>
            <p:ph sz="half" idx="2" hasCustomPrompt="1"/>
          </p:nvPr>
        </p:nvSpPr>
        <p:spPr>
          <a:xfrm>
            <a:off x="6263640" y="731521"/>
            <a:ext cx="5204460" cy="5402580"/>
          </a:xfrm>
        </p:spPr>
        <p:txBody>
          <a:bodyPr/>
          <a:lstStyle>
            <a:lvl1pPr>
              <a:defRPr/>
            </a:lvl1pPr>
            <a:lvl2pPr marL="217800" indent="-216000">
              <a:defRPr/>
            </a:lvl2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727364" y="242455"/>
            <a:ext cx="2493818" cy="180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Slide Number Placeholder 5">
            <a:extLst>
              <a:ext uri="{FF2B5EF4-FFF2-40B4-BE49-F238E27FC236}">
                <a16:creationId xmlns:a16="http://schemas.microsoft.com/office/drawing/2014/main" id="{DB5BF2B6-1E7E-8D41-B357-7CF2AAB7D056}"/>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3" name="Footer Placeholder 4">
            <a:extLst>
              <a:ext uri="{FF2B5EF4-FFF2-40B4-BE49-F238E27FC236}">
                <a16:creationId xmlns:a16="http://schemas.microsoft.com/office/drawing/2014/main" id="{895005B1-C303-3F4E-B622-89EA2145E377}"/>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8" name="Picture Placeholder 4">
            <a:extLst>
              <a:ext uri="{FF2B5EF4-FFF2-40B4-BE49-F238E27FC236}">
                <a16:creationId xmlns:a16="http://schemas.microsoft.com/office/drawing/2014/main" id="{2C64B523-E47D-2B40-BDA9-A54C73EAA1CA}"/>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11" name="Picture Placeholder 4">
            <a:extLst>
              <a:ext uri="{FF2B5EF4-FFF2-40B4-BE49-F238E27FC236}">
                <a16:creationId xmlns:a16="http://schemas.microsoft.com/office/drawing/2014/main" id="{597ABC88-72F1-2049-8228-6695017CBC4E}"/>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4" name="Picture Placeholder 4">
            <a:extLst>
              <a:ext uri="{FF2B5EF4-FFF2-40B4-BE49-F238E27FC236}">
                <a16:creationId xmlns:a16="http://schemas.microsoft.com/office/drawing/2014/main" id="{CE7B44FE-6191-2B47-BF17-69917A0B5A20}"/>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Tree>
    <p:extLst>
      <p:ext uri="{BB962C8B-B14F-4D97-AF65-F5344CB8AC3E}">
        <p14:creationId xmlns:p14="http://schemas.microsoft.com/office/powerpoint/2010/main" val="1793827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8" b="1" i="0">
                <a:solidFill>
                  <a:srgbClr val="231F2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38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k_Sininen_Kuva_oike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7654565" y="0"/>
            <a:ext cx="4530450" cy="6856413"/>
          </a:xfrm>
          <a:solidFill>
            <a:schemeClr val="bg2"/>
          </a:solidFill>
          <a:ln>
            <a:noFill/>
          </a:ln>
        </p:spPr>
        <p:txBody>
          <a:bodyPr/>
          <a:lstStyle>
            <a:lvl1pPr marL="0" indent="0">
              <a:buNone/>
              <a:defRPr/>
            </a:lvl1pPr>
          </a:lstStyle>
          <a:p>
            <a:r>
              <a:rPr lang="en-US" dirty="0" err="1"/>
              <a:t>kuva</a:t>
            </a:r>
            <a:endParaRPr lang="en-US" dirty="0"/>
          </a:p>
        </p:txBody>
      </p:sp>
      <p:sp>
        <p:nvSpPr>
          <p:cNvPr id="2" name="Title 1"/>
          <p:cNvSpPr>
            <a:spLocks noGrp="1"/>
          </p:cNvSpPr>
          <p:nvPr>
            <p:ph type="title"/>
          </p:nvPr>
        </p:nvSpPr>
        <p:spPr>
          <a:xfrm>
            <a:off x="727363" y="673624"/>
            <a:ext cx="6578409" cy="1560529"/>
          </a:xfrm>
        </p:spPr>
        <p:txBody>
          <a:bodyPr/>
          <a:lstStyle/>
          <a:p>
            <a:r>
              <a:rPr lang="en-US"/>
              <a:t>Click to edit Master title style</a:t>
            </a:r>
          </a:p>
        </p:txBody>
      </p:sp>
      <p:sp>
        <p:nvSpPr>
          <p:cNvPr id="4" name="Content Placeholder 3"/>
          <p:cNvSpPr>
            <a:spLocks noGrp="1"/>
          </p:cNvSpPr>
          <p:nvPr>
            <p:ph sz="half" idx="2" hasCustomPrompt="1"/>
          </p:nvPr>
        </p:nvSpPr>
        <p:spPr>
          <a:xfrm>
            <a:off x="727364" y="2413261"/>
            <a:ext cx="6578409" cy="3720839"/>
          </a:xfrm>
        </p:spPr>
        <p:txBody>
          <a:bodyPr/>
          <a:lstStyle>
            <a:lvl1pPr>
              <a:defRPr/>
            </a:lvl1pPr>
            <a:lvl2pPr marL="217800" indent="-216000">
              <a:defRPr/>
            </a:lvl2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949997E4-B6E7-794D-BBE2-851F3A3573AC}"/>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1" name="Footer Placeholder 4">
            <a:extLst>
              <a:ext uri="{FF2B5EF4-FFF2-40B4-BE49-F238E27FC236}">
                <a16:creationId xmlns:a16="http://schemas.microsoft.com/office/drawing/2014/main" id="{D3B814C9-0231-C643-A3AF-204A6AD31D55}"/>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Tree>
    <p:extLst>
      <p:ext uri="{BB962C8B-B14F-4D97-AF65-F5344CB8AC3E}">
        <p14:creationId xmlns:p14="http://schemas.microsoft.com/office/powerpoint/2010/main" val="106032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k_Sininen_Kuva_vasemmalla">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587"/>
            <a:ext cx="4530450" cy="6856413"/>
          </a:xfrm>
          <a:solidFill>
            <a:schemeClr val="bg2"/>
          </a:solidFill>
          <a:ln>
            <a:noFill/>
          </a:ln>
        </p:spPr>
        <p:txBody>
          <a:bodyPr/>
          <a:lstStyle>
            <a:lvl1pPr marL="0" indent="0">
              <a:buNone/>
              <a:defRPr/>
            </a:lvl1pPr>
          </a:lstStyle>
          <a:p>
            <a:r>
              <a:rPr lang="en-US" dirty="0" err="1"/>
              <a:t>kuva</a:t>
            </a:r>
            <a:endParaRPr lang="en-US" dirty="0"/>
          </a:p>
        </p:txBody>
      </p:sp>
      <p:sp>
        <p:nvSpPr>
          <p:cNvPr id="2" name="Title 1"/>
          <p:cNvSpPr>
            <a:spLocks noGrp="1"/>
          </p:cNvSpPr>
          <p:nvPr>
            <p:ph type="title"/>
          </p:nvPr>
        </p:nvSpPr>
        <p:spPr>
          <a:xfrm>
            <a:off x="4887521" y="673624"/>
            <a:ext cx="6584900" cy="1560529"/>
          </a:xfrm>
        </p:spPr>
        <p:txBody>
          <a:bodyPr/>
          <a:lstStyle/>
          <a:p>
            <a:r>
              <a:rPr lang="en-US"/>
              <a:t>Click to edit Master title style</a:t>
            </a:r>
          </a:p>
        </p:txBody>
      </p:sp>
      <p:sp>
        <p:nvSpPr>
          <p:cNvPr id="4" name="Content Placeholder 3"/>
          <p:cNvSpPr>
            <a:spLocks noGrp="1"/>
          </p:cNvSpPr>
          <p:nvPr>
            <p:ph sz="half" idx="2" hasCustomPrompt="1"/>
          </p:nvPr>
        </p:nvSpPr>
        <p:spPr>
          <a:xfrm>
            <a:off x="4887521" y="2413261"/>
            <a:ext cx="6584900" cy="3720839"/>
          </a:xfrm>
        </p:spPr>
        <p:txBody>
          <a:bodyPr/>
          <a:lstStyle>
            <a:lvl1pPr>
              <a:defRPr/>
            </a:lvl1pPr>
            <a:lvl2pPr marL="217800" indent="-216000">
              <a:defRPr/>
            </a:lvl2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4887521" y="242455"/>
            <a:ext cx="2493818" cy="180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Slide Number Placeholder 5">
            <a:extLst>
              <a:ext uri="{FF2B5EF4-FFF2-40B4-BE49-F238E27FC236}">
                <a16:creationId xmlns:a16="http://schemas.microsoft.com/office/drawing/2014/main" id="{04C74517-C96F-EF48-918A-B1A4CD719F7A}"/>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1" name="Footer Placeholder 4">
            <a:extLst>
              <a:ext uri="{FF2B5EF4-FFF2-40B4-BE49-F238E27FC236}">
                <a16:creationId xmlns:a16="http://schemas.microsoft.com/office/drawing/2014/main" id="{3FCB195A-F8E5-4F4C-9CE2-400C9A22E0AC}"/>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12" name="Picture Placeholder 4">
            <a:extLst>
              <a:ext uri="{FF2B5EF4-FFF2-40B4-BE49-F238E27FC236}">
                <a16:creationId xmlns:a16="http://schemas.microsoft.com/office/drawing/2014/main" id="{C1E7C023-FA8B-3448-8ED3-D98C27073908}"/>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13" name="Picture Placeholder 4">
            <a:extLst>
              <a:ext uri="{FF2B5EF4-FFF2-40B4-BE49-F238E27FC236}">
                <a16:creationId xmlns:a16="http://schemas.microsoft.com/office/drawing/2014/main" id="{6DE0FBC6-B666-9B43-B964-38357CD4E6BF}"/>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4" name="Picture Placeholder 4">
            <a:extLst>
              <a:ext uri="{FF2B5EF4-FFF2-40B4-BE49-F238E27FC236}">
                <a16:creationId xmlns:a16="http://schemas.microsoft.com/office/drawing/2014/main" id="{7810BD1F-7234-2D49-AD0B-51A275CCFF0B}"/>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Tree>
    <p:extLst>
      <p:ext uri="{BB962C8B-B14F-4D97-AF65-F5344CB8AC3E}">
        <p14:creationId xmlns:p14="http://schemas.microsoft.com/office/powerpoint/2010/main" val="145879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k_Sininen_Otsikko_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462E62-386E-A44E-9525-79AB41144639}"/>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7" name="Footer Placeholder 4">
            <a:extLst>
              <a:ext uri="{FF2B5EF4-FFF2-40B4-BE49-F238E27FC236}">
                <a16:creationId xmlns:a16="http://schemas.microsoft.com/office/drawing/2014/main" id="{4896BA8D-E684-C04E-83DB-65C2570110FB}"/>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9" name="Picture Placeholder 4">
            <a:extLst>
              <a:ext uri="{FF2B5EF4-FFF2-40B4-BE49-F238E27FC236}">
                <a16:creationId xmlns:a16="http://schemas.microsoft.com/office/drawing/2014/main" id="{54176144-4D48-B249-9088-BCF765D4930D}"/>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11" name="Picture Placeholder 4">
            <a:extLst>
              <a:ext uri="{FF2B5EF4-FFF2-40B4-BE49-F238E27FC236}">
                <a16:creationId xmlns:a16="http://schemas.microsoft.com/office/drawing/2014/main" id="{AB2901BC-2FB6-B341-8BDE-538BE359A633}"/>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2" name="Picture Placeholder 4">
            <a:extLst>
              <a:ext uri="{FF2B5EF4-FFF2-40B4-BE49-F238E27FC236}">
                <a16:creationId xmlns:a16="http://schemas.microsoft.com/office/drawing/2014/main" id="{681903BD-8CC8-DD49-A7A0-811C5C522989}"/>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Tree>
    <p:extLst>
      <p:ext uri="{BB962C8B-B14F-4D97-AF65-F5344CB8AC3E}">
        <p14:creationId xmlns:p14="http://schemas.microsoft.com/office/powerpoint/2010/main" val="68156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k_Sininen_Kaksi_sisältöä">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7364" y="1825625"/>
            <a:ext cx="5277510" cy="4302672"/>
          </a:xfrm>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hasCustomPrompt="1"/>
          </p:nvPr>
        </p:nvSpPr>
        <p:spPr>
          <a:xfrm>
            <a:off x="6183313" y="1825625"/>
            <a:ext cx="5277600" cy="4302125"/>
          </a:xfrm>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A256033-8CCA-AA45-996A-4479B87958F5}"/>
              </a:ext>
            </a:extLst>
          </p:cNvPr>
          <p:cNvSpPr>
            <a:spLocks noGrp="1"/>
          </p:cNvSpPr>
          <p:nvPr>
            <p:ph type="sldNum" sz="quarter" idx="4"/>
          </p:nvPr>
        </p:nvSpPr>
        <p:spPr>
          <a:xfrm>
            <a:off x="156006" y="6342619"/>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11" name="Footer Placeholder 4">
            <a:extLst>
              <a:ext uri="{FF2B5EF4-FFF2-40B4-BE49-F238E27FC236}">
                <a16:creationId xmlns:a16="http://schemas.microsoft.com/office/drawing/2014/main" id="{1705CCB5-5BB8-5448-83FA-0FDE770D03F2}"/>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12" name="Picture Placeholder 4">
            <a:extLst>
              <a:ext uri="{FF2B5EF4-FFF2-40B4-BE49-F238E27FC236}">
                <a16:creationId xmlns:a16="http://schemas.microsoft.com/office/drawing/2014/main" id="{6C1FC80E-9906-7F49-BCBE-91B0BF9AE0D7}"/>
              </a:ext>
            </a:extLst>
          </p:cNvPr>
          <p:cNvSpPr>
            <a:spLocks noGrp="1"/>
          </p:cNvSpPr>
          <p:nvPr>
            <p:ph type="pic" sz="quarter" idx="16" hasCustomPrompt="1"/>
          </p:nvPr>
        </p:nvSpPr>
        <p:spPr>
          <a:xfrm>
            <a:off x="8743810" y="6305108"/>
            <a:ext cx="674891" cy="440146"/>
          </a:xfrm>
        </p:spPr>
        <p:txBody>
          <a:bodyPr anchor="ctr">
            <a:normAutofit/>
          </a:bodyPr>
          <a:lstStyle>
            <a:lvl1pPr marL="0" indent="0" algn="ctr">
              <a:buNone/>
              <a:defRPr sz="800"/>
            </a:lvl1pPr>
          </a:lstStyle>
          <a:p>
            <a:r>
              <a:rPr lang="fi-FI" dirty="0"/>
              <a:t>Logo 1</a:t>
            </a:r>
          </a:p>
        </p:txBody>
      </p:sp>
      <p:sp>
        <p:nvSpPr>
          <p:cNvPr id="13" name="Picture Placeholder 4">
            <a:extLst>
              <a:ext uri="{FF2B5EF4-FFF2-40B4-BE49-F238E27FC236}">
                <a16:creationId xmlns:a16="http://schemas.microsoft.com/office/drawing/2014/main" id="{82E97278-E1B2-E54E-94BC-78861FE8B212}"/>
              </a:ext>
            </a:extLst>
          </p:cNvPr>
          <p:cNvSpPr>
            <a:spLocks noGrp="1"/>
          </p:cNvSpPr>
          <p:nvPr>
            <p:ph type="pic" sz="quarter" idx="17" hasCustomPrompt="1"/>
          </p:nvPr>
        </p:nvSpPr>
        <p:spPr>
          <a:xfrm>
            <a:off x="9647110" y="6305108"/>
            <a:ext cx="674891" cy="440146"/>
          </a:xfrm>
        </p:spPr>
        <p:txBody>
          <a:bodyPr anchor="ctr">
            <a:normAutofit/>
          </a:bodyPr>
          <a:lstStyle>
            <a:lvl1pPr marL="0" indent="0" algn="ctr">
              <a:buNone/>
              <a:defRPr sz="800"/>
            </a:lvl1pPr>
          </a:lstStyle>
          <a:p>
            <a:r>
              <a:rPr lang="fi-FI" dirty="0"/>
              <a:t>Logo 2</a:t>
            </a:r>
          </a:p>
        </p:txBody>
      </p:sp>
      <p:sp>
        <p:nvSpPr>
          <p:cNvPr id="14" name="Picture Placeholder 4">
            <a:extLst>
              <a:ext uri="{FF2B5EF4-FFF2-40B4-BE49-F238E27FC236}">
                <a16:creationId xmlns:a16="http://schemas.microsoft.com/office/drawing/2014/main" id="{D9C302AC-C719-7347-8AF6-21B5D0DD0B39}"/>
              </a:ext>
            </a:extLst>
          </p:cNvPr>
          <p:cNvSpPr>
            <a:spLocks noGrp="1"/>
          </p:cNvSpPr>
          <p:nvPr>
            <p:ph type="pic" sz="quarter" idx="18" hasCustomPrompt="1"/>
          </p:nvPr>
        </p:nvSpPr>
        <p:spPr>
          <a:xfrm>
            <a:off x="10550410" y="6305108"/>
            <a:ext cx="674891" cy="440146"/>
          </a:xfrm>
        </p:spPr>
        <p:txBody>
          <a:bodyPr anchor="ctr">
            <a:normAutofit/>
          </a:bodyPr>
          <a:lstStyle>
            <a:lvl1pPr marL="0" indent="0" algn="ctr">
              <a:buNone/>
              <a:defRPr sz="800"/>
            </a:lvl1pPr>
          </a:lstStyle>
          <a:p>
            <a:r>
              <a:rPr lang="fi-FI" dirty="0"/>
              <a:t>Logo 3</a:t>
            </a:r>
          </a:p>
        </p:txBody>
      </p:sp>
      <p:sp>
        <p:nvSpPr>
          <p:cNvPr id="4" name="Title 3">
            <a:extLst>
              <a:ext uri="{FF2B5EF4-FFF2-40B4-BE49-F238E27FC236}">
                <a16:creationId xmlns:a16="http://schemas.microsoft.com/office/drawing/2014/main" id="{1FCE72D1-CBF4-614E-BA74-AF081D59BA89}"/>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4911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k_Sininen_Logosiv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727364" y="1825624"/>
            <a:ext cx="10744200" cy="2844000"/>
          </a:xfrm>
        </p:spPr>
        <p:txBody>
          <a:bodyPr/>
          <a:lstStyle>
            <a:lvl1pPr>
              <a:defRPr/>
            </a:lvl1pPr>
          </a:lstStyle>
          <a:p>
            <a:pPr lvl="0"/>
            <a:r>
              <a:rPr lang="en-US"/>
              <a:t>Click to add text</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5F773A1-3F45-F440-91A7-F69691C720C6}"/>
              </a:ext>
            </a:extLst>
          </p:cNvPr>
          <p:cNvSpPr>
            <a:spLocks noGrp="1"/>
          </p:cNvSpPr>
          <p:nvPr>
            <p:ph type="sldNum" sz="quarter" idx="4"/>
          </p:nvPr>
        </p:nvSpPr>
        <p:spPr>
          <a:xfrm>
            <a:off x="156006" y="6342618"/>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5" name="Picture Placeholder 4">
            <a:extLst>
              <a:ext uri="{FF2B5EF4-FFF2-40B4-BE49-F238E27FC236}">
                <a16:creationId xmlns:a16="http://schemas.microsoft.com/office/drawing/2014/main" id="{EB43BFBA-98B0-8D42-BBE9-49DB145495B5}"/>
              </a:ext>
            </a:extLst>
          </p:cNvPr>
          <p:cNvSpPr>
            <a:spLocks noGrp="1"/>
          </p:cNvSpPr>
          <p:nvPr>
            <p:ph type="pic" sz="quarter" idx="10" hasCustomPrompt="1"/>
          </p:nvPr>
        </p:nvSpPr>
        <p:spPr>
          <a:xfrm>
            <a:off x="727076" y="4836338"/>
            <a:ext cx="1655999" cy="1080000"/>
          </a:xfrm>
        </p:spPr>
        <p:txBody>
          <a:bodyPr anchor="ctr"/>
          <a:lstStyle>
            <a:lvl1pPr marL="0" indent="0" algn="ctr">
              <a:buNone/>
              <a:defRPr/>
            </a:lvl1pPr>
          </a:lstStyle>
          <a:p>
            <a:r>
              <a:rPr lang="fi-FI" dirty="0"/>
              <a:t>Logo 1</a:t>
            </a:r>
          </a:p>
        </p:txBody>
      </p:sp>
      <p:sp>
        <p:nvSpPr>
          <p:cNvPr id="33" name="Picture Placeholder 4">
            <a:extLst>
              <a:ext uri="{FF2B5EF4-FFF2-40B4-BE49-F238E27FC236}">
                <a16:creationId xmlns:a16="http://schemas.microsoft.com/office/drawing/2014/main" id="{54E415F6-4094-9B4D-AAE3-B6ED33526A3D}"/>
              </a:ext>
            </a:extLst>
          </p:cNvPr>
          <p:cNvSpPr>
            <a:spLocks noGrp="1"/>
          </p:cNvSpPr>
          <p:nvPr>
            <p:ph type="pic" sz="quarter" idx="11" hasCustomPrompt="1"/>
          </p:nvPr>
        </p:nvSpPr>
        <p:spPr>
          <a:xfrm>
            <a:off x="2545746" y="4836338"/>
            <a:ext cx="1655999" cy="1080000"/>
          </a:xfrm>
        </p:spPr>
        <p:txBody>
          <a:bodyPr anchor="ctr"/>
          <a:lstStyle>
            <a:lvl1pPr marL="0" indent="0" algn="ctr">
              <a:buNone/>
              <a:defRPr/>
            </a:lvl1pPr>
          </a:lstStyle>
          <a:p>
            <a:r>
              <a:rPr lang="fi-FI" dirty="0"/>
              <a:t>Logo 2</a:t>
            </a:r>
          </a:p>
        </p:txBody>
      </p:sp>
      <p:sp>
        <p:nvSpPr>
          <p:cNvPr id="34" name="Picture Placeholder 4">
            <a:extLst>
              <a:ext uri="{FF2B5EF4-FFF2-40B4-BE49-F238E27FC236}">
                <a16:creationId xmlns:a16="http://schemas.microsoft.com/office/drawing/2014/main" id="{4A7CB1B4-84ED-CA48-8E90-5E8FA2E93B7B}"/>
              </a:ext>
            </a:extLst>
          </p:cNvPr>
          <p:cNvSpPr>
            <a:spLocks noGrp="1"/>
          </p:cNvSpPr>
          <p:nvPr>
            <p:ph type="pic" sz="quarter" idx="12" hasCustomPrompt="1"/>
          </p:nvPr>
        </p:nvSpPr>
        <p:spPr>
          <a:xfrm>
            <a:off x="4364416" y="4836338"/>
            <a:ext cx="1655999" cy="1080000"/>
          </a:xfrm>
        </p:spPr>
        <p:txBody>
          <a:bodyPr anchor="ctr"/>
          <a:lstStyle>
            <a:lvl1pPr marL="0" indent="0" algn="ctr">
              <a:buNone/>
              <a:defRPr/>
            </a:lvl1pPr>
          </a:lstStyle>
          <a:p>
            <a:r>
              <a:rPr lang="fi-FI" dirty="0"/>
              <a:t>Logo 3</a:t>
            </a:r>
          </a:p>
        </p:txBody>
      </p:sp>
      <p:sp>
        <p:nvSpPr>
          <p:cNvPr id="35" name="Picture Placeholder 4">
            <a:extLst>
              <a:ext uri="{FF2B5EF4-FFF2-40B4-BE49-F238E27FC236}">
                <a16:creationId xmlns:a16="http://schemas.microsoft.com/office/drawing/2014/main" id="{0F841F30-0B5C-3B4A-92EB-A2CFED60AEF5}"/>
              </a:ext>
            </a:extLst>
          </p:cNvPr>
          <p:cNvSpPr>
            <a:spLocks noGrp="1"/>
          </p:cNvSpPr>
          <p:nvPr>
            <p:ph type="pic" sz="quarter" idx="13" hasCustomPrompt="1"/>
          </p:nvPr>
        </p:nvSpPr>
        <p:spPr>
          <a:xfrm>
            <a:off x="6183086" y="4836338"/>
            <a:ext cx="1655999" cy="1080000"/>
          </a:xfrm>
        </p:spPr>
        <p:txBody>
          <a:bodyPr anchor="ctr"/>
          <a:lstStyle>
            <a:lvl1pPr marL="0" indent="0" algn="ctr">
              <a:buNone/>
              <a:defRPr/>
            </a:lvl1pPr>
          </a:lstStyle>
          <a:p>
            <a:r>
              <a:rPr lang="fi-FI" dirty="0"/>
              <a:t>Logo 4</a:t>
            </a:r>
          </a:p>
        </p:txBody>
      </p:sp>
      <p:sp>
        <p:nvSpPr>
          <p:cNvPr id="36" name="Picture Placeholder 4">
            <a:extLst>
              <a:ext uri="{FF2B5EF4-FFF2-40B4-BE49-F238E27FC236}">
                <a16:creationId xmlns:a16="http://schemas.microsoft.com/office/drawing/2014/main" id="{B567C17E-7208-CD41-B3A8-45EF908938CC}"/>
              </a:ext>
            </a:extLst>
          </p:cNvPr>
          <p:cNvSpPr>
            <a:spLocks noGrp="1"/>
          </p:cNvSpPr>
          <p:nvPr>
            <p:ph type="pic" sz="quarter" idx="14" hasCustomPrompt="1"/>
          </p:nvPr>
        </p:nvSpPr>
        <p:spPr>
          <a:xfrm>
            <a:off x="8001756" y="4836338"/>
            <a:ext cx="1655999" cy="1080000"/>
          </a:xfrm>
        </p:spPr>
        <p:txBody>
          <a:bodyPr anchor="ctr"/>
          <a:lstStyle>
            <a:lvl1pPr marL="0" indent="0" algn="ctr">
              <a:buNone/>
              <a:defRPr/>
            </a:lvl1pPr>
          </a:lstStyle>
          <a:p>
            <a:r>
              <a:rPr lang="fi-FI" dirty="0"/>
              <a:t>Logo 5</a:t>
            </a:r>
          </a:p>
        </p:txBody>
      </p:sp>
      <p:sp>
        <p:nvSpPr>
          <p:cNvPr id="37" name="Picture Placeholder 4">
            <a:extLst>
              <a:ext uri="{FF2B5EF4-FFF2-40B4-BE49-F238E27FC236}">
                <a16:creationId xmlns:a16="http://schemas.microsoft.com/office/drawing/2014/main" id="{11CD9C8B-1813-1247-9A2A-A7BFB073C823}"/>
              </a:ext>
            </a:extLst>
          </p:cNvPr>
          <p:cNvSpPr>
            <a:spLocks noGrp="1"/>
          </p:cNvSpPr>
          <p:nvPr>
            <p:ph type="pic" sz="quarter" idx="15" hasCustomPrompt="1"/>
          </p:nvPr>
        </p:nvSpPr>
        <p:spPr>
          <a:xfrm>
            <a:off x="9820426" y="4836338"/>
            <a:ext cx="1655999" cy="1080000"/>
          </a:xfrm>
        </p:spPr>
        <p:txBody>
          <a:bodyPr anchor="ctr"/>
          <a:lstStyle>
            <a:lvl1pPr marL="0" indent="0" algn="ctr">
              <a:buNone/>
              <a:defRPr/>
            </a:lvl1pPr>
          </a:lstStyle>
          <a:p>
            <a:r>
              <a:rPr lang="fi-FI" dirty="0"/>
              <a:t>Logo 6</a:t>
            </a:r>
          </a:p>
        </p:txBody>
      </p:sp>
      <p:sp>
        <p:nvSpPr>
          <p:cNvPr id="15" name="Slide Number Placeholder 5">
            <a:extLst>
              <a:ext uri="{FF2B5EF4-FFF2-40B4-BE49-F238E27FC236}">
                <a16:creationId xmlns:a16="http://schemas.microsoft.com/office/drawing/2014/main" id="{3E5081FF-5E4F-8649-B8D6-4E560945C772}"/>
              </a:ext>
            </a:extLst>
          </p:cNvPr>
          <p:cNvSpPr txBox="1">
            <a:spLocks/>
          </p:cNvSpPr>
          <p:nvPr userDrawn="1"/>
        </p:nvSpPr>
        <p:spPr>
          <a:xfrm>
            <a:off x="156006" y="6342619"/>
            <a:ext cx="261047" cy="365125"/>
          </a:xfrm>
          <a:prstGeom prst="rect">
            <a:avLst/>
          </a:prstGeom>
        </p:spPr>
        <p:txBody>
          <a:bodyPr vert="horz" lIns="0" tIns="0" rIns="91440" bIns="0" rtlCol="0" anchor="ctr"/>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C61BD7-0D7C-FF44-A7F4-F5ABEAE01263}" type="slidenum">
              <a:rPr lang="en-US" smtClean="0"/>
              <a:pPr/>
              <a:t>‹#›</a:t>
            </a:fld>
            <a:endParaRPr lang="en-US" dirty="0"/>
          </a:p>
        </p:txBody>
      </p:sp>
      <p:sp>
        <p:nvSpPr>
          <p:cNvPr id="16" name="Footer Placeholder 4">
            <a:extLst>
              <a:ext uri="{FF2B5EF4-FFF2-40B4-BE49-F238E27FC236}">
                <a16:creationId xmlns:a16="http://schemas.microsoft.com/office/drawing/2014/main" id="{59029B87-5DF4-FB4E-861B-BFDBD765B3FB}"/>
              </a:ext>
            </a:extLst>
          </p:cNvPr>
          <p:cNvSpPr>
            <a:spLocks noGrp="1"/>
          </p:cNvSpPr>
          <p:nvPr>
            <p:ph type="ftr" sz="quarter" idx="3"/>
          </p:nvPr>
        </p:nvSpPr>
        <p:spPr>
          <a:xfrm>
            <a:off x="257953" y="6342619"/>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Tree>
    <p:extLst>
      <p:ext uri="{BB962C8B-B14F-4D97-AF65-F5344CB8AC3E}">
        <p14:creationId xmlns:p14="http://schemas.microsoft.com/office/powerpoint/2010/main" val="214901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k_Sininen_Kuva_vide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35A78B-D56F-B849-B81C-4C6DDBF15DB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Content Placeholder 6"/>
          <p:cNvSpPr>
            <a:spLocks noGrp="1"/>
          </p:cNvSpPr>
          <p:nvPr>
            <p:ph sz="quarter" idx="13" hasCustomPrompt="1"/>
          </p:nvPr>
        </p:nvSpPr>
        <p:spPr>
          <a:xfrm>
            <a:off x="156006" y="175375"/>
            <a:ext cx="11878647" cy="6507247"/>
          </a:xfrm>
          <a:solidFill>
            <a:schemeClr val="bg2"/>
          </a:solidFill>
          <a:ln>
            <a:noFill/>
          </a:ln>
        </p:spPr>
        <p:txBody>
          <a:bodyPr/>
          <a:lstStyle>
            <a:lvl1pPr marL="0" indent="0">
              <a:buNone/>
              <a:defRPr/>
            </a:lvl1pPr>
          </a:lstStyle>
          <a:p>
            <a:pPr lvl="0"/>
            <a:r>
              <a:rPr lang="en-US" dirty="0" err="1"/>
              <a:t>Kuva</a:t>
            </a:r>
            <a:r>
              <a:rPr lang="en-US" dirty="0"/>
              <a:t> tai video</a:t>
            </a:r>
          </a:p>
        </p:txBody>
      </p:sp>
    </p:spTree>
    <p:extLst>
      <p:ext uri="{BB962C8B-B14F-4D97-AF65-F5344CB8AC3E}">
        <p14:creationId xmlns:p14="http://schemas.microsoft.com/office/powerpoint/2010/main" val="145906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image" Target="../media/image2.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5.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7364" y="673625"/>
            <a:ext cx="10744200" cy="115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7364" y="1825625"/>
            <a:ext cx="10744200" cy="4302672"/>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57953" y="6352300"/>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6" name="Slide Number Placeholder 5"/>
          <p:cNvSpPr>
            <a:spLocks noGrp="1"/>
          </p:cNvSpPr>
          <p:nvPr>
            <p:ph type="sldNum" sz="quarter" idx="4"/>
          </p:nvPr>
        </p:nvSpPr>
        <p:spPr>
          <a:xfrm>
            <a:off x="156006" y="6352300"/>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sp>
        <p:nvSpPr>
          <p:cNvPr id="8" name="Rectangle 7"/>
          <p:cNvSpPr/>
          <p:nvPr userDrawn="1"/>
        </p:nvSpPr>
        <p:spPr>
          <a:xfrm>
            <a:off x="727364" y="242455"/>
            <a:ext cx="2493818" cy="18010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8C4388A-E5DA-0B46-AD9B-07B861703F47}"/>
              </a:ext>
            </a:extLst>
          </p:cNvPr>
          <p:cNvPicPr>
            <a:picLocks noChangeAspect="1"/>
          </p:cNvPicPr>
          <p:nvPr userDrawn="1"/>
        </p:nvPicPr>
        <p:blipFill>
          <a:blip r:embed="rId15"/>
          <a:stretch>
            <a:fillRect/>
          </a:stretch>
        </p:blipFill>
        <p:spPr>
          <a:xfrm>
            <a:off x="11324513" y="6382194"/>
            <a:ext cx="711481" cy="300517"/>
          </a:xfrm>
          <a:prstGeom prst="rect">
            <a:avLst/>
          </a:prstGeom>
        </p:spPr>
      </p:pic>
      <p:sp>
        <p:nvSpPr>
          <p:cNvPr id="9" name="Picture Placeholder 4">
            <a:extLst>
              <a:ext uri="{FF2B5EF4-FFF2-40B4-BE49-F238E27FC236}">
                <a16:creationId xmlns:a16="http://schemas.microsoft.com/office/drawing/2014/main" id="{67D8EA72-95B1-D944-97AA-721E04BB45B9}"/>
              </a:ext>
            </a:extLst>
          </p:cNvPr>
          <p:cNvSpPr txBox="1">
            <a:spLocks/>
          </p:cNvSpPr>
          <p:nvPr userDrawn="1"/>
        </p:nvSpPr>
        <p:spPr>
          <a:xfrm>
            <a:off x="9116598" y="6388166"/>
            <a:ext cx="588777" cy="383985"/>
          </a:xfrm>
          <a:prstGeom prst="rect">
            <a:avLst/>
          </a:prstGeom>
        </p:spPr>
        <p:txBody>
          <a:bodyPr anchor="ctr"/>
          <a:lstStyle>
            <a:lvl1pPr marL="0" indent="0" algn="ctr" defTabSz="914400" rtl="0" eaLnBrk="1" latinLnBrk="0" hangingPunct="1">
              <a:lnSpc>
                <a:spcPts val="2400"/>
              </a:lnSpc>
              <a:spcBef>
                <a:spcPts val="600"/>
              </a:spcBef>
              <a:buSzPct val="100000"/>
              <a:buFontTx/>
              <a:buNone/>
              <a:defRPr sz="2000" kern="1200" cap="none" baseline="0">
                <a:solidFill>
                  <a:schemeClr val="tx2"/>
                </a:solidFill>
                <a:latin typeface="Franklin Gothic Demi" charset="0"/>
                <a:ea typeface="Franklin Gothic Demi" charset="0"/>
                <a:cs typeface="Franklin Gothic Demi" charset="0"/>
              </a:defRPr>
            </a:lvl1pPr>
            <a:lvl2pPr marL="2160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16"/>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fi-FI" sz="900" dirty="0"/>
          </a:p>
        </p:txBody>
      </p:sp>
    </p:spTree>
    <p:extLst>
      <p:ext uri="{BB962C8B-B14F-4D97-AF65-F5344CB8AC3E}">
        <p14:creationId xmlns:p14="http://schemas.microsoft.com/office/powerpoint/2010/main" val="1781375665"/>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684" r:id="rId3"/>
    <p:sldLayoutId id="2147483685" r:id="rId4"/>
    <p:sldLayoutId id="2147483686" r:id="rId5"/>
    <p:sldLayoutId id="2147483687" r:id="rId6"/>
    <p:sldLayoutId id="2147483688" r:id="rId7"/>
    <p:sldLayoutId id="2147483734" r:id="rId8"/>
    <p:sldLayoutId id="2147483689" r:id="rId9"/>
    <p:sldLayoutId id="2147483690" r:id="rId10"/>
    <p:sldLayoutId id="2147483722" r:id="rId11"/>
    <p:sldLayoutId id="2147483723" r:id="rId12"/>
    <p:sldLayoutId id="2147483725" r:id="rId13"/>
  </p:sldLayoutIdLst>
  <p:hf hdr="0" dt="0"/>
  <p:txStyles>
    <p:titleStyle>
      <a:lvl1pPr algn="l" defTabSz="914400" rtl="0" eaLnBrk="1" latinLnBrk="0" hangingPunct="1">
        <a:lnSpc>
          <a:spcPts val="4200"/>
        </a:lnSpc>
        <a:spcBef>
          <a:spcPct val="0"/>
        </a:spcBef>
        <a:buNone/>
        <a:defRPr sz="4000" b="1" i="0" kern="1200">
          <a:solidFill>
            <a:schemeClr val="tx1"/>
          </a:solidFill>
          <a:latin typeface="Franklin Gothic Demi" charset="0"/>
          <a:ea typeface="Franklin Gothic Demi" charset="0"/>
          <a:cs typeface="Franklin Gothic Demi" charset="0"/>
        </a:defRPr>
      </a:lvl1pPr>
    </p:titleStyle>
    <p:bodyStyle>
      <a:lvl1pPr marL="216000" indent="-216000" algn="l" defTabSz="914400" rtl="0" eaLnBrk="1" latinLnBrk="0" hangingPunct="1">
        <a:lnSpc>
          <a:spcPts val="2400"/>
        </a:lnSpc>
        <a:spcBef>
          <a:spcPts val="600"/>
        </a:spcBef>
        <a:buSzPct val="100000"/>
        <a:buFontTx/>
        <a:buBlip>
          <a:blip r:embed="rId17"/>
        </a:buBlip>
        <a:defRPr sz="2000" kern="1200" cap="none" baseline="0">
          <a:solidFill>
            <a:schemeClr val="tx2"/>
          </a:solidFill>
          <a:latin typeface="Franklin Gothic Demi" charset="0"/>
          <a:ea typeface="Franklin Gothic Demi" charset="0"/>
          <a:cs typeface="Franklin Gothic Demi" charset="0"/>
        </a:defRPr>
      </a:lvl1pPr>
      <a:lvl2pPr marL="2160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16"/>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7364" y="673625"/>
            <a:ext cx="10744200" cy="115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7364" y="1825625"/>
            <a:ext cx="10744200" cy="4302672"/>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727364" y="242455"/>
            <a:ext cx="2493818" cy="180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57BE3E1-FDEB-6146-B48A-CCC767D7B040}"/>
              </a:ext>
            </a:extLst>
          </p:cNvPr>
          <p:cNvSpPr>
            <a:spLocks noGrp="1"/>
          </p:cNvSpPr>
          <p:nvPr>
            <p:ph type="ftr" sz="quarter" idx="3"/>
          </p:nvPr>
        </p:nvSpPr>
        <p:spPr>
          <a:xfrm>
            <a:off x="257953" y="6352300"/>
            <a:ext cx="4114800" cy="365125"/>
          </a:xfrm>
          <a:prstGeom prst="rect">
            <a:avLst/>
          </a:prstGeom>
        </p:spPr>
        <p:txBody>
          <a:bodyPr vert="horz" lIns="91440" tIns="0" rIns="36000" bIns="0" rtlCol="0" anchor="ctr"/>
          <a:lstStyle>
            <a:lvl1pPr algn="l">
              <a:defRPr sz="700">
                <a:solidFill>
                  <a:schemeClr val="tx2"/>
                </a:solidFill>
                <a:latin typeface="+mj-lt"/>
              </a:defRPr>
            </a:lvl1pPr>
          </a:lstStyle>
          <a:p>
            <a:r>
              <a:rPr lang="en-US"/>
              <a:t>/ Hankkeen nimitiedot </a:t>
            </a:r>
            <a:endParaRPr lang="en-US" dirty="0"/>
          </a:p>
        </p:txBody>
      </p:sp>
      <p:sp>
        <p:nvSpPr>
          <p:cNvPr id="10" name="Slide Number Placeholder 5">
            <a:extLst>
              <a:ext uri="{FF2B5EF4-FFF2-40B4-BE49-F238E27FC236}">
                <a16:creationId xmlns:a16="http://schemas.microsoft.com/office/drawing/2014/main" id="{C0600BA8-6918-5247-82AA-61C654150538}"/>
              </a:ext>
            </a:extLst>
          </p:cNvPr>
          <p:cNvSpPr>
            <a:spLocks noGrp="1"/>
          </p:cNvSpPr>
          <p:nvPr>
            <p:ph type="sldNum" sz="quarter" idx="4"/>
          </p:nvPr>
        </p:nvSpPr>
        <p:spPr>
          <a:xfrm>
            <a:off x="156006" y="6352300"/>
            <a:ext cx="261047" cy="365125"/>
          </a:xfrm>
          <a:prstGeom prst="rect">
            <a:avLst/>
          </a:prstGeom>
        </p:spPr>
        <p:txBody>
          <a:bodyPr vert="horz" lIns="0" tIns="0" rIns="91440" bIns="0" rtlCol="0" anchor="ctr"/>
          <a:lstStyle>
            <a:lvl1pPr algn="r">
              <a:defRPr sz="700">
                <a:solidFill>
                  <a:schemeClr val="tx2"/>
                </a:solidFill>
              </a:defRPr>
            </a:lvl1pPr>
          </a:lstStyle>
          <a:p>
            <a:fld id="{E6C61BD7-0D7C-FF44-A7F4-F5ABEAE01263}" type="slidenum">
              <a:rPr lang="en-US" smtClean="0"/>
              <a:pPr/>
              <a:t>‹#›</a:t>
            </a:fld>
            <a:endParaRPr lang="en-US" dirty="0"/>
          </a:p>
        </p:txBody>
      </p:sp>
      <p:pic>
        <p:nvPicPr>
          <p:cNvPr id="11" name="Picture 10">
            <a:extLst>
              <a:ext uri="{FF2B5EF4-FFF2-40B4-BE49-F238E27FC236}">
                <a16:creationId xmlns:a16="http://schemas.microsoft.com/office/drawing/2014/main" id="{D71D02CD-A26A-C241-8D4C-8A1100B7F739}"/>
              </a:ext>
            </a:extLst>
          </p:cNvPr>
          <p:cNvPicPr>
            <a:picLocks noChangeAspect="1"/>
          </p:cNvPicPr>
          <p:nvPr userDrawn="1"/>
        </p:nvPicPr>
        <p:blipFill>
          <a:blip r:embed="rId19"/>
          <a:stretch>
            <a:fillRect/>
          </a:stretch>
        </p:blipFill>
        <p:spPr>
          <a:xfrm>
            <a:off x="11324513" y="6382194"/>
            <a:ext cx="711481" cy="300517"/>
          </a:xfrm>
          <a:prstGeom prst="rect">
            <a:avLst/>
          </a:prstGeom>
        </p:spPr>
      </p:pic>
    </p:spTree>
    <p:extLst>
      <p:ext uri="{BB962C8B-B14F-4D97-AF65-F5344CB8AC3E}">
        <p14:creationId xmlns:p14="http://schemas.microsoft.com/office/powerpoint/2010/main" val="2040086530"/>
      </p:ext>
    </p:extLst>
  </p:cSld>
  <p:clrMap bg1="lt1" tx1="dk1" bg2="lt2" tx2="dk2" accent1="accent1" accent2="accent2" accent3="accent3" accent4="accent4" accent5="accent5" accent6="accent6" hlink="hlink" folHlink="folHlink"/>
  <p:sldLayoutIdLst>
    <p:sldLayoutId id="2147483693" r:id="rId1"/>
    <p:sldLayoutId id="2147483733" r:id="rId2"/>
    <p:sldLayoutId id="2147483694" r:id="rId3"/>
    <p:sldLayoutId id="2147483695" r:id="rId4"/>
    <p:sldLayoutId id="2147483696" r:id="rId5"/>
    <p:sldLayoutId id="2147483697" r:id="rId6"/>
    <p:sldLayoutId id="2147483698" r:id="rId7"/>
    <p:sldLayoutId id="2147483735" r:id="rId8"/>
    <p:sldLayoutId id="2147483699" r:id="rId9"/>
    <p:sldLayoutId id="2147483720" r:id="rId10"/>
    <p:sldLayoutId id="2147483718" r:id="rId11"/>
    <p:sldLayoutId id="2147483724" r:id="rId12"/>
    <p:sldLayoutId id="2147483730" r:id="rId13"/>
    <p:sldLayoutId id="2147483736" r:id="rId14"/>
    <p:sldLayoutId id="2147483737" r:id="rId15"/>
    <p:sldLayoutId id="2147483738" r:id="rId16"/>
    <p:sldLayoutId id="2147483739" r:id="rId17"/>
  </p:sldLayoutIdLst>
  <p:hf hdr="0" dt="0"/>
  <p:txStyles>
    <p:titleStyle>
      <a:lvl1pPr algn="l" defTabSz="914400" rtl="0" eaLnBrk="1" latinLnBrk="0" hangingPunct="1">
        <a:lnSpc>
          <a:spcPts val="4200"/>
        </a:lnSpc>
        <a:spcBef>
          <a:spcPct val="0"/>
        </a:spcBef>
        <a:buNone/>
        <a:defRPr sz="4000" b="1" i="0" kern="1200">
          <a:solidFill>
            <a:schemeClr val="tx1"/>
          </a:solidFill>
          <a:latin typeface="Franklin Gothic Demi" charset="0"/>
          <a:ea typeface="Franklin Gothic Demi" charset="0"/>
          <a:cs typeface="Franklin Gothic Demi" charset="0"/>
        </a:defRPr>
      </a:lvl1pPr>
    </p:titleStyle>
    <p:bodyStyle>
      <a:lvl1pPr marL="216000" indent="-216000" algn="l" defTabSz="914400" rtl="0" eaLnBrk="1" latinLnBrk="0" hangingPunct="1">
        <a:lnSpc>
          <a:spcPts val="2400"/>
        </a:lnSpc>
        <a:spcBef>
          <a:spcPts val="600"/>
        </a:spcBef>
        <a:buSzPct val="100000"/>
        <a:buFontTx/>
        <a:buBlip>
          <a:blip r:embed="rId20"/>
        </a:buBlip>
        <a:defRPr sz="2000" kern="1200" cap="none" baseline="0">
          <a:solidFill>
            <a:schemeClr val="tx1"/>
          </a:solidFill>
          <a:latin typeface="Franklin Gothic Demi" charset="0"/>
          <a:ea typeface="Franklin Gothic Demi" charset="0"/>
          <a:cs typeface="Franklin Gothic Demi" charset="0"/>
        </a:defRPr>
      </a:lvl1pPr>
      <a:lvl2pPr marL="2160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21"/>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4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49.xml"/><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ttl.fi/tyopiste/pomodoro-tekniikka-vahentaa-aloittamisen-vaikeutta-ja-auttaa-keskittymaan"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s://www.nyyti.fi/opiskelijoille/opi-elamantaitoa/"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8.jpg"/><Relationship Id="rId4" Type="http://schemas.openxmlformats.org/officeDocument/2006/relationships/hyperlink" Target="https://www.yths.fi/terveystieto/"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70.xml"/><Relationship Id="rId13" Type="http://schemas.openxmlformats.org/officeDocument/2006/relationships/slide" Target="slide16.xml"/><Relationship Id="rId3" Type="http://schemas.openxmlformats.org/officeDocument/2006/relationships/slide" Target="slide21.xml"/><Relationship Id="rId7" Type="http://schemas.openxmlformats.org/officeDocument/2006/relationships/slide" Target="slide64.xml"/><Relationship Id="rId12" Type="http://schemas.openxmlformats.org/officeDocument/2006/relationships/slide" Target="slide4.xml"/><Relationship Id="rId2" Type="http://schemas.openxmlformats.org/officeDocument/2006/relationships/image" Target="../media/image9.png"/><Relationship Id="rId1" Type="http://schemas.openxmlformats.org/officeDocument/2006/relationships/slideLayout" Target="../slideLayouts/slideLayout30.xml"/><Relationship Id="rId6" Type="http://schemas.openxmlformats.org/officeDocument/2006/relationships/slide" Target="slide49.xml"/><Relationship Id="rId11" Type="http://schemas.openxmlformats.org/officeDocument/2006/relationships/slide" Target="slide11.xml"/><Relationship Id="rId5" Type="http://schemas.openxmlformats.org/officeDocument/2006/relationships/slide" Target="slide42.xml"/><Relationship Id="rId10" Type="http://schemas.openxmlformats.org/officeDocument/2006/relationships/slide" Target="slide85.xml"/><Relationship Id="rId4" Type="http://schemas.openxmlformats.org/officeDocument/2006/relationships/slide" Target="slide32.xml"/><Relationship Id="rId9" Type="http://schemas.openxmlformats.org/officeDocument/2006/relationships/slide" Target="slide90.xml"/><Relationship Id="rId14" Type="http://schemas.openxmlformats.org/officeDocument/2006/relationships/slide" Target="slide7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hyperlink" Target="https://ohjaamot.fi/etusivu" TargetMode="External"/><Relationship Id="rId3" Type="http://schemas.openxmlformats.org/officeDocument/2006/relationships/hyperlink" Target="https://www.hdl.fi/vamos/" TargetMode="External"/><Relationship Id="rId7" Type="http://schemas.openxmlformats.org/officeDocument/2006/relationships/hyperlink" Target="https://www.eoliitto.fi/" TargetMode="External"/><Relationship Id="rId12" Type="http://schemas.openxmlformats.org/officeDocument/2006/relationships/image" Target="../media/image8.jpg"/><Relationship Id="rId2" Type="http://schemas.openxmlformats.org/officeDocument/2006/relationships/hyperlink" Target="https://www.nyyti.fi/" TargetMode="External"/><Relationship Id="rId1" Type="http://schemas.openxmlformats.org/officeDocument/2006/relationships/slideLayout" Target="../slideLayouts/slideLayout19.xml"/><Relationship Id="rId6" Type="http://schemas.openxmlformats.org/officeDocument/2006/relationships/hyperlink" Target="https://www.poikientalo.fi/" TargetMode="External"/><Relationship Id="rId11" Type="http://schemas.openxmlformats.org/officeDocument/2006/relationships/hyperlink" Target="https://www.kela.fi/nuotti-valmennus" TargetMode="External"/><Relationship Id="rId5" Type="http://schemas.openxmlformats.org/officeDocument/2006/relationships/hyperlink" Target="https://tyttojentalo.fi/" TargetMode="External"/><Relationship Id="rId10" Type="http://schemas.openxmlformats.org/officeDocument/2006/relationships/hyperlink" Target="https://www.yths.fi/" TargetMode="External"/><Relationship Id="rId4" Type="http://schemas.openxmlformats.org/officeDocument/2006/relationships/hyperlink" Target="https://suomenklubitalot.fi/" TargetMode="External"/><Relationship Id="rId9" Type="http://schemas.openxmlformats.org/officeDocument/2006/relationships/hyperlink" Target="https://kuntoutussaatio.fi/oppimisentuk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ths.fi/palvelut/opiskeluyhteisotyo/opiskelukyky/"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elsinkimissio.fi/tarvitsetko-apua/aikuisille/yksinaisyys-tehtavakirja/" TargetMode="Externa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emf"/><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thl.fi/documents/10531/5589167/KOTT2021-tutkimuksen+perustulokset.pdf/db343de6-25d0-0964-42a9-ffe268d9932d?t=1639369139813"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7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70.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70.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hyperlink" Target="mailto:susanna.saarinen@oamk.fi" TargetMode="External"/><Relationship Id="rId7" Type="http://schemas.openxmlformats.org/officeDocument/2006/relationships/image" Target="../media/image8.jpg"/><Relationship Id="rId2" Type="http://schemas.openxmlformats.org/officeDocument/2006/relationships/hyperlink" Target="mailto:ullamaija.niskanen@kamk.fi" TargetMode="External"/><Relationship Id="rId1" Type="http://schemas.openxmlformats.org/officeDocument/2006/relationships/slideLayout" Target="../slideLayouts/slideLayout6.xml"/><Relationship Id="rId6" Type="http://schemas.openxmlformats.org/officeDocument/2006/relationships/hyperlink" Target="mailto:leea.naamanka@diak.fi" TargetMode="External"/><Relationship Id="rId5" Type="http://schemas.openxmlformats.org/officeDocument/2006/relationships/hyperlink" Target="mailto:antti.aijanen@metropolia.fi" TargetMode="External"/><Relationship Id="rId4" Type="http://schemas.openxmlformats.org/officeDocument/2006/relationships/hyperlink" Target="mailto:anna-maria.tiainen@metropolia.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0481A2-2DB3-47C9-AC8A-234C6E1BBB41}"/>
              </a:ext>
            </a:extLst>
          </p:cNvPr>
          <p:cNvSpPr>
            <a:spLocks noGrp="1"/>
          </p:cNvSpPr>
          <p:nvPr>
            <p:ph type="title"/>
          </p:nvPr>
        </p:nvSpPr>
        <p:spPr>
          <a:xfrm>
            <a:off x="635156" y="2329351"/>
            <a:ext cx="10620085" cy="2582944"/>
          </a:xfrm>
          <a:solidFill>
            <a:schemeClr val="bg1"/>
          </a:solidFill>
        </p:spPr>
        <p:txBody>
          <a:bodyPr/>
          <a:lstStyle/>
          <a:p>
            <a:r>
              <a:rPr lang="fi-FI" sz="3600" dirty="0">
                <a:solidFill>
                  <a:srgbClr val="343434"/>
                </a:solidFill>
                <a:latin typeface="Franklin Gothic Demi"/>
              </a:rPr>
              <a:t> </a:t>
            </a:r>
            <a:r>
              <a:rPr lang="fi-FI" sz="3200" dirty="0">
                <a:solidFill>
                  <a:srgbClr val="343434"/>
                </a:solidFill>
                <a:latin typeface="Franklin Gothic Demi"/>
              </a:rPr>
              <a:t>Varhaisen tuen tunnistaminen ja tuki </a:t>
            </a:r>
            <a:r>
              <a:rPr lang="fi-FI" sz="3200" dirty="0"/>
              <a:t>–</a:t>
            </a:r>
            <a:r>
              <a:rPr lang="fi-FI" sz="3200" dirty="0">
                <a:solidFill>
                  <a:srgbClr val="343434"/>
                </a:solidFill>
                <a:latin typeface="Franklin Gothic Demi"/>
              </a:rPr>
              <a:t> 	opas Korkeakouluopiskelijan </a:t>
            </a:r>
            <a:r>
              <a:rPr lang="fi-FI" sz="3200" dirty="0" err="1">
                <a:solidFill>
                  <a:srgbClr val="343434"/>
                </a:solidFill>
                <a:latin typeface="Franklin Gothic Demi"/>
              </a:rPr>
              <a:t>ohjauksEEN</a:t>
            </a:r>
            <a:endParaRPr lang="fi-FI" sz="3600" dirty="0"/>
          </a:p>
        </p:txBody>
      </p:sp>
      <p:sp>
        <p:nvSpPr>
          <p:cNvPr id="3" name="Tekstin paikkamerkki 2">
            <a:extLst>
              <a:ext uri="{FF2B5EF4-FFF2-40B4-BE49-F238E27FC236}">
                <a16:creationId xmlns:a16="http://schemas.microsoft.com/office/drawing/2014/main" id="{5FEFE570-AB65-42F8-95FF-884FACDED97E}"/>
              </a:ext>
            </a:extLst>
          </p:cNvPr>
          <p:cNvSpPr>
            <a:spLocks noGrp="1"/>
          </p:cNvSpPr>
          <p:nvPr>
            <p:ph type="body" idx="1"/>
          </p:nvPr>
        </p:nvSpPr>
        <p:spPr>
          <a:xfrm>
            <a:off x="6037407" y="4396676"/>
            <a:ext cx="5217834" cy="515619"/>
          </a:xfrm>
        </p:spPr>
        <p:txBody>
          <a:bodyPr/>
          <a:lstStyle/>
          <a:p>
            <a:r>
              <a:rPr lang="fi-FI" sz="2000" dirty="0"/>
              <a:t>Ohjauksella hyvinvointia -hanke, 2021–2023</a:t>
            </a:r>
          </a:p>
          <a:p>
            <a:endParaRPr lang="fi-FI" dirty="0"/>
          </a:p>
        </p:txBody>
      </p:sp>
      <p:sp>
        <p:nvSpPr>
          <p:cNvPr id="5" name="Suorakulmio 4">
            <a:extLst>
              <a:ext uri="{FF2B5EF4-FFF2-40B4-BE49-F238E27FC236}">
                <a16:creationId xmlns:a16="http://schemas.microsoft.com/office/drawing/2014/main" id="{6A033996-808A-4C43-8FA3-F10E5E3F9ECD}"/>
              </a:ext>
              <a:ext uri="{C183D7F6-B498-43B3-948B-1728B52AA6E4}">
                <adec:decorative xmlns:adec="http://schemas.microsoft.com/office/drawing/2017/decorative" val="1"/>
              </a:ext>
            </a:extLst>
          </p:cNvPr>
          <p:cNvSpPr/>
          <p:nvPr/>
        </p:nvSpPr>
        <p:spPr>
          <a:xfrm>
            <a:off x="50251" y="690482"/>
            <a:ext cx="2175364"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n paikkamerkki 2" descr="Kuva, joka sisältää kohteen teksti, clipart-kuva&#10;&#10;Kuvaus luotu automaattisesti">
            <a:extLst>
              <a:ext uri="{FF2B5EF4-FFF2-40B4-BE49-F238E27FC236}">
                <a16:creationId xmlns:a16="http://schemas.microsoft.com/office/drawing/2014/main" id="{3EE61193-AD65-4DDE-9176-80403D536BCB}"/>
              </a:ext>
            </a:extLst>
          </p:cNvPr>
          <p:cNvPicPr>
            <a:picLocks noChangeAspect="1"/>
          </p:cNvPicPr>
          <p:nvPr/>
        </p:nvPicPr>
        <p:blipFill rotWithShape="1">
          <a:blip r:embed="rId2"/>
          <a:srcRect l="1" t="-60463" r="1" b="-60463"/>
          <a:stretch/>
        </p:blipFill>
        <p:spPr>
          <a:xfrm>
            <a:off x="280821" y="708341"/>
            <a:ext cx="1771651" cy="878682"/>
          </a:xfrm>
          <a:prstGeom prst="rect">
            <a:avLst/>
          </a:prstGeom>
        </p:spPr>
      </p:pic>
    </p:spTree>
    <p:extLst>
      <p:ext uri="{BB962C8B-B14F-4D97-AF65-F5344CB8AC3E}">
        <p14:creationId xmlns:p14="http://schemas.microsoft.com/office/powerpoint/2010/main" val="3786435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4000" dirty="0"/>
              <a:t>1.6. Varhaisen puuttumisen käytänteitä, ideoita ja mahdollisuuksia</a:t>
            </a:r>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10</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
        <p:nvSpPr>
          <p:cNvPr id="10" name="Content Placeholder 9">
            <a:extLst>
              <a:ext uri="{FF2B5EF4-FFF2-40B4-BE49-F238E27FC236}">
                <a16:creationId xmlns:a16="http://schemas.microsoft.com/office/drawing/2014/main" id="{C4670911-2549-4B6C-A44F-93B3D043C2D4}"/>
              </a:ext>
            </a:extLst>
          </p:cNvPr>
          <p:cNvSpPr txBox="1">
            <a:spLocks/>
          </p:cNvSpPr>
          <p:nvPr/>
        </p:nvSpPr>
        <p:spPr>
          <a:xfrm>
            <a:off x="809610" y="2077387"/>
            <a:ext cx="10490850" cy="4873709"/>
          </a:xfrm>
          <a:prstGeom prst="rect">
            <a:avLst/>
          </a:prstGeom>
        </p:spPr>
        <p:txBody>
          <a:bodyPr>
            <a:normAutofit/>
          </a:bodyPr>
          <a:lstStyle>
            <a:lvl1pPr marL="216000" indent="-216000" algn="l" defTabSz="914400" rtl="0" eaLnBrk="1" latinLnBrk="0" hangingPunct="1">
              <a:lnSpc>
                <a:spcPts val="2400"/>
              </a:lnSpc>
              <a:spcBef>
                <a:spcPts val="600"/>
              </a:spcBef>
              <a:buSzPct val="100000"/>
              <a:buFontTx/>
              <a:buBlip>
                <a:blip r:embed="rId3"/>
              </a:buBlip>
              <a:defRPr sz="2000" kern="1200" cap="none" baseline="0">
                <a:solidFill>
                  <a:schemeClr val="tx2"/>
                </a:solidFill>
                <a:latin typeface="Franklin Gothic Demi" charset="0"/>
                <a:ea typeface="Franklin Gothic Demi" charset="0"/>
                <a:cs typeface="Franklin Gothic Demi" charset="0"/>
              </a:defRPr>
            </a:lvl1pPr>
            <a:lvl2pPr marL="2160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4"/>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15900" indent="-215900">
              <a:spcAft>
                <a:spcPts val="600"/>
              </a:spcAft>
            </a:pPr>
            <a:r>
              <a:rPr lang="fi-FI" sz="2400" dirty="0">
                <a:latin typeface="+mn-lt"/>
                <a:ea typeface="+mn-ea"/>
                <a:cs typeface="+mn-cs"/>
              </a:rPr>
              <a:t>Opetussuunnitelman vastaavuustaulukot, mikäli opetussuunnitelma on muuttunut opiskelijan poissaolon aikana</a:t>
            </a:r>
            <a:endParaRPr lang="en-US" sz="2400" dirty="0">
              <a:ea typeface="+mn-ea"/>
              <a:cs typeface="+mn-cs"/>
            </a:endParaRPr>
          </a:p>
          <a:p>
            <a:pPr marL="215900" indent="-215900">
              <a:spcAft>
                <a:spcPts val="600"/>
              </a:spcAft>
            </a:pPr>
            <a:r>
              <a:rPr lang="fi-FI" sz="2400" dirty="0">
                <a:latin typeface="+mn-lt"/>
                <a:ea typeface="+mn-ea"/>
                <a:cs typeface="+mn-cs"/>
              </a:rPr>
              <a:t>Sähköpostiviesti opiskelijoille, jotka ovat poissaolevana opiskelijana</a:t>
            </a:r>
          </a:p>
          <a:p>
            <a:pPr marL="215900" indent="-215900">
              <a:spcAft>
                <a:spcPts val="600"/>
              </a:spcAft>
            </a:pPr>
            <a:r>
              <a:rPr lang="fi-FI" sz="2400" dirty="0">
                <a:latin typeface="Franklin Gothic Book"/>
              </a:rPr>
              <a:t>Niiden opiskelijoiden </a:t>
            </a:r>
            <a:r>
              <a:rPr lang="fi-FI" sz="2400" dirty="0" err="1">
                <a:latin typeface="Franklin Gothic Book"/>
              </a:rPr>
              <a:t>kontaktointi</a:t>
            </a:r>
            <a:r>
              <a:rPr lang="fi-FI" sz="2400" dirty="0">
                <a:latin typeface="Franklin Gothic Book"/>
              </a:rPr>
              <a:t>, jotka eivät ole ilmoittautuneet läsnä-/ poissaoleviksi opiskelijoiksi seuraavalle lukuvuodelle tai opiskelija on ilmoittautunut läsnäolevaksi opiskelijaksi, mutta ei opintojaksoille</a:t>
            </a:r>
          </a:p>
          <a:p>
            <a:pPr marL="0" indent="0">
              <a:buFontTx/>
              <a:buNone/>
            </a:pPr>
            <a:endParaRPr lang="fi-FI" sz="2400" dirty="0">
              <a:latin typeface="+mn-lt"/>
            </a:endParaRPr>
          </a:p>
          <a:p>
            <a:pPr>
              <a:buFont typeface="Arial" panose="020B0604020202020204" pitchFamily="34" charset="0"/>
              <a:buChar char="•"/>
            </a:pPr>
            <a:endParaRPr lang="fi-FI" sz="2400" dirty="0">
              <a:latin typeface="+mn-lt"/>
              <a:ea typeface="+mn-ea"/>
              <a:cs typeface="+mn-cs"/>
            </a:endParaRPr>
          </a:p>
          <a:p>
            <a:pPr marL="0" indent="0">
              <a:buFontTx/>
              <a:buNone/>
            </a:pPr>
            <a:endParaRPr lang="fi-FI" dirty="0"/>
          </a:p>
        </p:txBody>
      </p:sp>
    </p:spTree>
    <p:extLst>
      <p:ext uri="{BB962C8B-B14F-4D97-AF65-F5344CB8AC3E}">
        <p14:creationId xmlns:p14="http://schemas.microsoft.com/office/powerpoint/2010/main" val="357242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9A4BAC30-EB96-4BEE-B9D7-D8FC7E8F91F9}"/>
              </a:ext>
            </a:extLst>
          </p:cNvPr>
          <p:cNvSpPr txBox="1">
            <a:spLocks/>
          </p:cNvSpPr>
          <p:nvPr/>
        </p:nvSpPr>
        <p:spPr>
          <a:xfrm>
            <a:off x="879764" y="5210812"/>
            <a:ext cx="10620086" cy="1031238"/>
          </a:xfrm>
          <a:prstGeom prst="rect">
            <a:avLst/>
          </a:prstGeom>
        </p:spPr>
        <p:txBody>
          <a:bodyPr vert="horz" lIns="0" tIns="0" rIns="0" bIns="0" rtlCol="0">
            <a:normAutofit/>
          </a:bodyPr>
          <a:lstStyle>
            <a:lvl1pPr marL="0" indent="0" algn="l" defTabSz="914400" rtl="0" eaLnBrk="1" latinLnBrk="0" hangingPunct="1">
              <a:lnSpc>
                <a:spcPts val="3000"/>
              </a:lnSpc>
              <a:spcBef>
                <a:spcPts val="600"/>
              </a:spcBef>
              <a:buSzPct val="100000"/>
              <a:buFontTx/>
              <a:buNone/>
              <a:defRPr sz="3000" kern="1200" cap="none" baseline="0">
                <a:solidFill>
                  <a:schemeClr val="tx2"/>
                </a:solidFill>
                <a:latin typeface="Franklin Gothic Demi" charset="0"/>
                <a:ea typeface="Franklin Gothic Demi" charset="0"/>
                <a:cs typeface="Franklin Gothic Demi" charset="0"/>
              </a:defRPr>
            </a:lvl1pPr>
            <a:lvl2pPr marL="457200" indent="0" algn="l" defTabSz="914400" rtl="0" eaLnBrk="1" latinLnBrk="0" hangingPunct="1">
              <a:lnSpc>
                <a:spcPts val="2400"/>
              </a:lnSpc>
              <a:spcBef>
                <a:spcPts val="600"/>
              </a:spcBef>
              <a:buSzPct val="80000"/>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ts val="1850"/>
              </a:lnSpc>
              <a:spcBef>
                <a:spcPts val="400"/>
              </a:spcBef>
              <a:buSzPct val="80000"/>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ts val="1400"/>
              </a:lnSpc>
              <a:spcBef>
                <a:spcPts val="4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ts val="1400"/>
              </a:lnSpc>
              <a:spcBef>
                <a:spcPts val="400"/>
              </a:spcBef>
              <a:buFont typeface="Arial"/>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b="1">
                <a:latin typeface="Franklin Gothic Demi"/>
              </a:rPr>
              <a:t>Teemaan liittyviä haasteita ja v</a:t>
            </a:r>
            <a:r>
              <a:rPr lang="fi-FI" b="1">
                <a:latin typeface="Franklin Gothic Demi"/>
              </a:rPr>
              <a:t>arhaisen puuttumisen käytänteitä, ideoita ja mahdollisuuksia</a:t>
            </a:r>
            <a:endParaRPr lang="en-US"/>
          </a:p>
          <a:p>
            <a:endParaRPr lang="fi-FI" dirty="0"/>
          </a:p>
        </p:txBody>
      </p:sp>
      <p:sp>
        <p:nvSpPr>
          <p:cNvPr id="8" name="Otsikko 7">
            <a:extLst>
              <a:ext uri="{FF2B5EF4-FFF2-40B4-BE49-F238E27FC236}">
                <a16:creationId xmlns:a16="http://schemas.microsoft.com/office/drawing/2014/main" id="{F94E4C10-6A35-49A5-9FB9-28D924E88E9B}"/>
              </a:ext>
            </a:extLst>
          </p:cNvPr>
          <p:cNvSpPr>
            <a:spLocks noGrp="1"/>
          </p:cNvSpPr>
          <p:nvPr>
            <p:ph type="title"/>
          </p:nvPr>
        </p:nvSpPr>
        <p:spPr/>
        <p:txBody>
          <a:bodyPr/>
          <a:lstStyle/>
          <a:p>
            <a:r>
              <a:rPr lang="fi-FI" sz="7200" dirty="0">
                <a:latin typeface="Franklin Gothic Demi"/>
              </a:rPr>
              <a:t>2. Pohjaosaaminen</a:t>
            </a:r>
            <a:endParaRPr lang="fi-FI" dirty="0"/>
          </a:p>
        </p:txBody>
      </p:sp>
    </p:spTree>
    <p:extLst>
      <p:ext uri="{BB962C8B-B14F-4D97-AF65-F5344CB8AC3E}">
        <p14:creationId xmlns:p14="http://schemas.microsoft.com/office/powerpoint/2010/main" val="372721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4000" dirty="0">
                <a:latin typeface="Franklin Gothic Demi"/>
              </a:rPr>
              <a:t>2.1. Opiskelutaidot ja -valmiudet</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lstStyle/>
          <a:p>
            <a:pPr>
              <a:spcAft>
                <a:spcPts val="1200"/>
              </a:spcAft>
            </a:pPr>
            <a:r>
              <a:rPr lang="fi-FI" sz="2800" dirty="0">
                <a:latin typeface="Franklin Gothic Demi" panose="020B0703020102020204" pitchFamily="34" charset="0"/>
                <a:ea typeface="+mn-ea"/>
                <a:cs typeface="+mn-cs"/>
              </a:rPr>
              <a:t>Opintojen suunnittelutaidot:</a:t>
            </a:r>
            <a:endParaRPr lang="en-US" sz="2800" dirty="0">
              <a:latin typeface="Franklin Gothic Demi" panose="020B0703020102020204" pitchFamily="34" charset="0"/>
              <a:ea typeface="+mn-ea"/>
              <a:cs typeface="+mn-cs"/>
            </a:endParaRPr>
          </a:p>
          <a:p>
            <a:pPr lvl="2">
              <a:spcBef>
                <a:spcPts val="600"/>
              </a:spcBef>
              <a:spcAft>
                <a:spcPts val="1200"/>
              </a:spcAft>
            </a:pPr>
            <a:r>
              <a:rPr lang="fi-FI" sz="2400" dirty="0">
                <a:solidFill>
                  <a:schemeClr val="tx1"/>
                </a:solidFill>
              </a:rPr>
              <a:t>Ongelmanratkaisutaidot</a:t>
            </a:r>
            <a:endParaRPr lang="en-US" sz="2400" dirty="0">
              <a:solidFill>
                <a:schemeClr val="tx1"/>
              </a:solidFill>
            </a:endParaRPr>
          </a:p>
          <a:p>
            <a:pPr lvl="2">
              <a:spcBef>
                <a:spcPts val="0"/>
              </a:spcBef>
              <a:spcAft>
                <a:spcPts val="1200"/>
              </a:spcAft>
            </a:pPr>
            <a:r>
              <a:rPr lang="fi-FI" sz="2400" dirty="0">
                <a:solidFill>
                  <a:schemeClr val="tx1"/>
                </a:solidFill>
              </a:rPr>
              <a:t>Ajankäytönhallinta esim. lykkääminen, välttely, </a:t>
            </a:r>
            <a:r>
              <a:rPr lang="fi-FI" sz="2400" dirty="0" err="1">
                <a:solidFill>
                  <a:schemeClr val="tx1"/>
                </a:solidFill>
              </a:rPr>
              <a:t>kalenterointi</a:t>
            </a:r>
            <a:endParaRPr lang="en-US" sz="2400" dirty="0">
              <a:solidFill>
                <a:schemeClr val="tx1"/>
              </a:solidFill>
            </a:endParaRPr>
          </a:p>
          <a:p>
            <a:pPr lvl="2">
              <a:spcBef>
                <a:spcPts val="0"/>
              </a:spcBef>
              <a:spcAft>
                <a:spcPts val="1200"/>
              </a:spcAft>
            </a:pPr>
            <a:r>
              <a:rPr lang="fi-FI" sz="2400" dirty="0">
                <a:solidFill>
                  <a:schemeClr val="tx1"/>
                </a:solidFill>
              </a:rPr>
              <a:t>Stressinhallinta</a:t>
            </a:r>
            <a:endParaRPr lang="en-US" sz="2400" dirty="0">
              <a:solidFill>
                <a:schemeClr val="tx1"/>
              </a:solidFill>
            </a:endParaRPr>
          </a:p>
          <a:p>
            <a:pPr lvl="2">
              <a:spcBef>
                <a:spcPts val="0"/>
              </a:spcBef>
              <a:spcAft>
                <a:spcPts val="1200"/>
              </a:spcAft>
            </a:pPr>
            <a:r>
              <a:rPr lang="fi-FI" sz="2400" dirty="0">
                <a:solidFill>
                  <a:schemeClr val="tx1"/>
                </a:solidFill>
              </a:rPr>
              <a:t>Ylikuormittuminen</a:t>
            </a:r>
            <a:endParaRPr lang="en-US" sz="2400" dirty="0">
              <a:solidFill>
                <a:schemeClr val="tx1"/>
              </a:solidFill>
            </a:endParaRPr>
          </a:p>
          <a:p>
            <a:pPr lvl="2">
              <a:spcBef>
                <a:spcPts val="0"/>
              </a:spcBef>
              <a:spcAft>
                <a:spcPts val="1200"/>
              </a:spcAft>
            </a:pPr>
            <a:r>
              <a:rPr lang="fi-FI" sz="2400" dirty="0">
                <a:solidFill>
                  <a:schemeClr val="tx1"/>
                </a:solidFill>
              </a:rPr>
              <a:t>Lisääntyneet keskittymisen haasteet</a:t>
            </a:r>
            <a:endParaRPr lang="fi-FI" sz="1800" dirty="0">
              <a:solidFill>
                <a:schemeClr val="tx1"/>
              </a:solidFill>
            </a:endParaRPr>
          </a:p>
        </p:txBody>
      </p:sp>
      <p:sp>
        <p:nvSpPr>
          <p:cNvPr id="2" name="Sisällön paikkamerkki 1">
            <a:extLst>
              <a:ext uri="{FF2B5EF4-FFF2-40B4-BE49-F238E27FC236}">
                <a16:creationId xmlns:a16="http://schemas.microsoft.com/office/drawing/2014/main" id="{8507020C-0064-B75C-1DCC-5C773FB0E6A5}"/>
              </a:ext>
            </a:extLst>
          </p:cNvPr>
          <p:cNvSpPr>
            <a:spLocks noGrp="1"/>
          </p:cNvSpPr>
          <p:nvPr>
            <p:ph sz="quarter" idx="13"/>
          </p:nvPr>
        </p:nvSpPr>
        <p:spPr/>
        <p:txBody>
          <a:bodyPr/>
          <a:lstStyle/>
          <a:p>
            <a:pPr>
              <a:spcAft>
                <a:spcPts val="1200"/>
              </a:spcAft>
            </a:pPr>
            <a:r>
              <a:rPr lang="fi-FI" sz="2800" dirty="0">
                <a:latin typeface="Franklin Gothic Demi" panose="020B0703020102020204" pitchFamily="34" charset="0"/>
                <a:ea typeface="+mn-ea"/>
                <a:cs typeface="+mn-cs"/>
              </a:rPr>
              <a:t>Opiskelutaidot/oppimaan oppimisen taidot:</a:t>
            </a:r>
          </a:p>
          <a:p>
            <a:pPr lvl="2">
              <a:spcBef>
                <a:spcPts val="600"/>
              </a:spcBef>
              <a:spcAft>
                <a:spcPts val="1200"/>
              </a:spcAft>
            </a:pPr>
            <a:r>
              <a:rPr lang="fi-FI" sz="2400" dirty="0">
                <a:solidFill>
                  <a:schemeClr val="tx1"/>
                </a:solidFill>
              </a:rPr>
              <a:t>Opiskelustrategiat</a:t>
            </a:r>
          </a:p>
          <a:p>
            <a:pPr lvl="2">
              <a:spcBef>
                <a:spcPts val="0"/>
              </a:spcBef>
              <a:spcAft>
                <a:spcPts val="1200"/>
              </a:spcAft>
            </a:pPr>
            <a:r>
              <a:rPr lang="fi-FI" sz="2400" dirty="0">
                <a:solidFill>
                  <a:schemeClr val="tx1"/>
                </a:solidFill>
              </a:rPr>
              <a:t>Tieteellisen kirjoittamisen taito</a:t>
            </a:r>
          </a:p>
          <a:p>
            <a:pPr lvl="2">
              <a:spcBef>
                <a:spcPts val="0"/>
              </a:spcBef>
              <a:spcAft>
                <a:spcPts val="1200"/>
              </a:spcAft>
            </a:pPr>
            <a:r>
              <a:rPr lang="fi-FI" sz="2400" dirty="0">
                <a:solidFill>
                  <a:schemeClr val="tx1"/>
                </a:solidFill>
              </a:rPr>
              <a:t>Tiedonhakutaito</a:t>
            </a:r>
          </a:p>
          <a:p>
            <a:pPr lvl="2">
              <a:spcBef>
                <a:spcPts val="0"/>
              </a:spcBef>
              <a:spcAft>
                <a:spcPts val="1200"/>
              </a:spcAft>
            </a:pPr>
            <a:r>
              <a:rPr lang="fi-FI" sz="2400" dirty="0">
                <a:solidFill>
                  <a:schemeClr val="tx1"/>
                </a:solidFill>
              </a:rPr>
              <a:t>Laajojen kokonaisuuksien hallinnantaito – essee, opinnäytetyö, tutkielmat</a:t>
            </a:r>
          </a:p>
          <a:p>
            <a:pPr lvl="2"/>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12</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3828"/>
            <a:ext cx="6584899" cy="673518"/>
          </a:xfrm>
          <a:prstGeom prst="rect">
            <a:avLst/>
          </a:prstGeom>
        </p:spPr>
      </p:pic>
    </p:spTree>
    <p:extLst>
      <p:ext uri="{BB962C8B-B14F-4D97-AF65-F5344CB8AC3E}">
        <p14:creationId xmlns:p14="http://schemas.microsoft.com/office/powerpoint/2010/main" val="550826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2ECD8F-0013-6C43-815D-3ED9481D4B87}"/>
              </a:ext>
            </a:extLst>
          </p:cNvPr>
          <p:cNvSpPr>
            <a:spLocks noGrp="1"/>
          </p:cNvSpPr>
          <p:nvPr>
            <p:ph type="title"/>
          </p:nvPr>
        </p:nvSpPr>
        <p:spPr/>
        <p:txBody>
          <a:bodyPr/>
          <a:lstStyle/>
          <a:p>
            <a:r>
              <a:rPr lang="fi-FI" dirty="0">
                <a:latin typeface="Franklin Gothic Demi"/>
              </a:rPr>
              <a:t>2.2. Puutteellinen lähtötaso</a:t>
            </a:r>
            <a:endParaRPr lang="fi-FI" dirty="0"/>
          </a:p>
        </p:txBody>
      </p:sp>
      <p:sp>
        <p:nvSpPr>
          <p:cNvPr id="10" name="Content Placeholder 9">
            <a:extLst>
              <a:ext uri="{FF2B5EF4-FFF2-40B4-BE49-F238E27FC236}">
                <a16:creationId xmlns:a16="http://schemas.microsoft.com/office/drawing/2014/main" id="{C5CE9E97-B184-4145-B15E-F0CE0D0C96AC}"/>
              </a:ext>
            </a:extLst>
          </p:cNvPr>
          <p:cNvSpPr>
            <a:spLocks noGrp="1"/>
          </p:cNvSpPr>
          <p:nvPr>
            <p:ph sz="half" idx="2"/>
          </p:nvPr>
        </p:nvSpPr>
        <p:spPr/>
        <p:txBody>
          <a:bodyPr>
            <a:noAutofit/>
          </a:bodyPr>
          <a:lstStyle/>
          <a:p>
            <a:pPr marL="171450" indent="-171450">
              <a:lnSpc>
                <a:spcPct val="100000"/>
              </a:lnSpc>
              <a:spcBef>
                <a:spcPts val="0"/>
              </a:spcBef>
              <a:spcAft>
                <a:spcPts val="600"/>
              </a:spcAft>
              <a:buFont typeface="Arial,Sans-Serif"/>
            </a:pPr>
            <a:r>
              <a:rPr lang="fi-FI" sz="2400" dirty="0">
                <a:latin typeface="+mn-lt"/>
                <a:ea typeface="+mn-ea"/>
                <a:cs typeface="+mn-cs"/>
              </a:rPr>
              <a:t>Tietotekniset ja digitaaliset taidot</a:t>
            </a:r>
          </a:p>
          <a:p>
            <a:pPr marL="171450" indent="-171450">
              <a:lnSpc>
                <a:spcPct val="100000"/>
              </a:lnSpc>
              <a:spcBef>
                <a:spcPts val="0"/>
              </a:spcBef>
              <a:spcAft>
                <a:spcPts val="600"/>
              </a:spcAft>
              <a:buFont typeface="Arial,Sans-Serif"/>
            </a:pPr>
            <a:r>
              <a:rPr lang="fi-FI" sz="2400" dirty="0">
                <a:latin typeface="+mn-lt"/>
                <a:ea typeface="+mn-ea"/>
                <a:cs typeface="+mn-cs"/>
              </a:rPr>
              <a:t>Suomen kielen taito</a:t>
            </a:r>
          </a:p>
          <a:p>
            <a:pPr marL="171450" indent="-171450">
              <a:lnSpc>
                <a:spcPct val="100000"/>
              </a:lnSpc>
              <a:spcBef>
                <a:spcPts val="0"/>
              </a:spcBef>
              <a:spcAft>
                <a:spcPts val="600"/>
              </a:spcAft>
              <a:buFont typeface="Arial,Sans-Serif"/>
            </a:pPr>
            <a:r>
              <a:rPr lang="fi-FI" sz="2400" dirty="0">
                <a:latin typeface="+mn-lt"/>
                <a:ea typeface="+mn-ea"/>
                <a:cs typeface="+mn-cs"/>
              </a:rPr>
              <a:t>Englannin ja ruotsin kielen taito</a:t>
            </a:r>
          </a:p>
          <a:p>
            <a:pPr marL="171450" indent="-171450">
              <a:lnSpc>
                <a:spcPct val="100000"/>
              </a:lnSpc>
              <a:spcBef>
                <a:spcPts val="0"/>
              </a:spcBef>
              <a:spcAft>
                <a:spcPts val="600"/>
              </a:spcAft>
              <a:buFont typeface="Arial,Sans-Serif"/>
            </a:pPr>
            <a:r>
              <a:rPr lang="fi-FI" sz="2400" dirty="0">
                <a:latin typeface="+mn-lt"/>
                <a:ea typeface="+mn-ea"/>
                <a:cs typeface="+mn-cs"/>
              </a:rPr>
              <a:t>Matemaattiset taidot</a:t>
            </a:r>
          </a:p>
          <a:p>
            <a:pPr marL="0" indent="0">
              <a:lnSpc>
                <a:spcPct val="100000"/>
              </a:lnSpc>
              <a:spcBef>
                <a:spcPts val="0"/>
              </a:spcBef>
              <a:spcAft>
                <a:spcPts val="600"/>
              </a:spcAft>
              <a:buNone/>
            </a:pPr>
            <a:endParaRPr lang="fi-FI" sz="2400" dirty="0">
              <a:latin typeface="+mn-lt"/>
              <a:ea typeface="+mn-ea"/>
              <a:cs typeface="+mn-cs"/>
            </a:endParaRPr>
          </a:p>
        </p:txBody>
      </p:sp>
      <p:sp>
        <p:nvSpPr>
          <p:cNvPr id="5" name="Slide Number Placeholder 4">
            <a:extLst>
              <a:ext uri="{FF2B5EF4-FFF2-40B4-BE49-F238E27FC236}">
                <a16:creationId xmlns:a16="http://schemas.microsoft.com/office/drawing/2014/main" id="{4D2A7CF8-371E-5D4F-8553-A20E888FBBCD}"/>
              </a:ext>
            </a:extLst>
          </p:cNvPr>
          <p:cNvSpPr>
            <a:spLocks noGrp="1"/>
          </p:cNvSpPr>
          <p:nvPr>
            <p:ph type="sldNum" sz="quarter" idx="4"/>
          </p:nvPr>
        </p:nvSpPr>
        <p:spPr/>
        <p:txBody>
          <a:bodyPr/>
          <a:lstStyle/>
          <a:p>
            <a:fld id="{E6C61BD7-0D7C-FF44-A7F4-F5ABEAE01263}" type="slidenum">
              <a:rPr lang="en-US" smtClean="0"/>
              <a:pPr/>
              <a:t>13</a:t>
            </a:fld>
            <a:endParaRPr lang="en-US" dirty="0"/>
          </a:p>
        </p:txBody>
      </p:sp>
      <p:pic>
        <p:nvPicPr>
          <p:cNvPr id="2" name="Kuva 1" descr="Ohjauksella hyvinvointia -hankkeen osatoteuttajien logot">
            <a:extLst>
              <a:ext uri="{FF2B5EF4-FFF2-40B4-BE49-F238E27FC236}">
                <a16:creationId xmlns:a16="http://schemas.microsoft.com/office/drawing/2014/main" id="{6B749D1D-92D4-ADF2-526F-948BB3038E15}"/>
              </a:ext>
            </a:extLst>
          </p:cNvPr>
          <p:cNvPicPr>
            <a:picLocks noChangeAspect="1"/>
          </p:cNvPicPr>
          <p:nvPr/>
        </p:nvPicPr>
        <p:blipFill>
          <a:blip r:embed="rId2"/>
          <a:stretch>
            <a:fillRect/>
          </a:stretch>
        </p:blipFill>
        <p:spPr>
          <a:xfrm>
            <a:off x="6492535" y="6211510"/>
            <a:ext cx="5699465" cy="627342"/>
          </a:xfrm>
          <a:prstGeom prst="rect">
            <a:avLst/>
          </a:prstGeom>
        </p:spPr>
      </p:pic>
      <p:pic>
        <p:nvPicPr>
          <p:cNvPr id="4" name="Kuva 3" descr="Henkilö istumassa tuolilla ja lukemassa kirjaa. ">
            <a:extLst>
              <a:ext uri="{FF2B5EF4-FFF2-40B4-BE49-F238E27FC236}">
                <a16:creationId xmlns:a16="http://schemas.microsoft.com/office/drawing/2014/main" id="{3A122F2C-6192-4DC6-9F7C-9A074855055E}"/>
              </a:ext>
            </a:extLst>
          </p:cNvPr>
          <p:cNvPicPr>
            <a:picLocks noChangeAspect="1"/>
          </p:cNvPicPr>
          <p:nvPr/>
        </p:nvPicPr>
        <p:blipFill>
          <a:blip r:embed="rId3"/>
          <a:stretch>
            <a:fillRect/>
          </a:stretch>
        </p:blipFill>
        <p:spPr>
          <a:xfrm>
            <a:off x="7517972" y="1216550"/>
            <a:ext cx="3946663" cy="4658174"/>
          </a:xfrm>
          <a:prstGeom prst="rect">
            <a:avLst/>
          </a:prstGeom>
        </p:spPr>
      </p:pic>
    </p:spTree>
    <p:extLst>
      <p:ext uri="{BB962C8B-B14F-4D97-AF65-F5344CB8AC3E}">
        <p14:creationId xmlns:p14="http://schemas.microsoft.com/office/powerpoint/2010/main" val="327967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4000" dirty="0"/>
              <a:t>2.3. Varhaisen puuttumisen käytänteitä, ideoita ja mahdollisuuksia</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lstStyle/>
          <a:p>
            <a:pPr>
              <a:spcAft>
                <a:spcPts val="600"/>
              </a:spcAft>
            </a:pPr>
            <a:r>
              <a:rPr lang="fi-FI" sz="2200" dirty="0">
                <a:latin typeface="+mn-lt"/>
                <a:ea typeface="+mn-lt"/>
                <a:cs typeface="+mn-lt"/>
              </a:rPr>
              <a:t>Yhteistyö toisen asteen ja työelämän kanssa</a:t>
            </a:r>
          </a:p>
          <a:p>
            <a:pPr>
              <a:spcAft>
                <a:spcPts val="600"/>
              </a:spcAft>
            </a:pPr>
            <a:r>
              <a:rPr lang="fi-FI" sz="2200" dirty="0">
                <a:latin typeface="+mn-lt"/>
                <a:ea typeface="+mn-lt"/>
                <a:cs typeface="+mn-lt"/>
              </a:rPr>
              <a:t>Tiedotus korkeakouluopintojen sisällöstä, vaativuudesta ja odotuksista</a:t>
            </a:r>
            <a:endParaRPr lang="en-US" sz="2200" dirty="0">
              <a:latin typeface="+mn-lt"/>
              <a:ea typeface="+mn-lt"/>
              <a:cs typeface="+mn-lt"/>
            </a:endParaRPr>
          </a:p>
          <a:p>
            <a:pPr>
              <a:spcAft>
                <a:spcPts val="600"/>
              </a:spcAft>
            </a:pPr>
            <a:r>
              <a:rPr lang="fi-FI" sz="2200" dirty="0">
                <a:latin typeface="+mn-lt"/>
                <a:ea typeface="+mn-lt"/>
                <a:cs typeface="+mn-lt"/>
              </a:rPr>
              <a:t>Maahanmuuttajatyö</a:t>
            </a:r>
            <a:endParaRPr lang="fi-FI" sz="2200" dirty="0">
              <a:solidFill>
                <a:srgbClr val="000000"/>
              </a:solidFill>
              <a:latin typeface="+mn-lt"/>
              <a:ea typeface="+mn-lt"/>
              <a:cs typeface="+mn-lt"/>
            </a:endParaRPr>
          </a:p>
          <a:p>
            <a:pPr>
              <a:spcAft>
                <a:spcPts val="600"/>
              </a:spcAft>
            </a:pPr>
            <a:r>
              <a:rPr lang="fi-FI" sz="2200" dirty="0">
                <a:solidFill>
                  <a:srgbClr val="000000"/>
                </a:solidFill>
                <a:latin typeface="+mn-lt"/>
                <a:ea typeface="+mn-lt"/>
                <a:cs typeface="+mn-lt"/>
              </a:rPr>
              <a:t>Ohjaus yksilöllisten opintopolkujen suunnitteluun (toinen aste, AMK, työhallinto)</a:t>
            </a:r>
            <a:endParaRPr lang="fi-FI" sz="2200" dirty="0">
              <a:latin typeface="+mn-lt"/>
            </a:endParaRPr>
          </a:p>
          <a:p>
            <a:pPr>
              <a:spcAft>
                <a:spcPts val="600"/>
              </a:spcAft>
            </a:pPr>
            <a:r>
              <a:rPr lang="fi-FI" sz="2200" dirty="0">
                <a:latin typeface="+mn-lt"/>
                <a:ea typeface="+mn-lt"/>
                <a:cs typeface="+mn-lt"/>
              </a:rPr>
              <a:t>Kurkistusopinnot korkeakouluun ennen hakemista tutkinto-ohjelmaan: mahdollisuus testata pärjäämistä esim. avoimen tarjonnasta --&gt; palaute ja kehittymisvinkit</a:t>
            </a:r>
            <a:endParaRPr lang="en-US" sz="2200" dirty="0">
              <a:latin typeface="+mn-lt"/>
              <a:ea typeface="+mn-lt"/>
              <a:cs typeface="+mn-lt"/>
            </a:endParaRPr>
          </a:p>
          <a:p>
            <a:pPr>
              <a:spcAft>
                <a:spcPts val="600"/>
              </a:spcAft>
            </a:pPr>
            <a:r>
              <a:rPr lang="fi-FI" sz="2200" dirty="0">
                <a:latin typeface="+mn-lt"/>
                <a:ea typeface="+mn-lt"/>
                <a:cs typeface="+mn-lt"/>
              </a:rPr>
              <a:t>Korkeakouluopintoihin valmentavat opintojaksot, jotka saa </a:t>
            </a:r>
            <a:r>
              <a:rPr lang="fi-FI" sz="2200" dirty="0" err="1">
                <a:latin typeface="+mn-lt"/>
                <a:ea typeface="+mn-lt"/>
                <a:cs typeface="+mn-lt"/>
              </a:rPr>
              <a:t>hyväksiluettua</a:t>
            </a:r>
            <a:r>
              <a:rPr lang="fi-FI" sz="2200" dirty="0">
                <a:latin typeface="+mn-lt"/>
                <a:ea typeface="+mn-lt"/>
                <a:cs typeface="+mn-lt"/>
              </a:rPr>
              <a:t> tutkintoon</a:t>
            </a:r>
          </a:p>
          <a:p>
            <a:pPr>
              <a:spcAft>
                <a:spcPts val="600"/>
              </a:spcAft>
            </a:pPr>
            <a:r>
              <a:rPr lang="fi-FI" sz="2200" dirty="0">
                <a:latin typeface="+mn-lt"/>
                <a:ea typeface="+mn-lt"/>
                <a:cs typeface="+mn-lt"/>
              </a:rPr>
              <a:t>Akateemisten oppimaan oppimisen taitojen vahvistaminen</a:t>
            </a:r>
          </a:p>
          <a:p>
            <a:pPr>
              <a:spcAft>
                <a:spcPts val="600"/>
              </a:spcAft>
            </a:pPr>
            <a:r>
              <a:rPr lang="fi-FI" sz="2200" dirty="0">
                <a:latin typeface="+mn-lt"/>
                <a:ea typeface="+mn-lt"/>
                <a:cs typeface="+mn-lt"/>
              </a:rPr>
              <a:t>Opiskelun suunnittelu- ja elämänhallintataitojen vahvistaminen</a:t>
            </a:r>
          </a:p>
          <a:p>
            <a:pPr marL="0" indent="0">
              <a:spcAft>
                <a:spcPts val="600"/>
              </a:spcAft>
              <a:buNone/>
            </a:pPr>
            <a:endParaRPr lang="fi-FI" sz="2000" dirty="0">
              <a:latin typeface="+mn-lt"/>
              <a:ea typeface="+mn-ea"/>
              <a:cs typeface="+mn-cs"/>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14</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215855"/>
            <a:ext cx="6584899" cy="673518"/>
          </a:xfrm>
          <a:prstGeom prst="rect">
            <a:avLst/>
          </a:prstGeom>
        </p:spPr>
      </p:pic>
    </p:spTree>
    <p:extLst>
      <p:ext uri="{BB962C8B-B14F-4D97-AF65-F5344CB8AC3E}">
        <p14:creationId xmlns:p14="http://schemas.microsoft.com/office/powerpoint/2010/main" val="253900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4000" dirty="0"/>
              <a:t>2.4. Varhaisen puuttumisen käytänteitä, ideoita ja mahdollisuuksia</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lstStyle/>
          <a:p>
            <a:pPr>
              <a:spcAft>
                <a:spcPts val="600"/>
              </a:spcAft>
            </a:pPr>
            <a:r>
              <a:rPr lang="fi-FI" sz="2200" dirty="0">
                <a:latin typeface="+mn-lt"/>
                <a:ea typeface="+mn-lt"/>
                <a:cs typeface="+mn-lt"/>
              </a:rPr>
              <a:t>Geneeristen taitojen vahvistamisen opintojaksot: matematiikka, suomen, ruotsin ja englannin kieli</a:t>
            </a:r>
            <a:endParaRPr lang="fi-FI" sz="2200" dirty="0">
              <a:solidFill>
                <a:srgbClr val="000000"/>
              </a:solidFill>
              <a:ea typeface="+mn-lt"/>
              <a:cs typeface="+mn-lt"/>
            </a:endParaRPr>
          </a:p>
          <a:p>
            <a:pPr>
              <a:spcAft>
                <a:spcPts val="600"/>
              </a:spcAft>
            </a:pPr>
            <a:r>
              <a:rPr lang="fi-FI" sz="2200" dirty="0">
                <a:latin typeface="+mn-lt"/>
                <a:ea typeface="+mn-lt"/>
                <a:cs typeface="+mn-lt"/>
              </a:rPr>
              <a:t>Lähtötasotestit</a:t>
            </a:r>
          </a:p>
          <a:p>
            <a:pPr>
              <a:spcAft>
                <a:spcPts val="600"/>
              </a:spcAft>
            </a:pPr>
            <a:r>
              <a:rPr lang="fi-FI" sz="2200" dirty="0">
                <a:latin typeface="+mn-lt"/>
                <a:ea typeface="+mn-lt"/>
                <a:cs typeface="+mn-lt"/>
              </a:rPr>
              <a:t>Valmentavat opintojaksot</a:t>
            </a:r>
            <a:endParaRPr lang="fi-FI" sz="2200" dirty="0">
              <a:latin typeface="+mn-lt"/>
            </a:endParaRPr>
          </a:p>
          <a:p>
            <a:pPr>
              <a:spcAft>
                <a:spcPts val="600"/>
              </a:spcAft>
            </a:pPr>
            <a:r>
              <a:rPr lang="fi-FI" sz="2200" dirty="0">
                <a:solidFill>
                  <a:schemeClr val="tx1"/>
                </a:solidFill>
                <a:latin typeface="+mn-lt"/>
                <a:ea typeface="+mn-lt"/>
                <a:cs typeface="+mn-lt"/>
              </a:rPr>
              <a:t>Campus Onlinen opintojaksot</a:t>
            </a:r>
          </a:p>
          <a:p>
            <a:pPr>
              <a:spcAft>
                <a:spcPts val="600"/>
              </a:spcAft>
            </a:pPr>
            <a:r>
              <a:rPr lang="fi-FI" sz="2200" dirty="0">
                <a:latin typeface="+mn-lt"/>
                <a:ea typeface="+mn-lt"/>
                <a:cs typeface="+mn-lt"/>
              </a:rPr>
              <a:t>Matematiikan ja kielten työpajat / tukiopetus</a:t>
            </a:r>
          </a:p>
          <a:p>
            <a:pPr>
              <a:spcAft>
                <a:spcPts val="600"/>
              </a:spcAft>
            </a:pPr>
            <a:r>
              <a:rPr lang="fi-FI" sz="2200" dirty="0">
                <a:latin typeface="+mn-lt"/>
                <a:ea typeface="+mn-lt"/>
                <a:cs typeface="+mn-lt"/>
              </a:rPr>
              <a:t>Digitaalisten taitojen vahvistaminen</a:t>
            </a:r>
          </a:p>
          <a:p>
            <a:pPr>
              <a:spcAft>
                <a:spcPts val="600"/>
              </a:spcAft>
            </a:pPr>
            <a:r>
              <a:rPr lang="fi-FI" sz="2200" dirty="0">
                <a:latin typeface="+mn-lt"/>
                <a:ea typeface="+mn-lt"/>
                <a:cs typeface="+mn-lt"/>
              </a:rPr>
              <a:t>S2-opettajien panos kaikille opiskelijoille</a:t>
            </a:r>
          </a:p>
          <a:p>
            <a:pPr>
              <a:spcAft>
                <a:spcPts val="600"/>
              </a:spcAft>
            </a:pPr>
            <a:r>
              <a:rPr lang="fi-FI" sz="2200" dirty="0">
                <a:latin typeface="+mn-lt"/>
                <a:ea typeface="+mn-lt"/>
                <a:cs typeface="+mn-lt"/>
              </a:rPr>
              <a:t>Lisää ajan- ja arjenhallintataidoista osiossa 4 ja oppijaminäkuva ja motivaatio osiossa 8. </a:t>
            </a:r>
          </a:p>
          <a:p>
            <a:pPr>
              <a:spcAft>
                <a:spcPts val="600"/>
              </a:spcAft>
            </a:pPr>
            <a:endParaRPr lang="fi-FI" sz="2000" dirty="0">
              <a:latin typeface="+mn-lt"/>
              <a:ea typeface="+mn-ea"/>
              <a:cs typeface="+mn-cs"/>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15</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9662" y="6188422"/>
            <a:ext cx="6584899" cy="673518"/>
          </a:xfrm>
          <a:prstGeom prst="rect">
            <a:avLst/>
          </a:prstGeom>
        </p:spPr>
      </p:pic>
    </p:spTree>
    <p:extLst>
      <p:ext uri="{BB962C8B-B14F-4D97-AF65-F5344CB8AC3E}">
        <p14:creationId xmlns:p14="http://schemas.microsoft.com/office/powerpoint/2010/main" val="380588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473A4D3-CEFD-434E-B770-FA49075E7EB6}"/>
              </a:ext>
            </a:extLst>
          </p:cNvPr>
          <p:cNvSpPr>
            <a:spLocks noGrp="1"/>
          </p:cNvSpPr>
          <p:nvPr>
            <p:ph type="title"/>
          </p:nvPr>
        </p:nvSpPr>
        <p:spPr>
          <a:xfrm>
            <a:off x="727364" y="1584000"/>
            <a:ext cx="10968643" cy="2582944"/>
          </a:xfrm>
        </p:spPr>
        <p:txBody>
          <a:bodyPr/>
          <a:lstStyle/>
          <a:p>
            <a:r>
              <a:rPr lang="fi-FI" sz="7200" dirty="0">
                <a:latin typeface="Franklin Gothic Demi"/>
              </a:rPr>
              <a:t>3. </a:t>
            </a:r>
            <a:r>
              <a:rPr lang="fi-FI" sz="7200" dirty="0" err="1">
                <a:latin typeface="Franklin Gothic Demi"/>
              </a:rPr>
              <a:t>URa-</a:t>
            </a:r>
            <a:r>
              <a:rPr lang="fi-FI" sz="7200" dirty="0">
                <a:latin typeface="Franklin Gothic Demi"/>
              </a:rPr>
              <a:t> ja </a:t>
            </a:r>
            <a:r>
              <a:rPr lang="fi-FI" sz="7200" dirty="0" err="1">
                <a:latin typeface="Franklin Gothic Demi"/>
              </a:rPr>
              <a:t>OPISKELUpaikan</a:t>
            </a:r>
            <a:r>
              <a:rPr lang="fi-FI" sz="7200" dirty="0">
                <a:latin typeface="Franklin Gothic Demi"/>
              </a:rPr>
              <a:t> valinta</a:t>
            </a:r>
            <a:br>
              <a:rPr lang="fi-FI" dirty="0"/>
            </a:br>
            <a:endParaRPr lang="fi-FI" dirty="0"/>
          </a:p>
        </p:txBody>
      </p:sp>
      <p:sp>
        <p:nvSpPr>
          <p:cNvPr id="7" name="Text Placeholder 4">
            <a:extLst>
              <a:ext uri="{FF2B5EF4-FFF2-40B4-BE49-F238E27FC236}">
                <a16:creationId xmlns:a16="http://schemas.microsoft.com/office/drawing/2014/main" id="{1AC0CCB4-69D7-42C4-A588-AC7AF1EF199F}"/>
              </a:ext>
            </a:extLst>
          </p:cNvPr>
          <p:cNvSpPr txBox="1">
            <a:spLocks/>
          </p:cNvSpPr>
          <p:nvPr/>
        </p:nvSpPr>
        <p:spPr>
          <a:xfrm>
            <a:off x="879764" y="5210812"/>
            <a:ext cx="10620086" cy="1031238"/>
          </a:xfrm>
          <a:prstGeom prst="rect">
            <a:avLst/>
          </a:prstGeom>
        </p:spPr>
        <p:txBody>
          <a:bodyPr vert="horz" lIns="0" tIns="0" rIns="0" bIns="0" rtlCol="0">
            <a:normAutofit/>
          </a:bodyPr>
          <a:lstStyle>
            <a:lvl1pPr marL="0" indent="0" algn="l" defTabSz="914400" rtl="0" eaLnBrk="1" latinLnBrk="0" hangingPunct="1">
              <a:lnSpc>
                <a:spcPts val="3000"/>
              </a:lnSpc>
              <a:spcBef>
                <a:spcPts val="600"/>
              </a:spcBef>
              <a:buSzPct val="100000"/>
              <a:buFontTx/>
              <a:buNone/>
              <a:defRPr sz="3000" kern="1200" cap="none" baseline="0">
                <a:solidFill>
                  <a:schemeClr val="bg1"/>
                </a:solidFill>
                <a:latin typeface="Franklin Gothic Demi" charset="0"/>
                <a:ea typeface="Franklin Gothic Demi" charset="0"/>
                <a:cs typeface="Franklin Gothic Demi" charset="0"/>
              </a:defRPr>
            </a:lvl1pPr>
            <a:lvl2pPr marL="457200" indent="0" algn="l" defTabSz="914400" rtl="0" eaLnBrk="1" latinLnBrk="0" hangingPunct="1">
              <a:lnSpc>
                <a:spcPts val="2400"/>
              </a:lnSpc>
              <a:spcBef>
                <a:spcPts val="600"/>
              </a:spcBef>
              <a:buSzPct val="80000"/>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ts val="1850"/>
              </a:lnSpc>
              <a:spcBef>
                <a:spcPts val="400"/>
              </a:spcBef>
              <a:buSzPct val="80000"/>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ts val="1400"/>
              </a:lnSpc>
              <a:spcBef>
                <a:spcPts val="4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ts val="1400"/>
              </a:lnSpc>
              <a:spcBef>
                <a:spcPts val="400"/>
              </a:spcBef>
              <a:buFont typeface="Arial"/>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b="1">
                <a:latin typeface="Franklin Gothic Demi"/>
              </a:rPr>
              <a:t>Teemaan liittyviä haasteita ja v</a:t>
            </a:r>
            <a:r>
              <a:rPr lang="fi-FI" b="1">
                <a:latin typeface="Franklin Gothic Demi"/>
              </a:rPr>
              <a:t>arhaisen puuttumisen käytänteitä, ideoita ja mahdollisuuksia</a:t>
            </a:r>
            <a:endParaRPr lang="en-US"/>
          </a:p>
          <a:p>
            <a:endParaRPr lang="fi-FI" dirty="0"/>
          </a:p>
        </p:txBody>
      </p:sp>
    </p:spTree>
    <p:extLst>
      <p:ext uri="{BB962C8B-B14F-4D97-AF65-F5344CB8AC3E}">
        <p14:creationId xmlns:p14="http://schemas.microsoft.com/office/powerpoint/2010/main" val="321873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dirty="0"/>
              <a:t>3.1. </a:t>
            </a:r>
            <a:r>
              <a:rPr lang="fi-FI" sz="4000" dirty="0"/>
              <a:t>Uravalinta</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lstStyle/>
          <a:p>
            <a:pPr>
              <a:spcAft>
                <a:spcPts val="1200"/>
              </a:spcAft>
            </a:pPr>
            <a:r>
              <a:rPr lang="fi-FI" sz="2400" dirty="0">
                <a:solidFill>
                  <a:schemeClr val="tx1"/>
                </a:solidFill>
                <a:latin typeface="+mn-lt"/>
              </a:rPr>
              <a:t>Miten hakija on perehtynyt alaan/tutkintoon, johon hän on hakemassa?</a:t>
            </a:r>
            <a:endParaRPr lang="fi-FI" sz="2400" dirty="0">
              <a:latin typeface="+mn-lt"/>
            </a:endParaRPr>
          </a:p>
          <a:p>
            <a:pPr>
              <a:spcAft>
                <a:spcPts val="1200"/>
              </a:spcAft>
            </a:pPr>
            <a:r>
              <a:rPr lang="fi-FI" sz="2400" dirty="0">
                <a:solidFill>
                  <a:schemeClr val="tx1"/>
                </a:solidFill>
                <a:latin typeface="+mn-lt"/>
              </a:rPr>
              <a:t>Millainen käsitys hakijalla on alan soveltuvuus- ja opiskeluvaatimuksista?</a:t>
            </a:r>
          </a:p>
          <a:p>
            <a:pPr>
              <a:spcAft>
                <a:spcPts val="1200"/>
              </a:spcAft>
            </a:pPr>
            <a:r>
              <a:rPr lang="fi-FI" sz="2400" dirty="0">
                <a:solidFill>
                  <a:schemeClr val="tx1"/>
                </a:solidFill>
                <a:latin typeface="+mn-lt"/>
              </a:rPr>
              <a:t>Miten hakija suhtautuu, jos hän ei ole tullut valituksi ensisijaiseen hakukohteeseen? </a:t>
            </a:r>
          </a:p>
          <a:p>
            <a:pPr>
              <a:spcAft>
                <a:spcPts val="1200"/>
              </a:spcAft>
            </a:pPr>
            <a:r>
              <a:rPr lang="fi-FI" sz="2400" dirty="0">
                <a:solidFill>
                  <a:schemeClr val="tx1"/>
                </a:solidFill>
                <a:latin typeface="+mn-lt"/>
              </a:rPr>
              <a:t>Miten hakija tekee päätöksen opiskelupaikan vastaanottamisesta?</a:t>
            </a:r>
          </a:p>
          <a:p>
            <a:pPr>
              <a:spcAft>
                <a:spcPts val="1200"/>
              </a:spcAft>
            </a:pPr>
            <a:r>
              <a:rPr lang="fi-FI" sz="2400" dirty="0">
                <a:solidFill>
                  <a:schemeClr val="tx1"/>
                </a:solidFill>
                <a:latin typeface="+mn-lt"/>
              </a:rPr>
              <a:t>Miten yhteiskunnallinen tilanne vaikutta hakijan käsitykseen alasta/tutkinnosta?</a:t>
            </a:r>
          </a:p>
          <a:p>
            <a:pPr>
              <a:spcAft>
                <a:spcPts val="1200"/>
              </a:spcAft>
            </a:pPr>
            <a:r>
              <a:rPr lang="fi-FI" sz="2400" dirty="0">
                <a:solidFill>
                  <a:schemeClr val="tx1"/>
                </a:solidFill>
                <a:latin typeface="+mn-lt"/>
              </a:rPr>
              <a:t>Miten opiskelijavalintatavat ohjaavat hakijan uravalintaa?</a:t>
            </a:r>
          </a:p>
          <a:p>
            <a:pPr>
              <a:spcAft>
                <a:spcPts val="6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17</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482"/>
            <a:ext cx="6584899" cy="673518"/>
          </a:xfrm>
          <a:prstGeom prst="rect">
            <a:avLst/>
          </a:prstGeom>
        </p:spPr>
      </p:pic>
    </p:spTree>
    <p:extLst>
      <p:ext uri="{BB962C8B-B14F-4D97-AF65-F5344CB8AC3E}">
        <p14:creationId xmlns:p14="http://schemas.microsoft.com/office/powerpoint/2010/main" val="7949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9C44C0-404A-8546-971F-3289EC5A4D8C}"/>
              </a:ext>
            </a:extLst>
          </p:cNvPr>
          <p:cNvSpPr>
            <a:spLocks noGrp="1"/>
          </p:cNvSpPr>
          <p:nvPr>
            <p:ph type="title"/>
          </p:nvPr>
        </p:nvSpPr>
        <p:spPr/>
        <p:txBody>
          <a:bodyPr/>
          <a:lstStyle/>
          <a:p>
            <a:r>
              <a:rPr lang="fi-FI" sz="4000" dirty="0"/>
              <a:t>3.2. Opiskelupaikka</a:t>
            </a:r>
            <a:endParaRPr lang="fi-FI" dirty="0"/>
          </a:p>
        </p:txBody>
      </p:sp>
      <p:sp>
        <p:nvSpPr>
          <p:cNvPr id="10" name="Content Placeholder 9">
            <a:extLst>
              <a:ext uri="{FF2B5EF4-FFF2-40B4-BE49-F238E27FC236}">
                <a16:creationId xmlns:a16="http://schemas.microsoft.com/office/drawing/2014/main" id="{5ED538E1-54A3-5F46-8FEF-351B384C756A}"/>
              </a:ext>
            </a:extLst>
          </p:cNvPr>
          <p:cNvSpPr>
            <a:spLocks noGrp="1"/>
          </p:cNvSpPr>
          <p:nvPr>
            <p:ph sz="half" idx="2"/>
          </p:nvPr>
        </p:nvSpPr>
        <p:spPr>
          <a:xfrm>
            <a:off x="727364" y="1698645"/>
            <a:ext cx="6741517" cy="4156589"/>
          </a:xfrm>
        </p:spPr>
        <p:txBody>
          <a:bodyPr>
            <a:normAutofit fontScale="92500"/>
          </a:bodyPr>
          <a:lstStyle/>
          <a:p>
            <a:r>
              <a:rPr lang="fi-FI" dirty="0">
                <a:solidFill>
                  <a:schemeClr val="tx1"/>
                </a:solidFill>
                <a:latin typeface="+mn-lt"/>
              </a:rPr>
              <a:t>Opiskelija haluaa siirtyä</a:t>
            </a:r>
          </a:p>
          <a:p>
            <a:pPr lvl="2"/>
            <a:r>
              <a:rPr lang="fi-FI" dirty="0">
                <a:solidFill>
                  <a:schemeClr val="tx1"/>
                </a:solidFill>
              </a:rPr>
              <a:t>toiseen korkeakouluun </a:t>
            </a:r>
          </a:p>
          <a:p>
            <a:pPr lvl="2"/>
            <a:r>
              <a:rPr lang="fi-FI" dirty="0">
                <a:solidFill>
                  <a:schemeClr val="tx1"/>
                </a:solidFill>
              </a:rPr>
              <a:t>samalla alalla toiseen tutkintoon</a:t>
            </a:r>
            <a:endParaRPr lang="fi-FI" sz="1800" dirty="0">
              <a:solidFill>
                <a:schemeClr val="tx1"/>
              </a:solidFill>
            </a:endParaRPr>
          </a:p>
          <a:p>
            <a:pPr lvl="2">
              <a:spcAft>
                <a:spcPts val="600"/>
              </a:spcAft>
            </a:pPr>
            <a:r>
              <a:rPr lang="fi-FI" dirty="0">
                <a:solidFill>
                  <a:schemeClr val="tx1"/>
                </a:solidFill>
              </a:rPr>
              <a:t>eri tutkinto-ohjelmaan</a:t>
            </a:r>
            <a:endParaRPr lang="fi-FI" dirty="0"/>
          </a:p>
          <a:p>
            <a:pPr>
              <a:spcAft>
                <a:spcPts val="600"/>
              </a:spcAft>
            </a:pPr>
            <a:r>
              <a:rPr lang="fi-FI" dirty="0">
                <a:solidFill>
                  <a:schemeClr val="tx1"/>
                </a:solidFill>
                <a:latin typeface="+mn-lt"/>
              </a:rPr>
              <a:t>Koulutuksen toteutusmuoto (esim. päivä- tai monimuoto) ei sovi opiskelijalle </a:t>
            </a:r>
          </a:p>
          <a:p>
            <a:pPr>
              <a:spcAft>
                <a:spcPts val="600"/>
              </a:spcAft>
            </a:pPr>
            <a:r>
              <a:rPr lang="fi-FI" dirty="0">
                <a:solidFill>
                  <a:schemeClr val="tx1"/>
                </a:solidFill>
                <a:latin typeface="+mn-lt"/>
              </a:rPr>
              <a:t>Opinnot eivät vastaa odotuksia</a:t>
            </a:r>
          </a:p>
          <a:p>
            <a:pPr>
              <a:spcAft>
                <a:spcPts val="600"/>
              </a:spcAft>
            </a:pPr>
            <a:r>
              <a:rPr lang="fi-FI" dirty="0">
                <a:solidFill>
                  <a:schemeClr val="tx1"/>
                </a:solidFill>
                <a:latin typeface="+mn-lt"/>
              </a:rPr>
              <a:t>Opiskelija ei ole soveltuva alalle</a:t>
            </a:r>
          </a:p>
          <a:p>
            <a:pPr>
              <a:spcAft>
                <a:spcPts val="600"/>
              </a:spcAft>
            </a:pPr>
            <a:r>
              <a:rPr lang="fi-FI" dirty="0">
                <a:solidFill>
                  <a:schemeClr val="tx1"/>
                </a:solidFill>
                <a:latin typeface="+mn-lt"/>
              </a:rPr>
              <a:t>Opiskelumotivaatioon liittyvät kysymykset</a:t>
            </a:r>
          </a:p>
          <a:p>
            <a:pPr>
              <a:spcAft>
                <a:spcPts val="600"/>
              </a:spcAft>
            </a:pPr>
            <a:r>
              <a:rPr lang="fi-FI" dirty="0">
                <a:solidFill>
                  <a:schemeClr val="tx1"/>
                </a:solidFill>
                <a:latin typeface="+mn-lt"/>
              </a:rPr>
              <a:t>Opiskeluryhmä tai -ympäristö ei tue opiskelijan opiskelukykyä</a:t>
            </a:r>
            <a:endParaRPr lang="fi-FI" sz="1600" dirty="0"/>
          </a:p>
        </p:txBody>
      </p:sp>
      <p:sp>
        <p:nvSpPr>
          <p:cNvPr id="5" name="Slide Number Placeholder 4">
            <a:extLst>
              <a:ext uri="{FF2B5EF4-FFF2-40B4-BE49-F238E27FC236}">
                <a16:creationId xmlns:a16="http://schemas.microsoft.com/office/drawing/2014/main" id="{F5E00E4B-364B-D647-B4D8-05D2B15F17BB}"/>
              </a:ext>
            </a:extLst>
          </p:cNvPr>
          <p:cNvSpPr>
            <a:spLocks noGrp="1"/>
          </p:cNvSpPr>
          <p:nvPr>
            <p:ph type="sldNum" sz="quarter" idx="4"/>
          </p:nvPr>
        </p:nvSpPr>
        <p:spPr/>
        <p:txBody>
          <a:bodyPr/>
          <a:lstStyle/>
          <a:p>
            <a:fld id="{E6C61BD7-0D7C-FF44-A7F4-F5ABEAE01263}" type="slidenum">
              <a:rPr lang="en-US" smtClean="0"/>
              <a:pPr/>
              <a:t>18</a:t>
            </a:fld>
            <a:endParaRPr lang="en-US" dirty="0"/>
          </a:p>
        </p:txBody>
      </p:sp>
      <p:pic>
        <p:nvPicPr>
          <p:cNvPr id="13" name="Kuva 12" descr="Henkilö nojailemassa työpöytään ja lukemassa kirjaa.">
            <a:extLst>
              <a:ext uri="{FF2B5EF4-FFF2-40B4-BE49-F238E27FC236}">
                <a16:creationId xmlns:a16="http://schemas.microsoft.com/office/drawing/2014/main" id="{F566CA00-E456-461C-829E-95EEA1FDAA89}"/>
              </a:ext>
            </a:extLst>
          </p:cNvPr>
          <p:cNvPicPr>
            <a:picLocks noChangeAspect="1"/>
          </p:cNvPicPr>
          <p:nvPr/>
        </p:nvPicPr>
        <p:blipFill>
          <a:blip r:embed="rId2"/>
          <a:stretch>
            <a:fillRect/>
          </a:stretch>
        </p:blipFill>
        <p:spPr>
          <a:xfrm>
            <a:off x="8337175" y="673624"/>
            <a:ext cx="3451695" cy="4783480"/>
          </a:xfrm>
          <a:prstGeom prst="rect">
            <a:avLst/>
          </a:prstGeom>
        </p:spPr>
      </p:pic>
      <p:pic>
        <p:nvPicPr>
          <p:cNvPr id="12" name="Kuva 11" descr="Ohjauksella hyvinvointia -hankkeen osatoteuttajien logot">
            <a:extLst>
              <a:ext uri="{FF2B5EF4-FFF2-40B4-BE49-F238E27FC236}">
                <a16:creationId xmlns:a16="http://schemas.microsoft.com/office/drawing/2014/main" id="{F04ED9A9-567D-488F-6353-FCE7B0A63237}"/>
              </a:ext>
            </a:extLst>
          </p:cNvPr>
          <p:cNvPicPr>
            <a:picLocks noChangeAspect="1"/>
          </p:cNvPicPr>
          <p:nvPr/>
        </p:nvPicPr>
        <p:blipFill>
          <a:blip r:embed="rId3"/>
          <a:stretch>
            <a:fillRect/>
          </a:stretch>
        </p:blipFill>
        <p:spPr>
          <a:xfrm>
            <a:off x="6492535" y="6220906"/>
            <a:ext cx="5699465" cy="627342"/>
          </a:xfrm>
          <a:prstGeom prst="rect">
            <a:avLst/>
          </a:prstGeom>
        </p:spPr>
      </p:pic>
    </p:spTree>
    <p:extLst>
      <p:ext uri="{BB962C8B-B14F-4D97-AF65-F5344CB8AC3E}">
        <p14:creationId xmlns:p14="http://schemas.microsoft.com/office/powerpoint/2010/main" val="166744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3.3. Varhaisen puuttumisen käytänteitä, ideoita ja mahdollisuuksia</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lstStyle/>
          <a:p>
            <a:pPr>
              <a:spcAft>
                <a:spcPts val="1200"/>
              </a:spcAft>
            </a:pPr>
            <a:r>
              <a:rPr lang="fi-FI" sz="2400" dirty="0">
                <a:solidFill>
                  <a:schemeClr val="tx1"/>
                </a:solidFill>
                <a:latin typeface="+mn-lt"/>
              </a:rPr>
              <a:t>Erilaiset tapahtumat hakijoille, ohjaus- ja opetushenkilöstölle sekä vanhemmille</a:t>
            </a:r>
          </a:p>
          <a:p>
            <a:pPr>
              <a:spcAft>
                <a:spcPts val="1200"/>
              </a:spcAft>
            </a:pPr>
            <a:r>
              <a:rPr lang="fi-FI" sz="2400" dirty="0">
                <a:solidFill>
                  <a:schemeClr val="tx1"/>
                </a:solidFill>
                <a:latin typeface="+mn-lt"/>
              </a:rPr>
              <a:t>Monikanavaisen viestinnän laaja-alainen hyödyntäminen</a:t>
            </a:r>
          </a:p>
          <a:p>
            <a:pPr>
              <a:spcAft>
                <a:spcPts val="1200"/>
              </a:spcAft>
            </a:pPr>
            <a:r>
              <a:rPr lang="fi-FI" sz="2400" dirty="0">
                <a:solidFill>
                  <a:schemeClr val="tx1"/>
                </a:solidFill>
                <a:latin typeface="+mn-lt"/>
              </a:rPr>
              <a:t>Avoimen ammattikorkeakouluopintojen ja kurkistuskurssien hyödyntäminen alaan/tutkintoon tutustumisessa ja sen opiskeluvaatimuksiin perehtymisessä</a:t>
            </a:r>
          </a:p>
          <a:p>
            <a:pPr>
              <a:spcAft>
                <a:spcPts val="1200"/>
              </a:spcAft>
            </a:pPr>
            <a:r>
              <a:rPr lang="fi-FI" sz="2400" dirty="0">
                <a:solidFill>
                  <a:schemeClr val="tx1"/>
                </a:solidFill>
                <a:latin typeface="+mn-lt"/>
              </a:rPr>
              <a:t>Mahdollisuus ohjaukseen ennen opiskelupaikan vastaanottamista</a:t>
            </a:r>
          </a:p>
          <a:p>
            <a:pPr>
              <a:spcAft>
                <a:spcPts val="1200"/>
              </a:spcAft>
            </a:pPr>
            <a:r>
              <a:rPr lang="fi-FI" sz="2400" dirty="0">
                <a:solidFill>
                  <a:schemeClr val="tx1"/>
                </a:solidFill>
                <a:latin typeface="+mn-lt"/>
              </a:rPr>
              <a:t>Ohjausta erilaisiin opiskelupaikka ja -opintopolkuvaihtoehtoihin</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19</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54123"/>
            <a:ext cx="6584899" cy="673518"/>
          </a:xfrm>
          <a:prstGeom prst="rect">
            <a:avLst/>
          </a:prstGeom>
        </p:spPr>
      </p:pic>
    </p:spTree>
    <p:extLst>
      <p:ext uri="{BB962C8B-B14F-4D97-AF65-F5344CB8AC3E}">
        <p14:creationId xmlns:p14="http://schemas.microsoft.com/office/powerpoint/2010/main" val="240079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A23A966-FA84-47D3-AD92-79BD5E4436EE}"/>
              </a:ext>
            </a:extLst>
          </p:cNvPr>
          <p:cNvSpPr>
            <a:spLocks noGrp="1"/>
          </p:cNvSpPr>
          <p:nvPr>
            <p:ph type="title"/>
          </p:nvPr>
        </p:nvSpPr>
        <p:spPr>
          <a:xfrm>
            <a:off x="727363" y="673625"/>
            <a:ext cx="6578409" cy="1035906"/>
          </a:xfrm>
        </p:spPr>
        <p:txBody>
          <a:bodyPr/>
          <a:lstStyle/>
          <a:p>
            <a:r>
              <a:rPr lang="fi-FI" dirty="0"/>
              <a:t>Miten opasta voi hyödyntää?</a:t>
            </a:r>
          </a:p>
        </p:txBody>
      </p:sp>
      <p:sp>
        <p:nvSpPr>
          <p:cNvPr id="7" name="Content Placeholder 9">
            <a:extLst>
              <a:ext uri="{FF2B5EF4-FFF2-40B4-BE49-F238E27FC236}">
                <a16:creationId xmlns:a16="http://schemas.microsoft.com/office/drawing/2014/main" id="{B52B2250-6DAF-43C0-A253-0BF96EEB4A07}"/>
              </a:ext>
            </a:extLst>
          </p:cNvPr>
          <p:cNvSpPr txBox="1">
            <a:spLocks/>
          </p:cNvSpPr>
          <p:nvPr/>
        </p:nvSpPr>
        <p:spPr>
          <a:xfrm>
            <a:off x="727365" y="1652974"/>
            <a:ext cx="6578408" cy="4464362"/>
          </a:xfrm>
          <a:prstGeom prst="rect">
            <a:avLst/>
          </a:prstGeom>
        </p:spPr>
        <p:txBody>
          <a:bodyPr vert="horz" lIns="91440" tIns="45720" rIns="91440" bIns="45720" rtlCol="0" anchor="t">
            <a:normAutofit fontScale="77500" lnSpcReduction="20000"/>
          </a:bodyPr>
          <a:lstStyle>
            <a:lvl1pPr marL="216000" indent="-216000" algn="l" defTabSz="914400" rtl="0" eaLnBrk="1" latinLnBrk="0" hangingPunct="1">
              <a:lnSpc>
                <a:spcPts val="2400"/>
              </a:lnSpc>
              <a:spcBef>
                <a:spcPts val="600"/>
              </a:spcBef>
              <a:buSzPct val="100000"/>
              <a:buFontTx/>
              <a:buBlip>
                <a:blip r:embed="rId3"/>
              </a:buBlip>
              <a:defRPr sz="2000" kern="1200" cap="none" baseline="0">
                <a:solidFill>
                  <a:schemeClr val="tx1"/>
                </a:solidFill>
                <a:latin typeface="Franklin Gothic Demi" charset="0"/>
                <a:ea typeface="Franklin Gothic Demi" charset="0"/>
                <a:cs typeface="Franklin Gothic Demi" charset="0"/>
              </a:defRPr>
            </a:lvl1pPr>
            <a:lvl2pPr marL="2178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4"/>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15900" indent="-215900">
              <a:spcAft>
                <a:spcPts val="600"/>
              </a:spcAft>
            </a:pPr>
            <a:r>
              <a:rPr lang="fi-FI" dirty="0">
                <a:latin typeface="+mn-lt"/>
              </a:rPr>
              <a:t>Varhaisen tuen tunnistaminen ja tuki -opas on jaettu 12 eri teemaan.</a:t>
            </a:r>
            <a:endParaRPr lang="fi-FI" dirty="0"/>
          </a:p>
          <a:p>
            <a:pPr marL="215900" indent="-215900">
              <a:spcAft>
                <a:spcPts val="600"/>
              </a:spcAft>
            </a:pPr>
            <a:r>
              <a:rPr lang="fi-FI" dirty="0">
                <a:latin typeface="+mn-lt"/>
              </a:rPr>
              <a:t>Oppaan junaratamalli kuvastaa opiskelupolkua, jonka varrella on pysäkkejä.</a:t>
            </a:r>
            <a:r>
              <a:rPr lang="fi-FI" b="1" dirty="0">
                <a:latin typeface="+mn-lt"/>
              </a:rPr>
              <a:t> </a:t>
            </a:r>
            <a:r>
              <a:rPr lang="fi-FI" sz="2100" dirty="0">
                <a:latin typeface="+mn-lt"/>
              </a:rPr>
              <a:t>Pysäkit edustavat tunnistettuja varhaisen tuen tarpeen paikkoja, joissa opinnot voivat hidastua, keskeytyä tai opiskelijan hyvinvointi heikentyä.</a:t>
            </a:r>
          </a:p>
          <a:p>
            <a:pPr marL="215900" indent="-215900">
              <a:spcAft>
                <a:spcPts val="600"/>
              </a:spcAft>
            </a:pPr>
            <a:r>
              <a:rPr lang="fi-FI" dirty="0">
                <a:latin typeface="+mn-lt"/>
              </a:rPr>
              <a:t>Jokaista pysäkkiä on käsitelty teemaan liittyvien tyypillisten pulmien ja varhaisen puuttumisen käytänteiden, ideoiden sekä mahdollisuuksien näkökulmista. </a:t>
            </a:r>
          </a:p>
          <a:p>
            <a:pPr marL="215900" indent="-215900">
              <a:spcAft>
                <a:spcPts val="600"/>
              </a:spcAft>
            </a:pPr>
            <a:r>
              <a:rPr lang="fi-FI" dirty="0">
                <a:latin typeface="+mn-lt"/>
              </a:rPr>
              <a:t>Oppaan tavoitteena on toimia käsikirjana, jota ohjaaja voi hyödyntää hakeakseen lisätietoa opiskelijan pulmien äärellä. </a:t>
            </a:r>
          </a:p>
          <a:p>
            <a:pPr marL="215900" indent="-215900">
              <a:spcAft>
                <a:spcPts val="600"/>
              </a:spcAft>
            </a:pPr>
            <a:r>
              <a:rPr lang="fi-FI" dirty="0">
                <a:latin typeface="+mn-lt"/>
              </a:rPr>
              <a:t>Korkeakoulu voi hyödyntää opasta varhaisen tuen nykytilan arvioinnissa ja toiminnan kehittämisessä. </a:t>
            </a:r>
            <a:endParaRPr lang="fi-FI" dirty="0"/>
          </a:p>
        </p:txBody>
      </p:sp>
      <p:sp>
        <p:nvSpPr>
          <p:cNvPr id="5" name="Dian numeron paikkamerkki 4">
            <a:extLst>
              <a:ext uri="{FF2B5EF4-FFF2-40B4-BE49-F238E27FC236}">
                <a16:creationId xmlns:a16="http://schemas.microsoft.com/office/drawing/2014/main" id="{756D9107-33BC-4E43-BA92-B8F74208A82B}"/>
              </a:ext>
            </a:extLst>
          </p:cNvPr>
          <p:cNvSpPr>
            <a:spLocks noGrp="1"/>
          </p:cNvSpPr>
          <p:nvPr>
            <p:ph type="sldNum" sz="quarter" idx="4"/>
          </p:nvPr>
        </p:nvSpPr>
        <p:spPr/>
        <p:txBody>
          <a:bodyPr/>
          <a:lstStyle/>
          <a:p>
            <a:fld id="{E6C61BD7-0D7C-FF44-A7F4-F5ABEAE01263}" type="slidenum">
              <a:rPr lang="en-US" smtClean="0"/>
              <a:pPr/>
              <a:t>2</a:t>
            </a:fld>
            <a:endParaRPr lang="en-US" dirty="0"/>
          </a:p>
        </p:txBody>
      </p:sp>
      <p:pic>
        <p:nvPicPr>
          <p:cNvPr id="11" name="Kuva 10" descr="Henkilö lukemassa kirjasta ja juomassa kahvia työpöydän äärellä.">
            <a:extLst>
              <a:ext uri="{FF2B5EF4-FFF2-40B4-BE49-F238E27FC236}">
                <a16:creationId xmlns:a16="http://schemas.microsoft.com/office/drawing/2014/main" id="{68A3B4D0-CC46-4B1A-A2FB-1110CDAACA68}"/>
              </a:ext>
            </a:extLst>
          </p:cNvPr>
          <p:cNvPicPr>
            <a:picLocks noChangeAspect="1"/>
          </p:cNvPicPr>
          <p:nvPr/>
        </p:nvPicPr>
        <p:blipFill>
          <a:blip r:embed="rId5"/>
          <a:stretch>
            <a:fillRect/>
          </a:stretch>
        </p:blipFill>
        <p:spPr>
          <a:xfrm>
            <a:off x="7853725" y="817274"/>
            <a:ext cx="4338275" cy="5300062"/>
          </a:xfrm>
          <a:prstGeom prst="rect">
            <a:avLst/>
          </a:prstGeom>
        </p:spPr>
      </p:pic>
      <p:pic>
        <p:nvPicPr>
          <p:cNvPr id="12" name="Kuva 11" descr="Ohjauksella hyvinvointia -hankkeen osatoteuttajien logot">
            <a:extLst>
              <a:ext uri="{FF2B5EF4-FFF2-40B4-BE49-F238E27FC236}">
                <a16:creationId xmlns:a16="http://schemas.microsoft.com/office/drawing/2014/main" id="{9A4A33F7-2C72-4C81-AAD6-C945157098F6}"/>
              </a:ext>
            </a:extLst>
          </p:cNvPr>
          <p:cNvPicPr/>
          <p:nvPr/>
        </p:nvPicPr>
        <p:blipFill>
          <a:blip r:embed="rId6"/>
          <a:srcRect/>
          <a:stretch/>
        </p:blipFill>
        <p:spPr>
          <a:xfrm>
            <a:off x="5607101" y="6164205"/>
            <a:ext cx="6584899" cy="673518"/>
          </a:xfrm>
          <a:prstGeom prst="rect">
            <a:avLst/>
          </a:prstGeom>
        </p:spPr>
      </p:pic>
    </p:spTree>
    <p:extLst>
      <p:ext uri="{BB962C8B-B14F-4D97-AF65-F5344CB8AC3E}">
        <p14:creationId xmlns:p14="http://schemas.microsoft.com/office/powerpoint/2010/main" val="67057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3.4. Varhaisen puuttumisen käytänteitä, ideoita ja mahdollisuuksia</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92500"/>
          </a:bodyPr>
          <a:lstStyle/>
          <a:p>
            <a:pPr>
              <a:spcAft>
                <a:spcPts val="600"/>
              </a:spcAft>
            </a:pPr>
            <a:r>
              <a:rPr lang="fi-FI" sz="2400" dirty="0">
                <a:solidFill>
                  <a:schemeClr val="tx1"/>
                </a:solidFill>
                <a:latin typeface="+mn-lt"/>
              </a:rPr>
              <a:t>Erilaisia ohjaustapaamisia esimerkiksi siirtohakuinfot, henkilökohtainen ohjaus</a:t>
            </a:r>
          </a:p>
          <a:p>
            <a:pPr>
              <a:spcAft>
                <a:spcPts val="600"/>
              </a:spcAft>
            </a:pPr>
            <a:r>
              <a:rPr lang="fi-FI" sz="2400" dirty="0">
                <a:solidFill>
                  <a:schemeClr val="tx1"/>
                </a:solidFill>
                <a:latin typeface="+mn-lt"/>
              </a:rPr>
              <a:t>Joustava siirtyminen monimuodosta päivätoteutukseen tai päinvastoin</a:t>
            </a:r>
          </a:p>
          <a:p>
            <a:pPr>
              <a:spcAft>
                <a:spcPts val="600"/>
              </a:spcAft>
            </a:pPr>
            <a:r>
              <a:rPr lang="fi-FI" sz="2400" dirty="0">
                <a:solidFill>
                  <a:schemeClr val="tx1"/>
                </a:solidFill>
                <a:latin typeface="+mn-lt"/>
              </a:rPr>
              <a:t>Vaihtoehtoiset opintojaksojen toteutustavat (lähi-/verkkototeutus)</a:t>
            </a:r>
          </a:p>
          <a:p>
            <a:pPr>
              <a:spcAft>
                <a:spcPts val="600"/>
              </a:spcAft>
            </a:pPr>
            <a:r>
              <a:rPr lang="fi-FI" sz="2400" dirty="0">
                <a:solidFill>
                  <a:schemeClr val="tx1"/>
                </a:solidFill>
                <a:latin typeface="+mn-lt"/>
              </a:rPr>
              <a:t>Korkeakoulujen hyvinvointitoimijoiden erilaiset webinaarit, tallenteet, vertaistukiryhmät</a:t>
            </a:r>
          </a:p>
          <a:p>
            <a:pPr>
              <a:spcAft>
                <a:spcPts val="600"/>
              </a:spcAft>
            </a:pPr>
            <a:r>
              <a:rPr lang="fi-FI" sz="2400" dirty="0">
                <a:solidFill>
                  <a:schemeClr val="tx1"/>
                </a:solidFill>
                <a:latin typeface="+mn-lt"/>
                <a:ea typeface="+mn-lt"/>
                <a:cs typeface="+mn-lt"/>
              </a:rPr>
              <a:t>Ammattikorkeakoulujen tarjoamat erilaiset opiskelumotivaatiota ja -kykyä tukevat opintojaksot</a:t>
            </a:r>
            <a:endParaRPr lang="fi-FI" sz="2400" dirty="0">
              <a:solidFill>
                <a:schemeClr val="tx1"/>
              </a:solidFill>
              <a:latin typeface="+mn-lt"/>
            </a:endParaRPr>
          </a:p>
          <a:p>
            <a:pPr>
              <a:spcAft>
                <a:spcPts val="600"/>
              </a:spcAft>
            </a:pPr>
            <a:r>
              <a:rPr lang="fi-FI" sz="2400" dirty="0">
                <a:solidFill>
                  <a:schemeClr val="tx1"/>
                </a:solidFill>
                <a:latin typeface="+mn-lt"/>
              </a:rPr>
              <a:t>Alumnitoiminnan, opiskelija- ja ammattijärjestöjen sekä työelämäkumppaneiden kanssa tehtävä yhteistyö</a:t>
            </a:r>
          </a:p>
          <a:p>
            <a:pPr>
              <a:spcAft>
                <a:spcPts val="600"/>
              </a:spcAft>
            </a:pPr>
            <a:r>
              <a:rPr lang="fi-FI" sz="2400" dirty="0">
                <a:solidFill>
                  <a:schemeClr val="tx1"/>
                </a:solidFill>
                <a:latin typeface="+mn-lt"/>
              </a:rPr>
              <a:t>Yhteistyö </a:t>
            </a:r>
            <a:r>
              <a:rPr lang="fi-FI" sz="2400" dirty="0" err="1">
                <a:solidFill>
                  <a:schemeClr val="tx1"/>
                </a:solidFill>
                <a:latin typeface="+mn-lt"/>
              </a:rPr>
              <a:t>YTHS:n</a:t>
            </a:r>
            <a:r>
              <a:rPr lang="fi-FI" sz="2400" dirty="0">
                <a:solidFill>
                  <a:schemeClr val="tx1"/>
                </a:solidFill>
                <a:latin typeface="+mn-lt"/>
              </a:rPr>
              <a:t> kanssa</a:t>
            </a:r>
            <a:endParaRPr lang="fi-FI" dirty="0">
              <a:solidFill>
                <a:schemeClr val="tx1"/>
              </a:solidFill>
              <a:latin typeface="+mn-lt"/>
            </a:endParaRPr>
          </a:p>
          <a:p>
            <a:pPr lvl="2">
              <a:spcAft>
                <a:spcPts val="600"/>
              </a:spcAft>
            </a:pPr>
            <a:r>
              <a:rPr lang="fi-FI" sz="2200" dirty="0">
                <a:solidFill>
                  <a:schemeClr val="tx1"/>
                </a:solidFill>
              </a:rPr>
              <a:t>Soveltuvuus varsinkin sosiaali- ja terveysalalla</a:t>
            </a:r>
          </a:p>
          <a:p>
            <a:pPr lvl="2">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20</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79573"/>
            <a:ext cx="6584899" cy="673518"/>
          </a:xfrm>
          <a:prstGeom prst="rect">
            <a:avLst/>
          </a:prstGeom>
        </p:spPr>
      </p:pic>
    </p:spTree>
    <p:extLst>
      <p:ext uri="{BB962C8B-B14F-4D97-AF65-F5344CB8AC3E}">
        <p14:creationId xmlns:p14="http://schemas.microsoft.com/office/powerpoint/2010/main" val="424989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90D41F-0298-43A4-B687-C879FC78BD84}"/>
              </a:ext>
            </a:extLst>
          </p:cNvPr>
          <p:cNvSpPr>
            <a:spLocks noGrp="1"/>
          </p:cNvSpPr>
          <p:nvPr>
            <p:ph type="title"/>
          </p:nvPr>
        </p:nvSpPr>
        <p:spPr/>
        <p:txBody>
          <a:bodyPr/>
          <a:lstStyle/>
          <a:p>
            <a:r>
              <a:rPr lang="fi-FI" sz="7200" dirty="0">
                <a:latin typeface="Franklin Gothic Demi"/>
              </a:rPr>
              <a:t>4. Ajan- ja </a:t>
            </a:r>
            <a:br>
              <a:rPr lang="fi-FI" sz="7200" dirty="0">
                <a:latin typeface="Franklin Gothic Demi"/>
              </a:rPr>
            </a:br>
            <a:r>
              <a:rPr lang="fi-FI" sz="7200" dirty="0">
                <a:latin typeface="Franklin Gothic Demi"/>
              </a:rPr>
              <a:t>Arjenhallinnan taidot</a:t>
            </a:r>
            <a:br>
              <a:rPr lang="fi-FI" dirty="0"/>
            </a:br>
            <a:endParaRPr lang="fi-FI" dirty="0"/>
          </a:p>
        </p:txBody>
      </p:sp>
      <p:sp>
        <p:nvSpPr>
          <p:cNvPr id="5" name="Text Placeholder 4">
            <a:extLst>
              <a:ext uri="{FF2B5EF4-FFF2-40B4-BE49-F238E27FC236}">
                <a16:creationId xmlns:a16="http://schemas.microsoft.com/office/drawing/2014/main" id="{B7B21E04-B243-4CBD-887B-D8D26157F0B7}"/>
              </a:ext>
            </a:extLst>
          </p:cNvPr>
          <p:cNvSpPr txBox="1">
            <a:spLocks/>
          </p:cNvSpPr>
          <p:nvPr/>
        </p:nvSpPr>
        <p:spPr>
          <a:xfrm>
            <a:off x="879764" y="5210812"/>
            <a:ext cx="10620086" cy="1031238"/>
          </a:xfrm>
          <a:prstGeom prst="rect">
            <a:avLst/>
          </a:prstGeom>
        </p:spPr>
        <p:txBody>
          <a:bodyPr vert="horz" lIns="0" tIns="0" rIns="0" bIns="0" rtlCol="0">
            <a:normAutofit/>
          </a:bodyPr>
          <a:lstStyle>
            <a:lvl1pPr marL="0" indent="0" algn="l" defTabSz="914400" rtl="0" eaLnBrk="1" latinLnBrk="0" hangingPunct="1">
              <a:lnSpc>
                <a:spcPts val="3000"/>
              </a:lnSpc>
              <a:spcBef>
                <a:spcPts val="600"/>
              </a:spcBef>
              <a:buSzPct val="100000"/>
              <a:buFontTx/>
              <a:buNone/>
              <a:defRPr sz="3000" kern="1200" cap="none" baseline="0">
                <a:solidFill>
                  <a:schemeClr val="tx2"/>
                </a:solidFill>
                <a:latin typeface="Franklin Gothic Demi" charset="0"/>
                <a:ea typeface="Franklin Gothic Demi" charset="0"/>
                <a:cs typeface="Franklin Gothic Demi" charset="0"/>
              </a:defRPr>
            </a:lvl1pPr>
            <a:lvl2pPr marL="457200" indent="0" algn="l" defTabSz="914400" rtl="0" eaLnBrk="1" latinLnBrk="0" hangingPunct="1">
              <a:lnSpc>
                <a:spcPts val="2400"/>
              </a:lnSpc>
              <a:spcBef>
                <a:spcPts val="600"/>
              </a:spcBef>
              <a:buSzPct val="80000"/>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ts val="1850"/>
              </a:lnSpc>
              <a:spcBef>
                <a:spcPts val="400"/>
              </a:spcBef>
              <a:buSzPct val="80000"/>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ts val="1400"/>
              </a:lnSpc>
              <a:spcBef>
                <a:spcPts val="4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ts val="1400"/>
              </a:lnSpc>
              <a:spcBef>
                <a:spcPts val="400"/>
              </a:spcBef>
              <a:buFont typeface="Arial"/>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b="1" dirty="0" err="1">
                <a:latin typeface="Franklin Gothic Demi"/>
              </a:rPr>
              <a:t>Teemaan</a:t>
            </a:r>
            <a:r>
              <a:rPr lang="en-US" b="1" dirty="0">
                <a:latin typeface="Franklin Gothic Demi"/>
              </a:rPr>
              <a:t> </a:t>
            </a:r>
            <a:r>
              <a:rPr lang="en-US" b="1" dirty="0" err="1">
                <a:latin typeface="Franklin Gothic Demi"/>
              </a:rPr>
              <a:t>liittyviä</a:t>
            </a:r>
            <a:r>
              <a:rPr lang="en-US" b="1" dirty="0">
                <a:latin typeface="Franklin Gothic Demi"/>
              </a:rPr>
              <a:t> </a:t>
            </a:r>
            <a:r>
              <a:rPr lang="en-US" b="1" dirty="0" err="1">
                <a:latin typeface="Franklin Gothic Demi"/>
              </a:rPr>
              <a:t>haasteita</a:t>
            </a:r>
            <a:r>
              <a:rPr lang="en-US" b="1" dirty="0">
                <a:latin typeface="Franklin Gothic Demi"/>
              </a:rPr>
              <a:t> ja v</a:t>
            </a:r>
            <a:r>
              <a:rPr lang="fi-FI" b="1" dirty="0" err="1">
                <a:latin typeface="Franklin Gothic Demi"/>
              </a:rPr>
              <a:t>arhaisen</a:t>
            </a:r>
            <a:r>
              <a:rPr lang="fi-FI" b="1" dirty="0">
                <a:latin typeface="Franklin Gothic Demi"/>
              </a:rPr>
              <a:t> puuttumisen käytänteitä, ideoita ja mahdollisuuksia</a:t>
            </a:r>
            <a:endParaRPr lang="en-US" dirty="0"/>
          </a:p>
          <a:p>
            <a:endParaRPr lang="fi-FI" dirty="0"/>
          </a:p>
        </p:txBody>
      </p:sp>
    </p:spTree>
    <p:extLst>
      <p:ext uri="{BB962C8B-B14F-4D97-AF65-F5344CB8AC3E}">
        <p14:creationId xmlns:p14="http://schemas.microsoft.com/office/powerpoint/2010/main" val="3483099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sz="4400" dirty="0">
                <a:latin typeface="Franklin Gothic Demi"/>
              </a:rPr>
              <a:t>4.1. Ajanhallinta</a:t>
            </a:r>
            <a:endParaRPr lang="fi-FI" sz="44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1200"/>
              </a:spcAft>
            </a:pPr>
            <a:r>
              <a:rPr lang="fi-FI" sz="2200" dirty="0">
                <a:solidFill>
                  <a:schemeClr val="tx1"/>
                </a:solidFill>
                <a:latin typeface="+mn-lt"/>
              </a:rPr>
              <a:t>Opiskelijalla on haasteita tunnistaa levon tarve päivä-, viikko- ja vuositasolla</a:t>
            </a:r>
          </a:p>
          <a:p>
            <a:pPr lvl="2">
              <a:spcAft>
                <a:spcPts val="1200"/>
              </a:spcAft>
            </a:pPr>
            <a:r>
              <a:rPr lang="fi-FI" sz="2000" dirty="0">
                <a:solidFill>
                  <a:schemeClr val="tx1"/>
                </a:solidFill>
                <a:ea typeface="+mn-lt"/>
                <a:cs typeface="+mn-lt"/>
              </a:rPr>
              <a:t>Opiskelija ei osaa hyödyntää keinoja hyvinvoinnin tukemiseen</a:t>
            </a:r>
            <a:endParaRPr lang="fi-FI" sz="2000" dirty="0">
              <a:solidFill>
                <a:schemeClr val="tx1"/>
              </a:solidFill>
            </a:endParaRPr>
          </a:p>
          <a:p>
            <a:pPr>
              <a:spcAft>
                <a:spcPts val="1200"/>
              </a:spcAft>
            </a:pPr>
            <a:r>
              <a:rPr lang="fi-FI" sz="2200" dirty="0">
                <a:solidFill>
                  <a:schemeClr val="tx1"/>
                </a:solidFill>
                <a:latin typeface="+mn-lt"/>
              </a:rPr>
              <a:t>Aikataulutuksen tekeminen eri elämän osa-alueiden välillä</a:t>
            </a:r>
          </a:p>
          <a:p>
            <a:pPr lvl="2">
              <a:spcAft>
                <a:spcPts val="600"/>
              </a:spcAft>
            </a:pPr>
            <a:r>
              <a:rPr lang="fi-FI" sz="2000" dirty="0">
                <a:solidFill>
                  <a:schemeClr val="tx1"/>
                </a:solidFill>
              </a:rPr>
              <a:t>Opinnot</a:t>
            </a:r>
          </a:p>
          <a:p>
            <a:pPr lvl="2">
              <a:lnSpc>
                <a:spcPct val="100000"/>
              </a:lnSpc>
              <a:spcBef>
                <a:spcPts val="0"/>
              </a:spcBef>
              <a:spcAft>
                <a:spcPts val="600"/>
              </a:spcAft>
            </a:pPr>
            <a:r>
              <a:rPr lang="fi-FI" sz="2000" dirty="0">
                <a:solidFill>
                  <a:schemeClr val="tx1"/>
                </a:solidFill>
              </a:rPr>
              <a:t>Sosiaaliset suhteet</a:t>
            </a:r>
          </a:p>
          <a:p>
            <a:pPr lvl="2">
              <a:lnSpc>
                <a:spcPct val="100000"/>
              </a:lnSpc>
              <a:spcBef>
                <a:spcPts val="0"/>
              </a:spcBef>
              <a:spcAft>
                <a:spcPts val="600"/>
              </a:spcAft>
            </a:pPr>
            <a:r>
              <a:rPr lang="fi-FI" sz="2000" dirty="0">
                <a:solidFill>
                  <a:schemeClr val="tx1"/>
                </a:solidFill>
              </a:rPr>
              <a:t>Ansiotyö</a:t>
            </a:r>
          </a:p>
          <a:p>
            <a:pPr lvl="2">
              <a:lnSpc>
                <a:spcPct val="100000"/>
              </a:lnSpc>
              <a:spcBef>
                <a:spcPts val="0"/>
              </a:spcBef>
              <a:spcAft>
                <a:spcPts val="600"/>
              </a:spcAft>
            </a:pPr>
            <a:r>
              <a:rPr lang="fi-FI" sz="2000" dirty="0">
                <a:solidFill>
                  <a:schemeClr val="tx1"/>
                </a:solidFill>
              </a:rPr>
              <a:t>Harrastukset</a:t>
            </a:r>
          </a:p>
          <a:p>
            <a:pPr lvl="2">
              <a:lnSpc>
                <a:spcPct val="100000"/>
              </a:lnSpc>
              <a:spcBef>
                <a:spcPts val="0"/>
              </a:spcBef>
              <a:spcAft>
                <a:spcPts val="600"/>
              </a:spcAft>
            </a:pPr>
            <a:r>
              <a:rPr lang="fi-FI" sz="2000" dirty="0">
                <a:solidFill>
                  <a:schemeClr val="tx1"/>
                </a:solidFill>
              </a:rPr>
              <a:t>Perhe</a:t>
            </a:r>
          </a:p>
          <a:p>
            <a:pPr lvl="2">
              <a:lnSpc>
                <a:spcPct val="100000"/>
              </a:lnSpc>
              <a:spcBef>
                <a:spcPts val="0"/>
              </a:spcBef>
              <a:spcAft>
                <a:spcPts val="600"/>
              </a:spcAft>
            </a:pPr>
            <a:r>
              <a:rPr lang="fi-FI" sz="2000" dirty="0">
                <a:solidFill>
                  <a:schemeClr val="tx1"/>
                </a:solidFill>
              </a:rPr>
              <a:t>Kotityöt</a:t>
            </a:r>
          </a:p>
          <a:p>
            <a:pPr lvl="2">
              <a:lnSpc>
                <a:spcPct val="100000"/>
              </a:lnSpc>
              <a:spcBef>
                <a:spcPts val="0"/>
              </a:spcBef>
              <a:spcAft>
                <a:spcPts val="600"/>
              </a:spcAft>
            </a:pPr>
            <a:r>
              <a:rPr lang="fi-FI" sz="2000" dirty="0">
                <a:solidFill>
                  <a:schemeClr val="tx1"/>
                </a:solidFill>
              </a:rPr>
              <a:t>Matkustaminen</a:t>
            </a:r>
          </a:p>
          <a:p>
            <a:pPr lvl="2">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22</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17431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sz="4400" dirty="0">
                <a:latin typeface="Franklin Gothic Demi"/>
              </a:rPr>
              <a:t>4.2. Ajanhallinta</a:t>
            </a:r>
            <a:r>
              <a:rPr lang="fi-FI" sz="3200" dirty="0">
                <a:latin typeface="Franklin Gothic Demi"/>
              </a:rPr>
              <a:t> </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1200"/>
              </a:spcAft>
            </a:pPr>
            <a:r>
              <a:rPr lang="fi-FI" sz="2200" dirty="0">
                <a:solidFill>
                  <a:schemeClr val="tx1"/>
                </a:solidFill>
                <a:latin typeface="+mn-lt"/>
              </a:rPr>
              <a:t>Opiskelija kokee opiskelukuormitusta opintojen määrästä</a:t>
            </a:r>
          </a:p>
          <a:p>
            <a:pPr lvl="2">
              <a:spcAft>
                <a:spcPts val="600"/>
              </a:spcAft>
            </a:pPr>
            <a:r>
              <a:rPr lang="fi-FI" sz="2000" dirty="0">
                <a:solidFill>
                  <a:schemeClr val="tx1"/>
                </a:solidFill>
              </a:rPr>
              <a:t>Opiskelijalla on itsenäisen kalenteroinnin haasteita: </a:t>
            </a:r>
            <a:r>
              <a:rPr lang="fi-FI" sz="2000" dirty="0">
                <a:solidFill>
                  <a:schemeClr val="tx1"/>
                </a:solidFill>
                <a:ea typeface="+mn-lt"/>
                <a:cs typeface="+mn-lt"/>
              </a:rPr>
              <a:t>Itsenäiseen työskentelyyn käytettävän ajan suunnittelu ja korkeakouluopintojen työllistävyyden hahmottaminen</a:t>
            </a:r>
          </a:p>
          <a:p>
            <a:pPr lvl="2">
              <a:spcAft>
                <a:spcPts val="600"/>
              </a:spcAft>
            </a:pPr>
            <a:r>
              <a:rPr lang="fi-FI" sz="2000" dirty="0">
                <a:solidFill>
                  <a:schemeClr val="tx1"/>
                </a:solidFill>
              </a:rPr>
              <a:t>Opiskelijalla on vaikeuksia oma-aloitteeseen työskentelyyn tarttumisessa</a:t>
            </a:r>
            <a:endParaRPr lang="fi-FI" sz="2000" dirty="0">
              <a:solidFill>
                <a:schemeClr val="tx1"/>
              </a:solidFill>
              <a:latin typeface="+mn-lt"/>
              <a:ea typeface="+mn-lt"/>
              <a:cs typeface="+mn-lt"/>
            </a:endParaRPr>
          </a:p>
          <a:p>
            <a:pPr>
              <a:spcAft>
                <a:spcPts val="1200"/>
              </a:spcAft>
            </a:pPr>
            <a:r>
              <a:rPr lang="fi-FI" sz="2200" dirty="0">
                <a:solidFill>
                  <a:schemeClr val="tx1"/>
                </a:solidFill>
                <a:latin typeface="+mn-lt"/>
              </a:rPr>
              <a:t>Opiskelijalle on tekemättömiä tehtäviä</a:t>
            </a:r>
          </a:p>
          <a:p>
            <a:pPr lvl="2">
              <a:lnSpc>
                <a:spcPct val="100000"/>
              </a:lnSpc>
              <a:spcBef>
                <a:spcPts val="0"/>
              </a:spcBef>
              <a:spcAft>
                <a:spcPts val="600"/>
              </a:spcAft>
            </a:pPr>
            <a:r>
              <a:rPr lang="fi-FI" sz="2000" dirty="0">
                <a:solidFill>
                  <a:schemeClr val="tx1"/>
                </a:solidFill>
              </a:rPr>
              <a:t>Opiskelija ei tiedä mitä tehtäviä hänellä on tekemättä</a:t>
            </a:r>
          </a:p>
          <a:p>
            <a:pPr lvl="2">
              <a:lnSpc>
                <a:spcPct val="100000"/>
              </a:lnSpc>
              <a:spcBef>
                <a:spcPts val="0"/>
              </a:spcBef>
              <a:spcAft>
                <a:spcPts val="600"/>
              </a:spcAft>
            </a:pPr>
            <a:r>
              <a:rPr lang="fi-FI" sz="2000" dirty="0">
                <a:solidFill>
                  <a:schemeClr val="tx1"/>
                </a:solidFill>
              </a:rPr>
              <a:t>Opiskelija ei kykene tarttumaan tekemättömiin tehtäviin</a:t>
            </a:r>
          </a:p>
          <a:p>
            <a:pPr lvl="2">
              <a:lnSpc>
                <a:spcPct val="100000"/>
              </a:lnSpc>
              <a:spcBef>
                <a:spcPts val="0"/>
              </a:spcBef>
              <a:spcAft>
                <a:spcPts val="600"/>
              </a:spcAft>
            </a:pPr>
            <a:r>
              <a:rPr lang="fi-FI" sz="2000" dirty="0">
                <a:solidFill>
                  <a:schemeClr val="tx1"/>
                </a:solidFill>
              </a:rPr>
              <a:t>Opiskelija kokee, että hänellä ei ole aikaa yhdistää meneillään olevia opintoja ja rästiin jääneitä kurssisuorituksia </a:t>
            </a:r>
          </a:p>
          <a:p>
            <a:pPr marL="360000" lvl="2" indent="0">
              <a:lnSpc>
                <a:spcPct val="100000"/>
              </a:lnSpc>
              <a:spcBef>
                <a:spcPts val="0"/>
              </a:spcBef>
              <a:spcAft>
                <a:spcPts val="600"/>
              </a:spcAft>
              <a:buNone/>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23</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482"/>
            <a:ext cx="6584899" cy="673518"/>
          </a:xfrm>
          <a:prstGeom prst="rect">
            <a:avLst/>
          </a:prstGeom>
        </p:spPr>
      </p:pic>
    </p:spTree>
    <p:extLst>
      <p:ext uri="{BB962C8B-B14F-4D97-AF65-F5344CB8AC3E}">
        <p14:creationId xmlns:p14="http://schemas.microsoft.com/office/powerpoint/2010/main" val="157792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sz="4400" dirty="0">
                <a:latin typeface="Franklin Gothic Demi"/>
              </a:rPr>
              <a:t>4.3. Arjenhallinta</a:t>
            </a:r>
            <a:r>
              <a:rPr lang="fi-FI" sz="3200" dirty="0">
                <a:latin typeface="Franklin Gothic Demi"/>
              </a:rPr>
              <a:t> </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1200"/>
              </a:spcAft>
            </a:pPr>
            <a:r>
              <a:rPr lang="en-US" dirty="0" err="1">
                <a:solidFill>
                  <a:schemeClr val="tx1"/>
                </a:solidFill>
                <a:latin typeface="+mn-lt"/>
              </a:rPr>
              <a:t>Useat</a:t>
            </a:r>
            <a:r>
              <a:rPr lang="en-US" dirty="0">
                <a:solidFill>
                  <a:schemeClr val="tx1"/>
                </a:solidFill>
                <a:latin typeface="+mn-lt"/>
              </a:rPr>
              <a:t> </a:t>
            </a:r>
            <a:r>
              <a:rPr lang="en-US" dirty="0" err="1">
                <a:solidFill>
                  <a:schemeClr val="tx1"/>
                </a:solidFill>
                <a:latin typeface="+mn-lt"/>
              </a:rPr>
              <a:t>korkeakouluopiskelijat</a:t>
            </a:r>
            <a:r>
              <a:rPr lang="en-US" dirty="0">
                <a:solidFill>
                  <a:schemeClr val="tx1"/>
                </a:solidFill>
                <a:latin typeface="+mn-lt"/>
              </a:rPr>
              <a:t> </a:t>
            </a:r>
            <a:r>
              <a:rPr lang="en-US" dirty="0" err="1">
                <a:solidFill>
                  <a:schemeClr val="tx1"/>
                </a:solidFill>
                <a:latin typeface="+mn-lt"/>
              </a:rPr>
              <a:t>muuttavat</a:t>
            </a:r>
            <a:r>
              <a:rPr lang="en-US" dirty="0">
                <a:solidFill>
                  <a:schemeClr val="tx1"/>
                </a:solidFill>
                <a:latin typeface="+mn-lt"/>
              </a:rPr>
              <a:t> </a:t>
            </a:r>
            <a:r>
              <a:rPr lang="en-US" dirty="0" err="1">
                <a:solidFill>
                  <a:schemeClr val="tx1"/>
                </a:solidFill>
                <a:latin typeface="+mn-lt"/>
              </a:rPr>
              <a:t>opintojen</a:t>
            </a:r>
            <a:r>
              <a:rPr lang="en-US" dirty="0">
                <a:solidFill>
                  <a:schemeClr val="tx1"/>
                </a:solidFill>
                <a:latin typeface="+mn-lt"/>
              </a:rPr>
              <a:t> </a:t>
            </a:r>
            <a:r>
              <a:rPr lang="en-US" dirty="0" err="1">
                <a:solidFill>
                  <a:schemeClr val="tx1"/>
                </a:solidFill>
                <a:latin typeface="+mn-lt"/>
              </a:rPr>
              <a:t>myötä</a:t>
            </a:r>
            <a:r>
              <a:rPr lang="en-US" dirty="0">
                <a:solidFill>
                  <a:schemeClr val="tx1"/>
                </a:solidFill>
                <a:latin typeface="+mn-lt"/>
              </a:rPr>
              <a:t> </a:t>
            </a:r>
            <a:r>
              <a:rPr lang="en-US" dirty="0" err="1">
                <a:solidFill>
                  <a:schemeClr val="tx1"/>
                </a:solidFill>
                <a:latin typeface="+mn-lt"/>
              </a:rPr>
              <a:t>ensimmäisen</a:t>
            </a:r>
            <a:r>
              <a:rPr lang="en-US" dirty="0">
                <a:solidFill>
                  <a:schemeClr val="tx1"/>
                </a:solidFill>
                <a:latin typeface="+mn-lt"/>
              </a:rPr>
              <a:t> </a:t>
            </a:r>
            <a:r>
              <a:rPr lang="en-US" dirty="0" err="1">
                <a:solidFill>
                  <a:schemeClr val="tx1"/>
                </a:solidFill>
                <a:latin typeface="+mn-lt"/>
              </a:rPr>
              <a:t>kerran</a:t>
            </a:r>
            <a:r>
              <a:rPr lang="en-US" dirty="0">
                <a:solidFill>
                  <a:schemeClr val="tx1"/>
                </a:solidFill>
                <a:latin typeface="+mn-lt"/>
              </a:rPr>
              <a:t> </a:t>
            </a:r>
            <a:r>
              <a:rPr lang="en-US" dirty="0" err="1">
                <a:solidFill>
                  <a:schemeClr val="tx1"/>
                </a:solidFill>
                <a:latin typeface="+mn-lt"/>
              </a:rPr>
              <a:t>omilleen</a:t>
            </a:r>
            <a:endParaRPr lang="fi-FI" dirty="0">
              <a:solidFill>
                <a:schemeClr val="tx1"/>
              </a:solidFill>
              <a:latin typeface="+mn-lt"/>
            </a:endParaRPr>
          </a:p>
          <a:p>
            <a:pPr lvl="2">
              <a:spcAft>
                <a:spcPts val="600"/>
              </a:spcAft>
            </a:pPr>
            <a:r>
              <a:rPr lang="en-US" sz="2000" dirty="0" err="1">
                <a:solidFill>
                  <a:schemeClr val="tx1"/>
                </a:solidFill>
              </a:rPr>
              <a:t>Rutiinien</a:t>
            </a:r>
            <a:r>
              <a:rPr lang="en-US" sz="2000" dirty="0">
                <a:solidFill>
                  <a:schemeClr val="tx1"/>
                </a:solidFill>
              </a:rPr>
              <a:t> </a:t>
            </a:r>
            <a:r>
              <a:rPr lang="en-US" sz="2000" dirty="0" err="1">
                <a:solidFill>
                  <a:schemeClr val="tx1"/>
                </a:solidFill>
              </a:rPr>
              <a:t>muutos</a:t>
            </a:r>
            <a:r>
              <a:rPr lang="fi-FI" sz="2000" dirty="0">
                <a:solidFill>
                  <a:schemeClr val="tx1"/>
                </a:solidFill>
              </a:rPr>
              <a:t> </a:t>
            </a:r>
          </a:p>
          <a:p>
            <a:pPr lvl="2">
              <a:spcAft>
                <a:spcPts val="600"/>
              </a:spcAft>
            </a:pPr>
            <a:r>
              <a:rPr lang="en-US" sz="2000" dirty="0" err="1">
                <a:solidFill>
                  <a:schemeClr val="tx1"/>
                </a:solidFill>
              </a:rPr>
              <a:t>Itsenäistyminen</a:t>
            </a:r>
            <a:r>
              <a:rPr lang="en-US" sz="2000" dirty="0">
                <a:solidFill>
                  <a:schemeClr val="tx1"/>
                </a:solidFill>
              </a:rPr>
              <a:t>, </a:t>
            </a:r>
            <a:r>
              <a:rPr lang="en-US" sz="2000" dirty="0" err="1">
                <a:solidFill>
                  <a:schemeClr val="tx1"/>
                </a:solidFill>
              </a:rPr>
              <a:t>vastuu</a:t>
            </a:r>
            <a:r>
              <a:rPr lang="en-US" sz="2000" dirty="0">
                <a:solidFill>
                  <a:schemeClr val="tx1"/>
                </a:solidFill>
              </a:rPr>
              <a:t> ja </a:t>
            </a:r>
            <a:r>
              <a:rPr lang="en-US" sz="2000" dirty="0" err="1">
                <a:solidFill>
                  <a:schemeClr val="tx1"/>
                </a:solidFill>
              </a:rPr>
              <a:t>aikuistuminen</a:t>
            </a:r>
            <a:endParaRPr lang="en-US" sz="2000" dirty="0">
              <a:solidFill>
                <a:schemeClr val="tx1"/>
              </a:solidFill>
            </a:endParaRPr>
          </a:p>
          <a:p>
            <a:pPr lvl="2">
              <a:spcAft>
                <a:spcPts val="600"/>
              </a:spcAft>
            </a:pPr>
            <a:r>
              <a:rPr lang="en-US" sz="2000" dirty="0" err="1">
                <a:solidFill>
                  <a:schemeClr val="tx1"/>
                </a:solidFill>
              </a:rPr>
              <a:t>Kotitaloustyöt</a:t>
            </a:r>
            <a:r>
              <a:rPr lang="en-US" sz="2000" dirty="0">
                <a:solidFill>
                  <a:schemeClr val="tx1"/>
                </a:solidFill>
              </a:rPr>
              <a:t> </a:t>
            </a:r>
            <a:r>
              <a:rPr lang="en-US" sz="2000" dirty="0" err="1">
                <a:solidFill>
                  <a:schemeClr val="tx1"/>
                </a:solidFill>
              </a:rPr>
              <a:t>osana</a:t>
            </a:r>
            <a:r>
              <a:rPr lang="en-US" sz="2000" dirty="0">
                <a:solidFill>
                  <a:schemeClr val="tx1"/>
                </a:solidFill>
              </a:rPr>
              <a:t> </a:t>
            </a:r>
            <a:r>
              <a:rPr lang="en-US" sz="2000" dirty="0" err="1">
                <a:solidFill>
                  <a:schemeClr val="tx1"/>
                </a:solidFill>
              </a:rPr>
              <a:t>arkea</a:t>
            </a:r>
            <a:endParaRPr lang="en-US" sz="2000" dirty="0">
              <a:solidFill>
                <a:schemeClr val="tx1"/>
              </a:solidFill>
            </a:endParaRPr>
          </a:p>
          <a:p>
            <a:pPr lvl="2">
              <a:spcAft>
                <a:spcPts val="600"/>
              </a:spcAft>
            </a:pPr>
            <a:r>
              <a:rPr lang="en-US" sz="2000" dirty="0" err="1">
                <a:solidFill>
                  <a:schemeClr val="tx1"/>
                </a:solidFill>
              </a:rPr>
              <a:t>Uuteen</a:t>
            </a:r>
            <a:r>
              <a:rPr lang="en-US" sz="2000" dirty="0">
                <a:solidFill>
                  <a:schemeClr val="tx1"/>
                </a:solidFill>
              </a:rPr>
              <a:t> </a:t>
            </a:r>
            <a:r>
              <a:rPr lang="en-US" sz="2000" dirty="0" err="1">
                <a:solidFill>
                  <a:schemeClr val="tx1"/>
                </a:solidFill>
              </a:rPr>
              <a:t>elinympäristöön</a:t>
            </a:r>
            <a:r>
              <a:rPr lang="en-US" sz="2000" dirty="0">
                <a:solidFill>
                  <a:schemeClr val="tx1"/>
                </a:solidFill>
              </a:rPr>
              <a:t> </a:t>
            </a:r>
            <a:r>
              <a:rPr lang="en-US" sz="2000" dirty="0" err="1">
                <a:solidFill>
                  <a:schemeClr val="tx1"/>
                </a:solidFill>
              </a:rPr>
              <a:t>sopeutuminen</a:t>
            </a:r>
            <a:r>
              <a:rPr lang="en-US" sz="2000" dirty="0">
                <a:solidFill>
                  <a:schemeClr val="tx1"/>
                </a:solidFill>
              </a:rPr>
              <a:t>: </a:t>
            </a:r>
            <a:r>
              <a:rPr lang="en-US" sz="2000" dirty="0" err="1"/>
              <a:t>uusi</a:t>
            </a:r>
            <a:r>
              <a:rPr lang="en-US" sz="2000" dirty="0"/>
              <a:t> </a:t>
            </a:r>
            <a:r>
              <a:rPr lang="en-US" sz="2000" dirty="0" err="1"/>
              <a:t>kaupunki</a:t>
            </a:r>
            <a:r>
              <a:rPr lang="en-US" sz="2000" dirty="0"/>
              <a:t>, </a:t>
            </a:r>
            <a:r>
              <a:rPr lang="en-US" sz="2000" dirty="0" err="1"/>
              <a:t>kaupunginosa</a:t>
            </a:r>
            <a:r>
              <a:rPr lang="en-US" sz="2000" dirty="0"/>
              <a:t>, </a:t>
            </a:r>
            <a:r>
              <a:rPr lang="en-US" sz="2000" dirty="0" err="1"/>
              <a:t>yhteisasuminen</a:t>
            </a:r>
            <a:r>
              <a:rPr lang="en-US" sz="2000" dirty="0"/>
              <a:t>, </a:t>
            </a:r>
            <a:r>
              <a:rPr lang="en-US" sz="2000" dirty="0" err="1"/>
              <a:t>yksin</a:t>
            </a:r>
            <a:r>
              <a:rPr lang="en-US" sz="2000" dirty="0"/>
              <a:t> </a:t>
            </a:r>
            <a:r>
              <a:rPr lang="en-US" sz="2000" dirty="0" err="1"/>
              <a:t>asuminen</a:t>
            </a:r>
            <a:r>
              <a:rPr lang="en-US" sz="2000" dirty="0"/>
              <a:t>, </a:t>
            </a:r>
            <a:r>
              <a:rPr lang="en-US" sz="2000" dirty="0" err="1"/>
              <a:t>uusi</a:t>
            </a:r>
            <a:r>
              <a:rPr lang="en-US" sz="2000" dirty="0"/>
              <a:t> maa/</a:t>
            </a:r>
            <a:r>
              <a:rPr lang="en-US" sz="2000" dirty="0" err="1"/>
              <a:t>kulttuuri</a:t>
            </a:r>
            <a:r>
              <a:rPr lang="en-US" sz="2000" dirty="0"/>
              <a:t>, </a:t>
            </a:r>
            <a:r>
              <a:rPr lang="en-US" sz="2000" dirty="0" err="1"/>
              <a:t>sosiaaliset</a:t>
            </a:r>
            <a:r>
              <a:rPr lang="en-US" sz="2000" dirty="0"/>
              <a:t> </a:t>
            </a:r>
            <a:r>
              <a:rPr lang="en-US" sz="2000" dirty="0" err="1"/>
              <a:t>suhteet</a:t>
            </a:r>
            <a:r>
              <a:rPr lang="en-US" sz="2000" dirty="0"/>
              <a:t>, </a:t>
            </a:r>
            <a:r>
              <a:rPr lang="en-US" sz="2000" dirty="0" err="1"/>
              <a:t>turvallisuus</a:t>
            </a:r>
            <a:endParaRPr lang="en-US" sz="2000" i="0" dirty="0"/>
          </a:p>
          <a:p>
            <a:pPr lvl="2">
              <a:spcAft>
                <a:spcPts val="600"/>
              </a:spcAft>
            </a:pPr>
            <a:endParaRPr lang="fi-FI" sz="2000" dirty="0">
              <a:solidFill>
                <a:schemeClr val="tx1"/>
              </a:solidFill>
            </a:endParaRPr>
          </a:p>
          <a:p>
            <a:pPr marL="360000" lvl="2" indent="0">
              <a:lnSpc>
                <a:spcPct val="100000"/>
              </a:lnSpc>
              <a:spcBef>
                <a:spcPts val="0"/>
              </a:spcBef>
              <a:spcAft>
                <a:spcPts val="600"/>
              </a:spcAft>
              <a:buNone/>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2" name="Sisällön paikkamerkki 1">
            <a:extLst>
              <a:ext uri="{FF2B5EF4-FFF2-40B4-BE49-F238E27FC236}">
                <a16:creationId xmlns:a16="http://schemas.microsoft.com/office/drawing/2014/main" id="{37B6E259-B29D-D1E6-9E1E-FF3B3ED3CA89}"/>
              </a:ext>
            </a:extLst>
          </p:cNvPr>
          <p:cNvSpPr>
            <a:spLocks noGrp="1"/>
          </p:cNvSpPr>
          <p:nvPr>
            <p:ph sz="quarter" idx="13"/>
          </p:nvPr>
        </p:nvSpPr>
        <p:spPr/>
        <p:txBody>
          <a:bodyPr/>
          <a:lstStyle/>
          <a:p>
            <a:pPr>
              <a:spcAft>
                <a:spcPts val="1200"/>
              </a:spcAft>
            </a:pPr>
            <a:r>
              <a:rPr lang="fi-FI" sz="2200" dirty="0">
                <a:solidFill>
                  <a:schemeClr val="tx1"/>
                </a:solidFill>
                <a:latin typeface="Franklin Gothic Book" panose="020B0503020102020204" pitchFamily="34" charset="0"/>
                <a:ea typeface="+mn-lt"/>
                <a:cs typeface="+mn-lt"/>
              </a:rPr>
              <a:t>Arjenhallinta eri elämän osa-alueiden välillä</a:t>
            </a:r>
          </a:p>
          <a:p>
            <a:pPr lvl="2">
              <a:spcAft>
                <a:spcPts val="600"/>
              </a:spcAft>
            </a:pPr>
            <a:r>
              <a:rPr lang="fi-FI" sz="2000" dirty="0">
                <a:solidFill>
                  <a:schemeClr val="tx1"/>
                </a:solidFill>
                <a:ea typeface="+mn-lt"/>
                <a:cs typeface="+mn-lt"/>
              </a:rPr>
              <a:t>Opinnot</a:t>
            </a:r>
            <a:endParaRPr lang="en-US" sz="2000" dirty="0">
              <a:ea typeface="+mn-lt"/>
              <a:cs typeface="+mn-lt"/>
            </a:endParaRPr>
          </a:p>
          <a:p>
            <a:pPr lvl="2">
              <a:spcAft>
                <a:spcPts val="600"/>
              </a:spcAft>
            </a:pPr>
            <a:r>
              <a:rPr lang="fi-FI" sz="2000" dirty="0">
                <a:solidFill>
                  <a:schemeClr val="tx1"/>
                </a:solidFill>
                <a:ea typeface="+mn-lt"/>
                <a:cs typeface="+mn-lt"/>
              </a:rPr>
              <a:t>Sosiaaliset suhteet </a:t>
            </a:r>
          </a:p>
          <a:p>
            <a:pPr lvl="2">
              <a:spcAft>
                <a:spcPts val="600"/>
              </a:spcAft>
            </a:pPr>
            <a:r>
              <a:rPr lang="fi-FI" sz="2000" dirty="0">
                <a:solidFill>
                  <a:schemeClr val="tx1"/>
                </a:solidFill>
                <a:ea typeface="+mn-lt"/>
                <a:cs typeface="+mn-lt"/>
              </a:rPr>
              <a:t>Ansiotyö</a:t>
            </a:r>
            <a:endParaRPr lang="en-US" sz="2000" dirty="0">
              <a:ea typeface="+mn-lt"/>
              <a:cs typeface="+mn-lt"/>
            </a:endParaRPr>
          </a:p>
          <a:p>
            <a:pPr lvl="2">
              <a:spcAft>
                <a:spcPts val="600"/>
              </a:spcAft>
            </a:pPr>
            <a:r>
              <a:rPr lang="fi-FI" sz="2000" dirty="0">
                <a:solidFill>
                  <a:schemeClr val="tx1"/>
                </a:solidFill>
                <a:ea typeface="+mn-lt"/>
                <a:cs typeface="+mn-lt"/>
              </a:rPr>
              <a:t>Harrastukset</a:t>
            </a:r>
            <a:endParaRPr lang="en-US" sz="2000" dirty="0">
              <a:ea typeface="+mn-lt"/>
              <a:cs typeface="+mn-lt"/>
            </a:endParaRPr>
          </a:p>
          <a:p>
            <a:pPr lvl="2">
              <a:spcAft>
                <a:spcPts val="600"/>
              </a:spcAft>
            </a:pPr>
            <a:r>
              <a:rPr lang="fi-FI" sz="2000" dirty="0">
                <a:solidFill>
                  <a:schemeClr val="tx1"/>
                </a:solidFill>
                <a:ea typeface="+mn-lt"/>
                <a:cs typeface="+mn-lt"/>
              </a:rPr>
              <a:t>Perhe</a:t>
            </a:r>
            <a:endParaRPr lang="en-US" sz="2000" dirty="0">
              <a:ea typeface="+mn-lt"/>
              <a:cs typeface="+mn-lt"/>
            </a:endParaRPr>
          </a:p>
          <a:p>
            <a:pPr lvl="2">
              <a:spcAft>
                <a:spcPts val="600"/>
              </a:spcAft>
            </a:pPr>
            <a:r>
              <a:rPr lang="fi-FI" sz="2000" dirty="0">
                <a:solidFill>
                  <a:schemeClr val="tx1"/>
                </a:solidFill>
                <a:ea typeface="+mn-lt"/>
                <a:cs typeface="+mn-lt"/>
              </a:rPr>
              <a:t>Kotityöt</a:t>
            </a:r>
            <a:endParaRPr lang="en-US" sz="2000" dirty="0">
              <a:ea typeface="+mn-lt"/>
              <a:cs typeface="+mn-lt"/>
            </a:endParaRPr>
          </a:p>
          <a:p>
            <a:pPr lvl="2">
              <a:spcAft>
                <a:spcPts val="600"/>
              </a:spcAft>
            </a:pPr>
            <a:r>
              <a:rPr lang="fi-FI" sz="2000" dirty="0">
                <a:solidFill>
                  <a:schemeClr val="tx1"/>
                </a:solidFill>
              </a:rPr>
              <a:t>Taloudelliset haasteet – </a:t>
            </a:r>
            <a:br>
              <a:rPr lang="fi-FI" sz="2000" dirty="0">
                <a:solidFill>
                  <a:schemeClr val="tx1"/>
                </a:solidFill>
              </a:rPr>
            </a:br>
            <a:r>
              <a:rPr lang="fi-FI" sz="2000" dirty="0">
                <a:solidFill>
                  <a:schemeClr val="tx1"/>
                </a:solidFill>
              </a:rPr>
              <a:t>	</a:t>
            </a:r>
            <a:r>
              <a:rPr lang="fi-FI" sz="2000" dirty="0">
                <a:solidFill>
                  <a:schemeClr val="tx1"/>
                </a:solidFill>
                <a:hlinkClick r:id="rId2" action="ppaction://hlinksldjump"/>
              </a:rPr>
              <a:t>teemasta lisää osiossa 6.Talous</a:t>
            </a:r>
            <a:endParaRPr lang="fi-FI" sz="2000" dirty="0"/>
          </a:p>
          <a:p>
            <a:pPr lvl="2">
              <a:spcAft>
                <a:spcPts val="600"/>
              </a:spcAft>
            </a:pPr>
            <a:r>
              <a:rPr lang="fi-FI" sz="2000" dirty="0">
                <a:solidFill>
                  <a:schemeClr val="tx1"/>
                </a:solidFill>
              </a:rPr>
              <a:t>Matkustaminen</a:t>
            </a:r>
          </a:p>
          <a:p>
            <a:pPr lvl="2"/>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24</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3"/>
          <a:srcRect/>
          <a:stretch/>
        </p:blipFill>
        <p:spPr>
          <a:xfrm>
            <a:off x="5607100" y="6184375"/>
            <a:ext cx="6584899" cy="673518"/>
          </a:xfrm>
          <a:prstGeom prst="rect">
            <a:avLst/>
          </a:prstGeom>
        </p:spPr>
      </p:pic>
    </p:spTree>
    <p:extLst>
      <p:ext uri="{BB962C8B-B14F-4D97-AF65-F5344CB8AC3E}">
        <p14:creationId xmlns:p14="http://schemas.microsoft.com/office/powerpoint/2010/main" val="3497727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9C44C0-404A-8546-971F-3289EC5A4D8C}"/>
              </a:ext>
            </a:extLst>
          </p:cNvPr>
          <p:cNvSpPr>
            <a:spLocks noGrp="1"/>
          </p:cNvSpPr>
          <p:nvPr>
            <p:ph type="title"/>
          </p:nvPr>
        </p:nvSpPr>
        <p:spPr/>
        <p:txBody>
          <a:bodyPr/>
          <a:lstStyle/>
          <a:p>
            <a:pPr>
              <a:lnSpc>
                <a:spcPct val="150000"/>
              </a:lnSpc>
            </a:pPr>
            <a:r>
              <a:rPr lang="fi-FI" sz="4400" dirty="0">
                <a:latin typeface="Franklin Gothic Demi"/>
              </a:rPr>
              <a:t>4.4. Arjenhallinta</a:t>
            </a:r>
            <a:endParaRPr lang="fi-FI" sz="4400" dirty="0"/>
          </a:p>
        </p:txBody>
      </p:sp>
      <p:sp>
        <p:nvSpPr>
          <p:cNvPr id="10" name="Content Placeholder 9">
            <a:extLst>
              <a:ext uri="{FF2B5EF4-FFF2-40B4-BE49-F238E27FC236}">
                <a16:creationId xmlns:a16="http://schemas.microsoft.com/office/drawing/2014/main" id="{5ED538E1-54A3-5F46-8FEF-351B384C756A}"/>
              </a:ext>
            </a:extLst>
          </p:cNvPr>
          <p:cNvSpPr>
            <a:spLocks noGrp="1"/>
          </p:cNvSpPr>
          <p:nvPr>
            <p:ph sz="half" idx="2"/>
          </p:nvPr>
        </p:nvSpPr>
        <p:spPr>
          <a:xfrm>
            <a:off x="765846" y="1828133"/>
            <a:ext cx="6578409" cy="4356243"/>
          </a:xfrm>
        </p:spPr>
        <p:txBody>
          <a:bodyPr/>
          <a:lstStyle/>
          <a:p>
            <a:r>
              <a:rPr lang="fi-FI" sz="2200" dirty="0">
                <a:solidFill>
                  <a:schemeClr val="tx1"/>
                </a:solidFill>
                <a:latin typeface="Franklin Gothic Book" panose="020B0503020102020204"/>
              </a:rPr>
              <a:t>Vuorokausirytmin vaikutus arkeen</a:t>
            </a:r>
          </a:p>
          <a:p>
            <a:pPr>
              <a:spcAft>
                <a:spcPts val="600"/>
              </a:spcAft>
            </a:pPr>
            <a:r>
              <a:rPr lang="fi-FI" sz="2200" dirty="0">
                <a:solidFill>
                  <a:schemeClr val="tx1"/>
                </a:solidFill>
                <a:latin typeface="Franklin Gothic Book" panose="020B0503020102020204"/>
              </a:rPr>
              <a:t>Opiskelu- ja elämäntilanteen muutokset:</a:t>
            </a:r>
          </a:p>
          <a:p>
            <a:pPr lvl="2"/>
            <a:r>
              <a:rPr lang="fi-FI" sz="1800" dirty="0">
                <a:solidFill>
                  <a:schemeClr val="tx1"/>
                </a:solidFill>
                <a:latin typeface="Franklin Gothic Book" panose="020B0503020102020204"/>
              </a:rPr>
              <a:t>Opetusjärjestelyiden muutokset</a:t>
            </a:r>
            <a:endParaRPr lang="fi-FI" sz="1800" i="0" dirty="0">
              <a:solidFill>
                <a:schemeClr val="tx1"/>
              </a:solidFill>
              <a:latin typeface="Franklin Gothic Book" panose="020B0503020102020204"/>
            </a:endParaRPr>
          </a:p>
          <a:p>
            <a:pPr lvl="2"/>
            <a:r>
              <a:rPr lang="fi-FI" sz="1800" dirty="0">
                <a:solidFill>
                  <a:schemeClr val="tx1"/>
                </a:solidFill>
                <a:latin typeface="Franklin Gothic Book" panose="020B0503020102020204"/>
              </a:rPr>
              <a:t>Sairastuminen</a:t>
            </a:r>
            <a:endParaRPr lang="fi-FI" sz="1800" i="0" dirty="0">
              <a:solidFill>
                <a:schemeClr val="tx1"/>
              </a:solidFill>
              <a:latin typeface="Franklin Gothic Book" panose="020B0503020102020204"/>
            </a:endParaRPr>
          </a:p>
          <a:p>
            <a:pPr lvl="2">
              <a:spcAft>
                <a:spcPts val="600"/>
              </a:spcAft>
            </a:pPr>
            <a:r>
              <a:rPr lang="fi-FI" sz="1800" dirty="0">
                <a:solidFill>
                  <a:schemeClr val="tx1"/>
                </a:solidFill>
                <a:latin typeface="Franklin Gothic Book" panose="020B0503020102020204"/>
              </a:rPr>
              <a:t>Muutokset pari-, kaveri- tai perhesuhteissa</a:t>
            </a:r>
          </a:p>
          <a:p>
            <a:r>
              <a:rPr lang="fi-FI" sz="2200" dirty="0">
                <a:solidFill>
                  <a:schemeClr val="tx1"/>
                </a:solidFill>
                <a:latin typeface="+mn-lt"/>
                <a:ea typeface="+mn-lt"/>
                <a:cs typeface="+mn-lt"/>
              </a:rPr>
              <a:t>Erilaiset sairaudet, oppimisvaikeudet tai neuropsykiatriset haasteet voivat lisätä arjen- ja ajanhallinhaasteita – </a:t>
            </a:r>
            <a:br>
              <a:rPr lang="fi-FI" sz="2200" dirty="0">
                <a:solidFill>
                  <a:schemeClr val="tx1"/>
                </a:solidFill>
                <a:latin typeface="+mn-lt"/>
                <a:ea typeface="+mn-lt"/>
                <a:cs typeface="+mn-lt"/>
              </a:rPr>
            </a:br>
            <a:r>
              <a:rPr lang="fi-FI" sz="2200" dirty="0">
                <a:solidFill>
                  <a:schemeClr val="tx1"/>
                </a:solidFill>
                <a:latin typeface="+mn-lt"/>
                <a:ea typeface="+mn-lt"/>
                <a:cs typeface="+mn-lt"/>
              </a:rPr>
              <a:t>	</a:t>
            </a:r>
            <a:r>
              <a:rPr lang="fi-FI" sz="2200" dirty="0">
                <a:latin typeface="+mn-lt"/>
                <a:ea typeface="+mn-lt"/>
                <a:cs typeface="+mn-lt"/>
              </a:rPr>
              <a:t>teemasta lisää osioissa </a:t>
            </a:r>
            <a:br>
              <a:rPr lang="fi-FI" sz="2200" dirty="0">
                <a:latin typeface="+mn-lt"/>
                <a:ea typeface="+mn-lt"/>
                <a:cs typeface="+mn-lt"/>
              </a:rPr>
            </a:br>
            <a:r>
              <a:rPr lang="fi-FI" sz="2200" dirty="0">
                <a:latin typeface="+mn-lt"/>
                <a:ea typeface="+mn-lt"/>
                <a:cs typeface="+mn-lt"/>
              </a:rPr>
              <a:t>	</a:t>
            </a:r>
            <a:r>
              <a:rPr lang="fi-FI" sz="2200" dirty="0">
                <a:latin typeface="+mn-lt"/>
                <a:ea typeface="+mn-lt"/>
                <a:cs typeface="+mn-lt"/>
                <a:hlinkClick r:id="rId2" action="ppaction://hlinksldjump"/>
              </a:rPr>
              <a:t>7. Fyysinen ja psyykkinen sairastuminen</a:t>
            </a:r>
            <a:r>
              <a:rPr lang="fi-FI" sz="2200" dirty="0">
                <a:latin typeface="+mn-lt"/>
                <a:ea typeface="+mn-lt"/>
                <a:cs typeface="+mn-lt"/>
              </a:rPr>
              <a:t> sekä </a:t>
            </a:r>
            <a:br>
              <a:rPr lang="fi-FI" sz="2200" dirty="0">
                <a:latin typeface="+mn-lt"/>
                <a:ea typeface="+mn-lt"/>
                <a:cs typeface="+mn-lt"/>
              </a:rPr>
            </a:br>
            <a:r>
              <a:rPr lang="fi-FI" sz="2200" dirty="0">
                <a:latin typeface="+mn-lt"/>
                <a:ea typeface="+mn-lt"/>
                <a:cs typeface="+mn-lt"/>
              </a:rPr>
              <a:t>	</a:t>
            </a:r>
            <a:r>
              <a:rPr lang="fi-FI" sz="2200" dirty="0">
                <a:latin typeface="+mn-lt"/>
                <a:ea typeface="+mn-lt"/>
                <a:cs typeface="+mn-lt"/>
                <a:hlinkClick r:id="rId3" action="ppaction://hlinksldjump"/>
              </a:rPr>
              <a:t>9. Yksilöllisen tuen tarpeet</a:t>
            </a:r>
            <a:endParaRPr lang="fi-FI" sz="2200" i="0" dirty="0">
              <a:latin typeface="+mn-lt"/>
              <a:ea typeface="+mn-lt"/>
              <a:cs typeface="+mn-lt"/>
            </a:endParaRPr>
          </a:p>
          <a:p>
            <a:endParaRPr lang="fi-FI" sz="2000" i="0" dirty="0">
              <a:solidFill>
                <a:schemeClr val="tx1"/>
              </a:solidFill>
              <a:latin typeface="Franklin Gothic Book" panose="020B0503020102020204"/>
            </a:endParaRPr>
          </a:p>
        </p:txBody>
      </p:sp>
      <p:sp>
        <p:nvSpPr>
          <p:cNvPr id="5" name="Slide Number Placeholder 4">
            <a:extLst>
              <a:ext uri="{FF2B5EF4-FFF2-40B4-BE49-F238E27FC236}">
                <a16:creationId xmlns:a16="http://schemas.microsoft.com/office/drawing/2014/main" id="{F5E00E4B-364B-D647-B4D8-05D2B15F17BB}"/>
              </a:ext>
            </a:extLst>
          </p:cNvPr>
          <p:cNvSpPr>
            <a:spLocks noGrp="1"/>
          </p:cNvSpPr>
          <p:nvPr>
            <p:ph type="sldNum" sz="quarter" idx="4"/>
          </p:nvPr>
        </p:nvSpPr>
        <p:spPr/>
        <p:txBody>
          <a:bodyPr/>
          <a:lstStyle/>
          <a:p>
            <a:fld id="{E6C61BD7-0D7C-FF44-A7F4-F5ABEAE01263}" type="slidenum">
              <a:rPr lang="en-US" smtClean="0"/>
              <a:pPr/>
              <a:t>25</a:t>
            </a:fld>
            <a:endParaRPr lang="en-US" dirty="0"/>
          </a:p>
        </p:txBody>
      </p:sp>
      <p:pic>
        <p:nvPicPr>
          <p:cNvPr id="7" name="Kuva 6" descr="Opiskelija ratkomassa koulutehtävää työpöydän äärellä. ">
            <a:extLst>
              <a:ext uri="{FF2B5EF4-FFF2-40B4-BE49-F238E27FC236}">
                <a16:creationId xmlns:a16="http://schemas.microsoft.com/office/drawing/2014/main" id="{27FCA1E5-DC07-48F0-962A-80476F3C95D6}"/>
              </a:ext>
            </a:extLst>
          </p:cNvPr>
          <p:cNvPicPr>
            <a:picLocks noChangeAspect="1"/>
          </p:cNvPicPr>
          <p:nvPr/>
        </p:nvPicPr>
        <p:blipFill>
          <a:blip r:embed="rId4"/>
          <a:stretch>
            <a:fillRect/>
          </a:stretch>
        </p:blipFill>
        <p:spPr>
          <a:xfrm>
            <a:off x="7963847" y="525599"/>
            <a:ext cx="3969342" cy="4960799"/>
          </a:xfrm>
          <a:prstGeom prst="rect">
            <a:avLst/>
          </a:prstGeom>
        </p:spPr>
      </p:pic>
      <p:pic>
        <p:nvPicPr>
          <p:cNvPr id="11" name="Kuva 10" descr="Ohjauksella hyvinvointia -hankkeen osatoteuttajien logot">
            <a:extLst>
              <a:ext uri="{FF2B5EF4-FFF2-40B4-BE49-F238E27FC236}">
                <a16:creationId xmlns:a16="http://schemas.microsoft.com/office/drawing/2014/main" id="{FFAFC76C-39A4-4F5E-86E5-FB38336704C8}"/>
              </a:ext>
            </a:extLst>
          </p:cNvPr>
          <p:cNvPicPr/>
          <p:nvPr/>
        </p:nvPicPr>
        <p:blipFill>
          <a:blip r:embed="rId5"/>
          <a:srcRect/>
          <a:stretch/>
        </p:blipFill>
        <p:spPr>
          <a:xfrm>
            <a:off x="5607101" y="6164205"/>
            <a:ext cx="6584899" cy="673518"/>
          </a:xfrm>
          <a:prstGeom prst="rect">
            <a:avLst/>
          </a:prstGeom>
        </p:spPr>
      </p:pic>
    </p:spTree>
    <p:extLst>
      <p:ext uri="{BB962C8B-B14F-4D97-AF65-F5344CB8AC3E}">
        <p14:creationId xmlns:p14="http://schemas.microsoft.com/office/powerpoint/2010/main" val="4174651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200" dirty="0">
                <a:latin typeface="Franklin Gothic Demi"/>
              </a:rPr>
              <a:t>4.5. Varhaisen puuttumisen käytänteitä, ideoita ja mahdollisuuksia</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85000" lnSpcReduction="10000"/>
          </a:bodyPr>
          <a:lstStyle/>
          <a:p>
            <a:pPr>
              <a:spcAft>
                <a:spcPts val="1200"/>
              </a:spcAft>
            </a:pPr>
            <a:r>
              <a:rPr lang="fi-FI" sz="2000" dirty="0">
                <a:latin typeface="+mn-lt"/>
              </a:rPr>
              <a:t>Ohjauksessa ja opetuksessa korostetaan ajanhallintataitoja, itseohjautuvuutta ja oma-aloitteisuutta:</a:t>
            </a:r>
          </a:p>
          <a:p>
            <a:pPr lvl="2">
              <a:spcAft>
                <a:spcPts val="600"/>
              </a:spcAft>
            </a:pPr>
            <a:r>
              <a:rPr lang="fi-FI" sz="1800" dirty="0">
                <a:solidFill>
                  <a:srgbClr val="000000"/>
                </a:solidFill>
                <a:latin typeface="Franklin Gothic Book" panose="020B0503020102020204" pitchFamily="34" charset="0"/>
              </a:rPr>
              <a:t>Valmiiksi opintoihin rakennettu ohjaus tukee opiskelijaa itseohjautuvuuden kehittymistä</a:t>
            </a:r>
            <a:endParaRPr lang="en-US" sz="1800" dirty="0">
              <a:solidFill>
                <a:srgbClr val="343434"/>
              </a:solidFill>
              <a:latin typeface="Franklin Gothic Book" panose="020B0503020102020204" pitchFamily="34" charset="0"/>
            </a:endParaRPr>
          </a:p>
          <a:p>
            <a:pPr lvl="2">
              <a:spcAft>
                <a:spcPts val="600"/>
              </a:spcAft>
            </a:pPr>
            <a:r>
              <a:rPr lang="fi-FI" sz="1800" dirty="0" err="1">
                <a:solidFill>
                  <a:srgbClr val="000000"/>
                </a:solidFill>
                <a:latin typeface="Franklin Gothic Book" panose="020B0503020102020204" pitchFamily="34" charset="0"/>
              </a:rPr>
              <a:t>Kalenterointi</a:t>
            </a:r>
            <a:r>
              <a:rPr lang="fi-FI" sz="1800" dirty="0">
                <a:solidFill>
                  <a:srgbClr val="000000"/>
                </a:solidFill>
                <a:latin typeface="Franklin Gothic Book" panose="020B0503020102020204" pitchFamily="34" charset="0"/>
              </a:rPr>
              <a:t>, opintoihin käytettävän ajan suunnittelu, itsenäiseen työskentelyyn käytettävän ajan suunnittelu, korkeakouluopintojen työllistävyyden hahmottaminen</a:t>
            </a:r>
          </a:p>
          <a:p>
            <a:pPr lvl="2">
              <a:spcAft>
                <a:spcPts val="600"/>
              </a:spcAft>
            </a:pPr>
            <a:r>
              <a:rPr lang="fi-FI" sz="1800" dirty="0">
                <a:solidFill>
                  <a:srgbClr val="000000"/>
                </a:solidFill>
                <a:latin typeface="Franklin Gothic Book" panose="020B0503020102020204" pitchFamily="34" charset="0"/>
                <a:ea typeface="+mn-lt"/>
                <a:cs typeface="+mn-lt"/>
              </a:rPr>
              <a:t>Opiskelijaa on hyvä tukea ymmärtämään, että ajanhallintataitoja voi harjoitella ja kehittää</a:t>
            </a:r>
          </a:p>
          <a:p>
            <a:pPr lvl="2">
              <a:spcAft>
                <a:spcPts val="600"/>
              </a:spcAft>
            </a:pPr>
            <a:r>
              <a:rPr lang="fi-FI" sz="1800" dirty="0">
                <a:solidFill>
                  <a:srgbClr val="000000"/>
                </a:solidFill>
                <a:latin typeface="Franklin Gothic Book" panose="020B0503020102020204" pitchFamily="34" charset="0"/>
                <a:ea typeface="+mn-lt"/>
                <a:cs typeface="+mn-lt"/>
              </a:rPr>
              <a:t>Ajankäytöntaitoja voi ottaa puheeksi orientaatio-opinnoissa, luennoilla, ohjauksessa sekä kehittää itsenäisten harjoitteiden avulla. Opiskelijaa voi kannustaa pohtimaan ja harjoittelemaan ajanhallintaitoja myös toisten opiskelijoiden kanssa. </a:t>
            </a:r>
            <a:endParaRPr lang="en-US" sz="1800" dirty="0">
              <a:latin typeface="Franklin Gothic Book" panose="020B0503020102020204" pitchFamily="34" charset="0"/>
              <a:ea typeface="+mn-lt"/>
              <a:cs typeface="+mn-lt"/>
            </a:endParaRPr>
          </a:p>
          <a:p>
            <a:pPr lvl="2">
              <a:spcAft>
                <a:spcPts val="600"/>
              </a:spcAft>
            </a:pPr>
            <a:r>
              <a:rPr lang="fi-FI" sz="1800" dirty="0">
                <a:solidFill>
                  <a:srgbClr val="000000"/>
                </a:solidFill>
                <a:latin typeface="Franklin Gothic Book" panose="020B0503020102020204" pitchFamily="34" charset="0"/>
                <a:ea typeface="+mn-lt"/>
                <a:cs typeface="+mn-lt"/>
              </a:rPr>
              <a:t>Opiskelijan voi olla hyvä oppia tunnistamaan, että ajanhallinta tarkoittaa usein myös tasapainottelua elämän eri osa-alueilla - Mikä minulle on tärkeää? Mistä voin luopua? Millaisissa asioissa voin joustaa?  Millaisiin asioihin haluan panostaa tässä hetkessä?</a:t>
            </a:r>
          </a:p>
          <a:p>
            <a:pPr lvl="2">
              <a:spcAft>
                <a:spcPts val="600"/>
              </a:spcAft>
            </a:pPr>
            <a:r>
              <a:rPr lang="fi-FI" sz="1800" dirty="0">
                <a:solidFill>
                  <a:srgbClr val="000000"/>
                </a:solidFill>
                <a:latin typeface="Franklin Gothic Book" panose="020B0503020102020204" pitchFamily="34" charset="0"/>
                <a:ea typeface="+mn-lt"/>
                <a:cs typeface="+mn-lt"/>
              </a:rPr>
              <a:t>Tehtäviä: tehtävän pilkkominen, päivätavoitteiden listaaminen, tehtävään käytettävän ajan arviointi etukäteen, viikkotavoitteet, kuukausitavoitteet, tärkeimpien tehtäväpalautusten ja tenttien hahmotteleminen lukukausijanalle tai kalenteriin, </a:t>
            </a:r>
            <a:r>
              <a:rPr lang="fi-FI" sz="1800" dirty="0" err="1">
                <a:solidFill>
                  <a:srgbClr val="000000"/>
                </a:solidFill>
                <a:latin typeface="Franklin Gothic Book" panose="020B0503020102020204" pitchFamily="34" charset="0"/>
                <a:ea typeface="+mn-lt"/>
                <a:cs typeface="+mn-lt"/>
              </a:rPr>
              <a:t>pomodoro</a:t>
            </a:r>
            <a:r>
              <a:rPr lang="fi-FI" sz="1800" dirty="0">
                <a:solidFill>
                  <a:srgbClr val="000000"/>
                </a:solidFill>
                <a:latin typeface="Franklin Gothic Book" panose="020B0503020102020204" pitchFamily="34" charset="0"/>
                <a:ea typeface="+mn-lt"/>
                <a:cs typeface="+mn-lt"/>
              </a:rPr>
              <a:t>-tekniikka – lue lisää: </a:t>
            </a:r>
            <a:r>
              <a:rPr lang="fi-FI" sz="1800" dirty="0" err="1">
                <a:solidFill>
                  <a:srgbClr val="000000"/>
                </a:solidFill>
                <a:latin typeface="Franklin Gothic Book" panose="020B0503020102020204" pitchFamily="34" charset="0"/>
                <a:ea typeface="+mn-lt"/>
                <a:cs typeface="+mn-lt"/>
                <a:hlinkClick r:id="rId2"/>
              </a:rPr>
              <a:t>pomodorotekniikka</a:t>
            </a:r>
            <a:r>
              <a:rPr lang="fi-FI" sz="1800" dirty="0">
                <a:solidFill>
                  <a:srgbClr val="000000"/>
                </a:solidFill>
                <a:latin typeface="Franklin Gothic Book" panose="020B0503020102020204" pitchFamily="34" charset="0"/>
                <a:ea typeface="+mn-lt"/>
                <a:cs typeface="+mn-lt"/>
                <a:hlinkClick r:id="rId2"/>
              </a:rPr>
              <a:t> Työterveyslaitoksen verkkolehti Työpiste (ttl.fi)</a:t>
            </a:r>
            <a:endParaRPr lang="fi-FI" sz="1800" dirty="0">
              <a:solidFill>
                <a:srgbClr val="000000"/>
              </a:solidFill>
              <a:latin typeface="Franklin Gothic Book" panose="020B0503020102020204" pitchFamily="34" charset="0"/>
            </a:endParaRPr>
          </a:p>
          <a:p>
            <a:pPr marL="360000" lvl="2" indent="0">
              <a:spcAft>
                <a:spcPts val="1200"/>
              </a:spcAft>
              <a:buNone/>
            </a:pPr>
            <a:endParaRPr lang="fi-FI" dirty="0">
              <a:latin typeface="+mn-lt"/>
            </a:endParaRPr>
          </a:p>
          <a:p>
            <a:pPr>
              <a:spcAft>
                <a:spcPts val="1200"/>
              </a:spcAft>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26</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3"/>
          <a:srcRect/>
          <a:stretch/>
        </p:blipFill>
        <p:spPr>
          <a:xfrm>
            <a:off x="5607101" y="6188422"/>
            <a:ext cx="6584899" cy="673518"/>
          </a:xfrm>
          <a:prstGeom prst="rect">
            <a:avLst/>
          </a:prstGeom>
        </p:spPr>
      </p:pic>
    </p:spTree>
    <p:extLst>
      <p:ext uri="{BB962C8B-B14F-4D97-AF65-F5344CB8AC3E}">
        <p14:creationId xmlns:p14="http://schemas.microsoft.com/office/powerpoint/2010/main" val="2197531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200" dirty="0">
                <a:latin typeface="Franklin Gothic Demi"/>
              </a:rPr>
              <a:t>4.6. Varhaisen puuttumisen käytänteitä, ideoita ja mahdollisuuksia</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1200"/>
              </a:spcAft>
            </a:pPr>
            <a:r>
              <a:rPr lang="fi-FI" dirty="0">
                <a:solidFill>
                  <a:schemeClr val="tx1"/>
                </a:solidFill>
                <a:latin typeface="Franklin Gothic Book" panose="020B0503020102020204" pitchFamily="34" charset="0"/>
              </a:rPr>
              <a:t>Opiskelijan kanssa selvitetään tekemättömät tehtävät ohjauksessa ja tehdään suunnitelma opintojen eteenpäin saattamiseksi</a:t>
            </a:r>
          </a:p>
          <a:p>
            <a:pPr lvl="2">
              <a:spcAft>
                <a:spcPts val="600"/>
              </a:spcAft>
            </a:pPr>
            <a:r>
              <a:rPr lang="fi-FI" sz="1800" dirty="0">
                <a:solidFill>
                  <a:schemeClr val="tx1"/>
                </a:solidFill>
              </a:rPr>
              <a:t>Pyritään tunnistamaan tekemistä estäviä tekijöitä – opiskeluympäristö, ajankäytön harhakäsitykset, automaattisia toimintatapoja, välttelyä, tunteita, ajatuksia</a:t>
            </a:r>
          </a:p>
          <a:p>
            <a:pPr lvl="2">
              <a:spcAft>
                <a:spcPts val="600"/>
              </a:spcAft>
            </a:pPr>
            <a:r>
              <a:rPr lang="fi-FI" sz="1800" dirty="0">
                <a:solidFill>
                  <a:schemeClr val="tx1"/>
                </a:solidFill>
              </a:rPr>
              <a:t>Opintosuunnitelma laaditaan realistiseksi ja jaetaan ajallisesti riittävän pieniin askeleisiin (päivä, viikko, kuukausi tai lukukausi)</a:t>
            </a:r>
            <a:endParaRPr lang="en-US" sz="1800" dirty="0">
              <a:solidFill>
                <a:schemeClr val="tx1"/>
              </a:solidFill>
            </a:endParaRPr>
          </a:p>
          <a:p>
            <a:pPr>
              <a:spcAft>
                <a:spcPts val="1200"/>
              </a:spcAft>
            </a:pPr>
            <a:r>
              <a:rPr lang="fi-FI" dirty="0">
                <a:solidFill>
                  <a:schemeClr val="tx1"/>
                </a:solidFill>
                <a:latin typeface="+mn-lt"/>
              </a:rPr>
              <a:t>Ohjauksessa huomioidaan, että aikaa tulee mahdollistaa elämän eri osa-alueille ja levolle</a:t>
            </a:r>
          </a:p>
          <a:p>
            <a:pPr lvl="2">
              <a:spcAft>
                <a:spcPts val="600"/>
              </a:spcAft>
            </a:pPr>
            <a:r>
              <a:rPr lang="fi-FI" sz="1800" dirty="0">
                <a:solidFill>
                  <a:srgbClr val="000000"/>
                </a:solidFill>
                <a:ea typeface="+mn-lt"/>
                <a:cs typeface="+mn-lt"/>
              </a:rPr>
              <a:t>Pyritään tunnistamaan arkielämän erilaisia aikaa vieviä tekijöitä ja suhteuttamaan niitä toisiinsa tasapainokseksi </a:t>
            </a:r>
            <a:r>
              <a:rPr lang="fi-FI" sz="1800" dirty="0">
                <a:solidFill>
                  <a:schemeClr val="tx1"/>
                </a:solidFill>
              </a:rPr>
              <a:t>kokonaisuudeksi</a:t>
            </a:r>
          </a:p>
          <a:p>
            <a:pPr lvl="2">
              <a:spcAft>
                <a:spcPts val="600"/>
              </a:spcAft>
            </a:pPr>
            <a:r>
              <a:rPr lang="fi-FI" sz="1800" dirty="0">
                <a:solidFill>
                  <a:schemeClr val="tx1"/>
                </a:solidFill>
              </a:rPr>
              <a:t>Kuormitustekijöiden ja voimavaratekijöiden tunnistaminen sekä tasapainon löytäminen</a:t>
            </a:r>
          </a:p>
          <a:p>
            <a:pPr lvl="2">
              <a:spcAft>
                <a:spcPts val="600"/>
              </a:spcAft>
            </a:pPr>
            <a:r>
              <a:rPr lang="fi-FI" sz="1800" dirty="0">
                <a:solidFill>
                  <a:schemeClr val="tx1"/>
                </a:solidFill>
              </a:rPr>
              <a:t>Yksilöllisten elämäntilanteiden tunnistaminen ja vertailun vähentäminen esimerkiksi opiskelukavereihin</a:t>
            </a:r>
            <a:endParaRPr lang="fi-FI" sz="2000" dirty="0">
              <a:solidFill>
                <a:schemeClr val="tx1"/>
              </a:solidFill>
              <a:latin typeface="Franklin Gothic Demi" panose="020B0703020102020204" pitchFamily="34" charset="0"/>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27</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482"/>
            <a:ext cx="6584899" cy="673518"/>
          </a:xfrm>
          <a:prstGeom prst="rect">
            <a:avLst/>
          </a:prstGeom>
        </p:spPr>
      </p:pic>
    </p:spTree>
    <p:extLst>
      <p:ext uri="{BB962C8B-B14F-4D97-AF65-F5344CB8AC3E}">
        <p14:creationId xmlns:p14="http://schemas.microsoft.com/office/powerpoint/2010/main" val="329161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200" dirty="0">
                <a:latin typeface="Franklin Gothic Demi"/>
              </a:rPr>
              <a:t>4.7. Varhaisen puuttumisen käytänteitä, ideoita ja mahdollisuuksia</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600"/>
              </a:spcAft>
            </a:pPr>
            <a:r>
              <a:rPr lang="fi-FI" dirty="0">
                <a:solidFill>
                  <a:srgbClr val="000000"/>
                </a:solidFill>
                <a:latin typeface="Franklin Gothic Book" panose="020B0503020102020204" pitchFamily="34" charset="0"/>
                <a:ea typeface="+mn-lt"/>
                <a:cs typeface="+mn-lt"/>
              </a:rPr>
              <a:t>Opiskelijan tukeminen itsenäistymisessä, itseohjautuvuudessa ja uuteen elinympäristöön sopeutumisessa</a:t>
            </a:r>
          </a:p>
          <a:p>
            <a:pPr lvl="2">
              <a:spcAft>
                <a:spcPts val="600"/>
              </a:spcAft>
            </a:pPr>
            <a:r>
              <a:rPr lang="fi-FI" sz="1800" dirty="0">
                <a:solidFill>
                  <a:srgbClr val="000000"/>
                </a:solidFill>
                <a:latin typeface="Franklin Gothic Book" panose="020B0503020102020204" pitchFamily="34" charset="0"/>
                <a:ea typeface="+mn-lt"/>
                <a:cs typeface="+mn-lt"/>
              </a:rPr>
              <a:t>Ryhmäytymisen tukeminen, vertaistuki, </a:t>
            </a:r>
            <a:r>
              <a:rPr lang="fi-FI" sz="1800" dirty="0" err="1">
                <a:solidFill>
                  <a:srgbClr val="000000"/>
                </a:solidFill>
                <a:latin typeface="Franklin Gothic Book" panose="020B0503020102020204" pitchFamily="34" charset="0"/>
                <a:ea typeface="+mn-lt"/>
                <a:cs typeface="+mn-lt"/>
              </a:rPr>
              <a:t>tuutorointi</a:t>
            </a:r>
            <a:r>
              <a:rPr lang="fi-FI" sz="1800" dirty="0">
                <a:solidFill>
                  <a:srgbClr val="000000"/>
                </a:solidFill>
                <a:latin typeface="Franklin Gothic Book" panose="020B0503020102020204" pitchFamily="34" charset="0"/>
                <a:ea typeface="+mn-lt"/>
                <a:cs typeface="+mn-lt"/>
              </a:rPr>
              <a:t>, korkeakoulu- ja elinympäristöön tutustuminen</a:t>
            </a:r>
          </a:p>
          <a:p>
            <a:pPr lvl="2">
              <a:spcAft>
                <a:spcPts val="600"/>
              </a:spcAft>
            </a:pPr>
            <a:r>
              <a:rPr lang="fi-FI" sz="1800" dirty="0">
                <a:solidFill>
                  <a:srgbClr val="000000"/>
                </a:solidFill>
                <a:latin typeface="Franklin Gothic Book" panose="020B0503020102020204" pitchFamily="34" charset="0"/>
                <a:ea typeface="+mn-lt"/>
                <a:cs typeface="+mn-lt"/>
              </a:rPr>
              <a:t>Itsenäistymiseen ja uuteen elinympäristöön liittyvistä ajatuksista, huolista ja kuormituksesta keskustelemisen mahdollistaminen sekä normalisointi </a:t>
            </a:r>
          </a:p>
          <a:p>
            <a:pPr>
              <a:spcAft>
                <a:spcPts val="600"/>
              </a:spcAft>
            </a:pPr>
            <a:r>
              <a:rPr lang="fi-FI" dirty="0">
                <a:solidFill>
                  <a:srgbClr val="000000"/>
                </a:solidFill>
                <a:latin typeface="+mn-lt"/>
                <a:ea typeface="+mn-lt"/>
                <a:cs typeface="+mn-lt"/>
              </a:rPr>
              <a:t>Ohjauskeskustelu päivärytmistä, liikunnasta, ravinnosta, unesta, työstä, vapaa-ajasta ja taloudesta</a:t>
            </a:r>
          </a:p>
          <a:p>
            <a:pPr lvl="2">
              <a:spcAft>
                <a:spcPts val="600"/>
              </a:spcAft>
            </a:pPr>
            <a:r>
              <a:rPr lang="fi-FI" sz="1800" dirty="0">
                <a:solidFill>
                  <a:srgbClr val="000000"/>
                </a:solidFill>
                <a:ea typeface="+mn-lt"/>
                <a:cs typeface="+mn-lt"/>
              </a:rPr>
              <a:t>Opiskelijan voi olla hyödyllistä pohtia millaisia osa-alueita omaan arkielämään liittyy ja miten paljon ne vievät aikaa</a:t>
            </a:r>
          </a:p>
          <a:p>
            <a:pPr lvl="2">
              <a:spcAft>
                <a:spcPts val="600"/>
              </a:spcAft>
            </a:pPr>
            <a:r>
              <a:rPr lang="fi-FI" sz="1800" dirty="0">
                <a:solidFill>
                  <a:srgbClr val="000000"/>
                </a:solidFill>
                <a:ea typeface="+mn-lt"/>
                <a:cs typeface="+mn-lt"/>
              </a:rPr>
              <a:t>Opiskelijaa voi auttaa, jos hän asettaa itselleen tiettyjä rajoja esimerkiksi opintojen, työnteon tai ystävien suhteen: "pääsääntöisesti en opiskele enää klo 18.00 jälkeen"</a:t>
            </a:r>
          </a:p>
          <a:p>
            <a:pPr lvl="2">
              <a:spcAft>
                <a:spcPts val="600"/>
              </a:spcAft>
            </a:pPr>
            <a:r>
              <a:rPr lang="fi-FI" sz="1800" dirty="0">
                <a:solidFill>
                  <a:srgbClr val="000000"/>
                </a:solidFill>
                <a:ea typeface="+mn-lt"/>
                <a:cs typeface="+mn-lt"/>
              </a:rPr>
              <a:t>Opiskelijan voi olla hyvä pyrkiä harjoittelemaan rajaamisen taitoa osana ajan- ja arjenhallintaa, kuormitus voi lisääntyä myös miellyttävistä asioista</a:t>
            </a:r>
            <a:endParaRPr lang="fi-FI" dirty="0">
              <a:solidFill>
                <a:schemeClr val="tx1"/>
              </a:solidFill>
              <a:latin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28</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64205"/>
            <a:ext cx="6584899" cy="673518"/>
          </a:xfrm>
          <a:prstGeom prst="rect">
            <a:avLst/>
          </a:prstGeom>
        </p:spPr>
      </p:pic>
    </p:spTree>
    <p:extLst>
      <p:ext uri="{BB962C8B-B14F-4D97-AF65-F5344CB8AC3E}">
        <p14:creationId xmlns:p14="http://schemas.microsoft.com/office/powerpoint/2010/main" val="373103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607E4F7-2596-5B4F-8E99-D35D6ADB91D3}"/>
              </a:ext>
            </a:extLst>
          </p:cNvPr>
          <p:cNvSpPr>
            <a:spLocks noGrp="1"/>
          </p:cNvSpPr>
          <p:nvPr>
            <p:ph type="title"/>
          </p:nvPr>
        </p:nvSpPr>
        <p:spPr/>
        <p:txBody>
          <a:bodyPr/>
          <a:lstStyle/>
          <a:p>
            <a:r>
              <a:rPr lang="fi-FI" sz="2800" dirty="0">
                <a:latin typeface="Franklin Gothic Demi"/>
              </a:rPr>
              <a:t>4.8. Varhaisen puuttumisen käytänteitä, ideoita ja mahdollisuuksia</a:t>
            </a:r>
            <a:endParaRPr lang="fi-FI" sz="3200" dirty="0"/>
          </a:p>
        </p:txBody>
      </p:sp>
      <p:sp>
        <p:nvSpPr>
          <p:cNvPr id="34" name="Content Placeholder 33">
            <a:extLst>
              <a:ext uri="{FF2B5EF4-FFF2-40B4-BE49-F238E27FC236}">
                <a16:creationId xmlns:a16="http://schemas.microsoft.com/office/drawing/2014/main" id="{4EB2F30A-298F-AF4C-A238-FE1AB1710C6C}"/>
              </a:ext>
            </a:extLst>
          </p:cNvPr>
          <p:cNvSpPr>
            <a:spLocks noGrp="1"/>
          </p:cNvSpPr>
          <p:nvPr>
            <p:ph sz="half" idx="2"/>
          </p:nvPr>
        </p:nvSpPr>
        <p:spPr>
          <a:xfrm>
            <a:off x="4887521" y="1967587"/>
            <a:ext cx="6584900" cy="3720839"/>
          </a:xfrm>
        </p:spPr>
        <p:txBody>
          <a:bodyPr>
            <a:normAutofit fontScale="70000" lnSpcReduction="20000"/>
          </a:bodyPr>
          <a:lstStyle/>
          <a:p>
            <a:pPr>
              <a:spcAft>
                <a:spcPts val="600"/>
              </a:spcAft>
            </a:pPr>
            <a:r>
              <a:rPr lang="fi-FI" dirty="0">
                <a:solidFill>
                  <a:schemeClr val="tx1"/>
                </a:solidFill>
                <a:latin typeface="Franklin Gothic Book" panose="020B0503020102020204"/>
              </a:rPr>
              <a:t>Opiskelijaa tuetaan ymmärtämään, että muutokset asumisessa, työnteossa tai terveydentilassa vaikuttavat vääjäämättä ajankäyttöön ja jaksamiseen</a:t>
            </a:r>
          </a:p>
          <a:p>
            <a:pPr>
              <a:spcAft>
                <a:spcPts val="600"/>
              </a:spcAft>
            </a:pPr>
            <a:r>
              <a:rPr lang="fi-FI" dirty="0">
                <a:solidFill>
                  <a:schemeClr val="tx1"/>
                </a:solidFill>
                <a:latin typeface="Franklin Gothic Book" panose="020B0503020102020204"/>
              </a:rPr>
              <a:t>Opiskelijaa tuetaan ymmärtämään, että esimerkiksi terveydelliset haasteet ja oppimisvaikeudet vaikuttavat arjenhallintaan. Tietoisuuden lisääminen eri haasteista, hyväksyntä ja myötätunto sekä opiskelijoilla että korkeakoulun henkilöstöllä lisäävät opiskelijan opiskelukykyä. </a:t>
            </a:r>
          </a:p>
          <a:p>
            <a:pPr>
              <a:spcAft>
                <a:spcPts val="600"/>
              </a:spcAft>
            </a:pPr>
            <a:r>
              <a:rPr lang="fi-FI" dirty="0">
                <a:solidFill>
                  <a:schemeClr val="tx1"/>
                </a:solidFill>
                <a:latin typeface="Franklin Gothic Book" panose="020B0503020102020204"/>
              </a:rPr>
              <a:t>Valmiiksi tuotetun materiaalin hyödyntäminen ohjauksen tukena – esimerkiksi  </a:t>
            </a:r>
            <a:r>
              <a:rPr lang="fi-FI" dirty="0">
                <a:solidFill>
                  <a:schemeClr val="tx1"/>
                </a:solidFill>
                <a:latin typeface="Franklin Gothic Book" panose="020B0503020102020204"/>
                <a:hlinkClick r:id="rId3"/>
              </a:rPr>
              <a:t>Nyyti ry:n opi elämäntaitoa -osio (nyyti.fi)</a:t>
            </a:r>
            <a:r>
              <a:rPr lang="fi-FI" dirty="0">
                <a:solidFill>
                  <a:schemeClr val="tx1"/>
                </a:solidFill>
                <a:latin typeface="Franklin Gothic Book" panose="020B0503020102020204"/>
              </a:rPr>
              <a:t>, </a:t>
            </a:r>
            <a:r>
              <a:rPr lang="fi-FI" dirty="0">
                <a:solidFill>
                  <a:schemeClr val="tx1"/>
                </a:solidFill>
                <a:latin typeface="Franklin Gothic Book" panose="020B0503020102020204"/>
                <a:hlinkClick r:id="rId4"/>
              </a:rPr>
              <a:t>YTHS terveystietopankki (yths.fi)</a:t>
            </a:r>
            <a:r>
              <a:rPr lang="fi-FI" dirty="0">
                <a:solidFill>
                  <a:schemeClr val="tx1"/>
                </a:solidFill>
                <a:latin typeface="Franklin Gothic Book" panose="020B0503020102020204"/>
              </a:rPr>
              <a:t> </a:t>
            </a:r>
          </a:p>
          <a:p>
            <a:pPr>
              <a:spcAft>
                <a:spcPts val="600"/>
              </a:spcAft>
            </a:pPr>
            <a:r>
              <a:rPr lang="fi-FI" dirty="0">
                <a:solidFill>
                  <a:schemeClr val="tx1"/>
                </a:solidFill>
                <a:latin typeface="Franklin Gothic Book" panose="020B0503020102020204"/>
              </a:rPr>
              <a:t>Pien- ja vertaistukiryhmät</a:t>
            </a:r>
            <a:endParaRPr lang="fi-FI" dirty="0"/>
          </a:p>
          <a:p>
            <a:endParaRPr lang="fi-FI" dirty="0"/>
          </a:p>
        </p:txBody>
      </p:sp>
      <p:sp>
        <p:nvSpPr>
          <p:cNvPr id="5" name="Slide Number Placeholder 4">
            <a:extLst>
              <a:ext uri="{FF2B5EF4-FFF2-40B4-BE49-F238E27FC236}">
                <a16:creationId xmlns:a16="http://schemas.microsoft.com/office/drawing/2014/main" id="{CBECC991-B559-4141-8F07-5B1D74C29E6D}"/>
              </a:ext>
            </a:extLst>
          </p:cNvPr>
          <p:cNvSpPr>
            <a:spLocks noGrp="1"/>
          </p:cNvSpPr>
          <p:nvPr>
            <p:ph type="sldNum" sz="quarter" idx="4"/>
          </p:nvPr>
        </p:nvSpPr>
        <p:spPr/>
        <p:txBody>
          <a:bodyPr/>
          <a:lstStyle/>
          <a:p>
            <a:fld id="{E6C61BD7-0D7C-FF44-A7F4-F5ABEAE01263}" type="slidenum">
              <a:rPr lang="en-US" smtClean="0"/>
              <a:pPr/>
              <a:t>29</a:t>
            </a:fld>
            <a:endParaRPr lang="en-US" dirty="0"/>
          </a:p>
        </p:txBody>
      </p:sp>
      <p:pic>
        <p:nvPicPr>
          <p:cNvPr id="8" name="Kuva 7" descr="Ohjauksella hyvinvointia -hankkeen osatoteuttajien logot">
            <a:extLst>
              <a:ext uri="{FF2B5EF4-FFF2-40B4-BE49-F238E27FC236}">
                <a16:creationId xmlns:a16="http://schemas.microsoft.com/office/drawing/2014/main" id="{29895273-E36E-4431-B7CC-1603A7238419}"/>
              </a:ext>
            </a:extLst>
          </p:cNvPr>
          <p:cNvPicPr/>
          <p:nvPr/>
        </p:nvPicPr>
        <p:blipFill>
          <a:blip r:embed="rId5"/>
          <a:srcRect/>
          <a:stretch/>
        </p:blipFill>
        <p:spPr>
          <a:xfrm>
            <a:off x="5607101" y="6188422"/>
            <a:ext cx="6584899" cy="673518"/>
          </a:xfrm>
          <a:prstGeom prst="rect">
            <a:avLst/>
          </a:prstGeom>
        </p:spPr>
      </p:pic>
      <p:pic>
        <p:nvPicPr>
          <p:cNvPr id="3" name="Kuva 2" descr="Kaksi henkilöä lukemassa kirjaa seisoen.">
            <a:extLst>
              <a:ext uri="{FF2B5EF4-FFF2-40B4-BE49-F238E27FC236}">
                <a16:creationId xmlns:a16="http://schemas.microsoft.com/office/drawing/2014/main" id="{9F151B87-AAC4-4208-B1CF-E9AF335CFAFA}"/>
              </a:ext>
            </a:extLst>
          </p:cNvPr>
          <p:cNvPicPr>
            <a:picLocks noChangeAspect="1"/>
          </p:cNvPicPr>
          <p:nvPr/>
        </p:nvPicPr>
        <p:blipFill>
          <a:blip r:embed="rId6"/>
          <a:stretch>
            <a:fillRect/>
          </a:stretch>
        </p:blipFill>
        <p:spPr>
          <a:xfrm>
            <a:off x="417053" y="1453888"/>
            <a:ext cx="3901440" cy="4111752"/>
          </a:xfrm>
          <a:prstGeom prst="rect">
            <a:avLst/>
          </a:prstGeom>
        </p:spPr>
      </p:pic>
    </p:spTree>
    <p:extLst>
      <p:ext uri="{BB962C8B-B14F-4D97-AF65-F5344CB8AC3E}">
        <p14:creationId xmlns:p14="http://schemas.microsoft.com/office/powerpoint/2010/main" val="163693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36676" y="1452703"/>
            <a:ext cx="8528049" cy="4778694"/>
          </a:xfrm>
          <a:prstGeom prst="rect">
            <a:avLst/>
          </a:prstGeom>
        </p:spPr>
      </p:pic>
      <p:sp>
        <p:nvSpPr>
          <p:cNvPr id="3" name="object 3"/>
          <p:cNvSpPr txBox="1">
            <a:spLocks noGrp="1"/>
          </p:cNvSpPr>
          <p:nvPr>
            <p:ph type="title"/>
          </p:nvPr>
        </p:nvSpPr>
        <p:spPr>
          <a:xfrm>
            <a:off x="2302734" y="745958"/>
            <a:ext cx="7585835" cy="377392"/>
          </a:xfrm>
          <a:prstGeom prst="rect">
            <a:avLst/>
          </a:prstGeom>
        </p:spPr>
        <p:txBody>
          <a:bodyPr vert="horz" wrap="square" lIns="0" tIns="14395" rIns="0" bIns="0" rtlCol="0" anchor="t" anchorCtr="0">
            <a:spAutoFit/>
          </a:bodyPr>
          <a:lstStyle/>
          <a:p>
            <a:pPr marL="11516">
              <a:lnSpc>
                <a:spcPct val="100000"/>
              </a:lnSpc>
              <a:spcBef>
                <a:spcPts val="113"/>
              </a:spcBef>
            </a:pPr>
            <a:r>
              <a:rPr spc="-86" dirty="0"/>
              <a:t>VARHAISEN</a:t>
            </a:r>
            <a:r>
              <a:rPr spc="-63" dirty="0"/>
              <a:t> </a:t>
            </a:r>
            <a:r>
              <a:rPr spc="-54" dirty="0"/>
              <a:t>TUEN</a:t>
            </a:r>
            <a:r>
              <a:rPr spc="-63" dirty="0"/>
              <a:t> </a:t>
            </a:r>
            <a:r>
              <a:rPr spc="-131" dirty="0"/>
              <a:t>TUNNISTAMISEN</a:t>
            </a:r>
            <a:r>
              <a:rPr spc="-63" dirty="0"/>
              <a:t> </a:t>
            </a:r>
            <a:r>
              <a:rPr spc="-9" dirty="0"/>
              <a:t>JUNARATA</a:t>
            </a:r>
          </a:p>
        </p:txBody>
      </p:sp>
      <p:sp>
        <p:nvSpPr>
          <p:cNvPr id="4" name="object 4">
            <a:hlinkClick r:id="rId3" action="ppaction://hlinksldjump"/>
          </p:cNvPr>
          <p:cNvSpPr txBox="1"/>
          <p:nvPr/>
        </p:nvSpPr>
        <p:spPr>
          <a:xfrm>
            <a:off x="4057176" y="5460626"/>
            <a:ext cx="1519584" cy="130251"/>
          </a:xfrm>
          <a:prstGeom prst="rect">
            <a:avLst/>
          </a:prstGeom>
        </p:spPr>
        <p:txBody>
          <a:bodyPr vert="horz" wrap="square" lIns="0" tIns="11516" rIns="0" bIns="0" rtlCol="0">
            <a:spAutoFit/>
          </a:bodyPr>
          <a:lstStyle/>
          <a:p>
            <a:pPr marL="11516">
              <a:spcBef>
                <a:spcPts val="91"/>
              </a:spcBef>
            </a:pPr>
            <a:r>
              <a:rPr sz="771" b="1" spc="18" dirty="0">
                <a:solidFill>
                  <a:srgbClr val="231F20"/>
                </a:solidFill>
                <a:latin typeface="Century Gothic"/>
                <a:cs typeface="Century Gothic"/>
              </a:rPr>
              <a:t>Ajan-</a:t>
            </a:r>
            <a:r>
              <a:rPr sz="771" b="1" spc="9" dirty="0">
                <a:solidFill>
                  <a:srgbClr val="231F20"/>
                </a:solidFill>
                <a:latin typeface="Century Gothic"/>
                <a:cs typeface="Century Gothic"/>
              </a:rPr>
              <a:t> </a:t>
            </a:r>
            <a:r>
              <a:rPr sz="771" b="1" spc="18" dirty="0">
                <a:solidFill>
                  <a:srgbClr val="231F20"/>
                </a:solidFill>
                <a:latin typeface="Century Gothic"/>
                <a:cs typeface="Century Gothic"/>
              </a:rPr>
              <a:t>ja</a:t>
            </a:r>
            <a:r>
              <a:rPr sz="771" b="1" spc="14" dirty="0">
                <a:solidFill>
                  <a:srgbClr val="231F20"/>
                </a:solidFill>
                <a:latin typeface="Century Gothic"/>
                <a:cs typeface="Century Gothic"/>
              </a:rPr>
              <a:t> </a:t>
            </a:r>
            <a:r>
              <a:rPr sz="771" b="1" spc="27" dirty="0">
                <a:solidFill>
                  <a:srgbClr val="231F20"/>
                </a:solidFill>
                <a:latin typeface="Century Gothic"/>
                <a:cs typeface="Century Gothic"/>
              </a:rPr>
              <a:t>arjenhallinnan</a:t>
            </a:r>
            <a:r>
              <a:rPr sz="771" b="1" spc="9" dirty="0">
                <a:solidFill>
                  <a:srgbClr val="231F20"/>
                </a:solidFill>
                <a:latin typeface="Century Gothic"/>
                <a:cs typeface="Century Gothic"/>
              </a:rPr>
              <a:t> </a:t>
            </a:r>
            <a:r>
              <a:rPr sz="771" b="1" spc="-9" dirty="0">
                <a:solidFill>
                  <a:srgbClr val="231F20"/>
                </a:solidFill>
                <a:latin typeface="Century Gothic"/>
                <a:cs typeface="Century Gothic"/>
              </a:rPr>
              <a:t>taidot</a:t>
            </a:r>
            <a:endParaRPr sz="771" dirty="0">
              <a:latin typeface="Century Gothic"/>
              <a:cs typeface="Century Gothic"/>
            </a:endParaRPr>
          </a:p>
        </p:txBody>
      </p:sp>
      <p:sp>
        <p:nvSpPr>
          <p:cNvPr id="5" name="object 5"/>
          <p:cNvSpPr txBox="1"/>
          <p:nvPr/>
        </p:nvSpPr>
        <p:spPr>
          <a:xfrm>
            <a:off x="3822976" y="5413422"/>
            <a:ext cx="152016" cy="167976"/>
          </a:xfrm>
          <a:prstGeom prst="rect">
            <a:avLst/>
          </a:prstGeom>
        </p:spPr>
        <p:txBody>
          <a:bodyPr vert="horz" wrap="square" lIns="0" tIns="14395" rIns="0" bIns="0" rtlCol="0">
            <a:spAutoFit/>
          </a:bodyPr>
          <a:lstStyle/>
          <a:p>
            <a:pPr marL="11516">
              <a:spcBef>
                <a:spcPts val="113"/>
              </a:spcBef>
            </a:pPr>
            <a:r>
              <a:rPr sz="997" b="1" spc="54" dirty="0">
                <a:solidFill>
                  <a:srgbClr val="231F20"/>
                </a:solidFill>
                <a:latin typeface="Century Gothic"/>
                <a:cs typeface="Century Gothic"/>
              </a:rPr>
              <a:t>4.</a:t>
            </a:r>
            <a:endParaRPr sz="997">
              <a:latin typeface="Century Gothic"/>
              <a:cs typeface="Century Gothic"/>
            </a:endParaRPr>
          </a:p>
        </p:txBody>
      </p:sp>
      <p:sp>
        <p:nvSpPr>
          <p:cNvPr id="6" name="object 6">
            <a:hlinkClick r:id="rId4" action="ppaction://hlinksldjump"/>
          </p:cNvPr>
          <p:cNvSpPr txBox="1"/>
          <p:nvPr/>
        </p:nvSpPr>
        <p:spPr>
          <a:xfrm>
            <a:off x="4559987" y="4163720"/>
            <a:ext cx="1494249" cy="1174307"/>
          </a:xfrm>
          <a:prstGeom prst="rect">
            <a:avLst/>
          </a:prstGeom>
        </p:spPr>
        <p:txBody>
          <a:bodyPr vert="horz" wrap="square" lIns="0" tIns="18426" rIns="0" bIns="0" rtlCol="0">
            <a:spAutoFit/>
          </a:bodyPr>
          <a:lstStyle/>
          <a:p>
            <a:pPr marL="11516" marR="21305">
              <a:lnSpc>
                <a:spcPts val="898"/>
              </a:lnSpc>
              <a:spcBef>
                <a:spcPts val="145"/>
              </a:spcBef>
            </a:pPr>
            <a:r>
              <a:rPr sz="771" b="1" spc="-9" dirty="0">
                <a:solidFill>
                  <a:srgbClr val="231F20"/>
                </a:solidFill>
                <a:latin typeface="Century Gothic"/>
                <a:cs typeface="Century Gothic"/>
              </a:rPr>
              <a:t>Opiskeluympäristöön</a:t>
            </a:r>
            <a:r>
              <a:rPr sz="771" b="1" spc="54" dirty="0">
                <a:solidFill>
                  <a:srgbClr val="231F20"/>
                </a:solidFill>
                <a:latin typeface="Century Gothic"/>
                <a:cs typeface="Century Gothic"/>
              </a:rPr>
              <a:t> kuuluminen</a:t>
            </a:r>
            <a:r>
              <a:rPr sz="771" b="1" dirty="0">
                <a:solidFill>
                  <a:srgbClr val="231F20"/>
                </a:solidFill>
                <a:latin typeface="Century Gothic"/>
                <a:cs typeface="Century Gothic"/>
              </a:rPr>
              <a:t> ja</a:t>
            </a:r>
            <a:r>
              <a:rPr sz="771" b="1" spc="5" dirty="0">
                <a:solidFill>
                  <a:srgbClr val="231F20"/>
                </a:solidFill>
                <a:latin typeface="Century Gothic"/>
                <a:cs typeface="Century Gothic"/>
              </a:rPr>
              <a:t> </a:t>
            </a:r>
            <a:r>
              <a:rPr sz="771" b="1" spc="-9" dirty="0">
                <a:solidFill>
                  <a:srgbClr val="231F20"/>
                </a:solidFill>
                <a:latin typeface="Century Gothic"/>
                <a:cs typeface="Century Gothic"/>
              </a:rPr>
              <a:t>yhteisöllisyys</a:t>
            </a:r>
            <a:endParaRPr sz="771" dirty="0">
              <a:latin typeface="Century Gothic"/>
              <a:cs typeface="Century Gothic"/>
            </a:endParaRPr>
          </a:p>
          <a:p>
            <a:pPr marL="198081" marR="4607">
              <a:spcBef>
                <a:spcPts val="317"/>
              </a:spcBef>
            </a:pPr>
            <a:r>
              <a:rPr sz="680" spc="9" dirty="0">
                <a:solidFill>
                  <a:srgbClr val="231F20"/>
                </a:solidFill>
                <a:latin typeface="Century Gothic"/>
                <a:cs typeface="Century Gothic"/>
              </a:rPr>
              <a:t>Opintojen</a:t>
            </a:r>
            <a:r>
              <a:rPr sz="680" spc="91" dirty="0">
                <a:solidFill>
                  <a:srgbClr val="231F20"/>
                </a:solidFill>
                <a:latin typeface="Century Gothic"/>
                <a:cs typeface="Century Gothic"/>
              </a:rPr>
              <a:t> </a:t>
            </a:r>
            <a:r>
              <a:rPr sz="680" spc="9" dirty="0">
                <a:solidFill>
                  <a:srgbClr val="231F20"/>
                </a:solidFill>
                <a:latin typeface="Century Gothic"/>
                <a:cs typeface="Century Gothic"/>
              </a:rPr>
              <a:t>aloitus</a:t>
            </a:r>
            <a:r>
              <a:rPr sz="680" spc="91" dirty="0">
                <a:solidFill>
                  <a:srgbClr val="231F20"/>
                </a:solidFill>
                <a:latin typeface="Century Gothic"/>
                <a:cs typeface="Century Gothic"/>
              </a:rPr>
              <a:t> </a:t>
            </a:r>
            <a:r>
              <a:rPr sz="680" spc="-23" dirty="0">
                <a:solidFill>
                  <a:srgbClr val="231F20"/>
                </a:solidFill>
                <a:latin typeface="Century Gothic"/>
                <a:cs typeface="Century Gothic"/>
              </a:rPr>
              <a:t>ja</a:t>
            </a:r>
            <a:r>
              <a:rPr sz="680" spc="9" dirty="0">
                <a:solidFill>
                  <a:srgbClr val="231F20"/>
                </a:solidFill>
                <a:latin typeface="Century Gothic"/>
                <a:cs typeface="Century Gothic"/>
              </a:rPr>
              <a:t> myöhemmät</a:t>
            </a:r>
            <a:r>
              <a:rPr sz="680" spc="145" dirty="0">
                <a:solidFill>
                  <a:srgbClr val="231F20"/>
                </a:solidFill>
                <a:latin typeface="Century Gothic"/>
                <a:cs typeface="Century Gothic"/>
              </a:rPr>
              <a:t> </a:t>
            </a:r>
            <a:r>
              <a:rPr sz="680" spc="-9" dirty="0">
                <a:solidFill>
                  <a:srgbClr val="231F20"/>
                </a:solidFill>
                <a:latin typeface="Century Gothic"/>
                <a:cs typeface="Century Gothic"/>
              </a:rPr>
              <a:t>opiskeluvaiheet</a:t>
            </a:r>
            <a:endParaRPr sz="680" dirty="0">
              <a:latin typeface="Century Gothic"/>
              <a:cs typeface="Century Gothic"/>
            </a:endParaRPr>
          </a:p>
          <a:p>
            <a:pPr marL="198081" marR="260270">
              <a:spcBef>
                <a:spcPts val="358"/>
              </a:spcBef>
            </a:pPr>
            <a:r>
              <a:rPr sz="680" spc="18" dirty="0">
                <a:solidFill>
                  <a:srgbClr val="231F20"/>
                </a:solidFill>
                <a:latin typeface="Century Gothic"/>
                <a:cs typeface="Century Gothic"/>
              </a:rPr>
              <a:t>Fyysinen</a:t>
            </a:r>
            <a:r>
              <a:rPr sz="680" spc="45" dirty="0">
                <a:solidFill>
                  <a:srgbClr val="231F20"/>
                </a:solidFill>
                <a:latin typeface="Century Gothic"/>
                <a:cs typeface="Century Gothic"/>
              </a:rPr>
              <a:t> </a:t>
            </a:r>
            <a:r>
              <a:rPr sz="680" spc="9" dirty="0">
                <a:solidFill>
                  <a:srgbClr val="231F20"/>
                </a:solidFill>
                <a:latin typeface="Century Gothic"/>
                <a:cs typeface="Century Gothic"/>
              </a:rPr>
              <a:t>ja</a:t>
            </a:r>
            <a:r>
              <a:rPr sz="680" spc="50" dirty="0">
                <a:solidFill>
                  <a:srgbClr val="231F20"/>
                </a:solidFill>
                <a:latin typeface="Century Gothic"/>
                <a:cs typeface="Century Gothic"/>
              </a:rPr>
              <a:t> </a:t>
            </a:r>
            <a:r>
              <a:rPr sz="680" spc="-9" dirty="0">
                <a:solidFill>
                  <a:srgbClr val="231F20"/>
                </a:solidFill>
                <a:latin typeface="Century Gothic"/>
                <a:cs typeface="Century Gothic"/>
              </a:rPr>
              <a:t>digitaalinen</a:t>
            </a:r>
            <a:r>
              <a:rPr sz="680" spc="453" dirty="0">
                <a:solidFill>
                  <a:srgbClr val="231F20"/>
                </a:solidFill>
                <a:latin typeface="Century Gothic"/>
                <a:cs typeface="Century Gothic"/>
              </a:rPr>
              <a:t> </a:t>
            </a:r>
            <a:r>
              <a:rPr sz="680" spc="-9" dirty="0">
                <a:solidFill>
                  <a:srgbClr val="231F20"/>
                </a:solidFill>
                <a:latin typeface="Century Gothic"/>
                <a:cs typeface="Century Gothic"/>
              </a:rPr>
              <a:t>opiskeluympäristö</a:t>
            </a:r>
            <a:endParaRPr sz="680" dirty="0">
              <a:latin typeface="Century Gothic"/>
              <a:cs typeface="Century Gothic"/>
            </a:endParaRPr>
          </a:p>
          <a:p>
            <a:pPr marL="198081" marR="484839">
              <a:spcBef>
                <a:spcPts val="358"/>
              </a:spcBef>
            </a:pPr>
            <a:r>
              <a:rPr sz="680" spc="-9" dirty="0">
                <a:solidFill>
                  <a:srgbClr val="231F20"/>
                </a:solidFill>
                <a:latin typeface="Century Gothic"/>
                <a:cs typeface="Century Gothic"/>
              </a:rPr>
              <a:t>Psykososiaalinen</a:t>
            </a:r>
            <a:r>
              <a:rPr sz="680" spc="453" dirty="0">
                <a:solidFill>
                  <a:srgbClr val="231F20"/>
                </a:solidFill>
                <a:latin typeface="Century Gothic"/>
                <a:cs typeface="Century Gothic"/>
              </a:rPr>
              <a:t> </a:t>
            </a:r>
            <a:r>
              <a:rPr sz="680" spc="-9" dirty="0">
                <a:solidFill>
                  <a:srgbClr val="231F20"/>
                </a:solidFill>
                <a:latin typeface="Century Gothic"/>
                <a:cs typeface="Century Gothic"/>
              </a:rPr>
              <a:t>opiskeluympäristö</a:t>
            </a:r>
            <a:endParaRPr sz="680" dirty="0">
              <a:latin typeface="Century Gothic"/>
              <a:cs typeface="Century Gothic"/>
            </a:endParaRPr>
          </a:p>
          <a:p>
            <a:pPr marL="198081">
              <a:spcBef>
                <a:spcPts val="354"/>
              </a:spcBef>
            </a:pPr>
            <a:r>
              <a:rPr sz="680" spc="36" dirty="0">
                <a:solidFill>
                  <a:srgbClr val="231F20"/>
                </a:solidFill>
                <a:latin typeface="Century Gothic"/>
                <a:cs typeface="Century Gothic"/>
              </a:rPr>
              <a:t>Kulttuuriset</a:t>
            </a:r>
            <a:r>
              <a:rPr sz="680" spc="95" dirty="0">
                <a:solidFill>
                  <a:srgbClr val="231F20"/>
                </a:solidFill>
                <a:latin typeface="Century Gothic"/>
                <a:cs typeface="Century Gothic"/>
              </a:rPr>
              <a:t> </a:t>
            </a:r>
            <a:r>
              <a:rPr sz="680" spc="-9" dirty="0">
                <a:solidFill>
                  <a:srgbClr val="231F20"/>
                </a:solidFill>
                <a:latin typeface="Century Gothic"/>
                <a:cs typeface="Century Gothic"/>
              </a:rPr>
              <a:t>olosuhteet</a:t>
            </a:r>
            <a:endParaRPr sz="680" dirty="0">
              <a:latin typeface="Century Gothic"/>
              <a:cs typeface="Century Gothic"/>
            </a:endParaRPr>
          </a:p>
        </p:txBody>
      </p:sp>
      <p:sp>
        <p:nvSpPr>
          <p:cNvPr id="7" name="object 7">
            <a:hlinkClick r:id="rId5" action="ppaction://hlinksldjump"/>
          </p:cNvPr>
          <p:cNvSpPr txBox="1"/>
          <p:nvPr/>
        </p:nvSpPr>
        <p:spPr>
          <a:xfrm>
            <a:off x="4583162" y="2266921"/>
            <a:ext cx="901156" cy="1312667"/>
          </a:xfrm>
          <a:prstGeom prst="rect">
            <a:avLst/>
          </a:prstGeom>
        </p:spPr>
        <p:txBody>
          <a:bodyPr vert="horz" wrap="square" lIns="0" tIns="59309" rIns="0" bIns="0" rtlCol="0">
            <a:spAutoFit/>
          </a:bodyPr>
          <a:lstStyle/>
          <a:p>
            <a:pPr marL="11516">
              <a:spcBef>
                <a:spcPts val="467"/>
              </a:spcBef>
            </a:pPr>
            <a:r>
              <a:rPr sz="771" b="1" spc="36" dirty="0">
                <a:solidFill>
                  <a:srgbClr val="231F20"/>
                </a:solidFill>
                <a:latin typeface="Century Gothic"/>
                <a:cs typeface="Century Gothic"/>
              </a:rPr>
              <a:t>Talous</a:t>
            </a:r>
            <a:endParaRPr sz="771" dirty="0">
              <a:latin typeface="Century Gothic"/>
              <a:cs typeface="Century Gothic"/>
            </a:endParaRPr>
          </a:p>
          <a:p>
            <a:pPr marL="198081" marR="4607">
              <a:spcBef>
                <a:spcPts val="340"/>
              </a:spcBef>
            </a:pPr>
            <a:r>
              <a:rPr sz="680" spc="-9" dirty="0">
                <a:solidFill>
                  <a:srgbClr val="231F20"/>
                </a:solidFill>
                <a:latin typeface="Century Gothic"/>
                <a:cs typeface="Century Gothic"/>
              </a:rPr>
              <a:t>Yleisimpiä</a:t>
            </a:r>
            <a:r>
              <a:rPr sz="680" spc="453" dirty="0">
                <a:solidFill>
                  <a:srgbClr val="231F20"/>
                </a:solidFill>
                <a:latin typeface="Century Gothic"/>
                <a:cs typeface="Century Gothic"/>
              </a:rPr>
              <a:t> </a:t>
            </a:r>
            <a:r>
              <a:rPr sz="680" spc="-9" dirty="0">
                <a:solidFill>
                  <a:srgbClr val="231F20"/>
                </a:solidFill>
                <a:latin typeface="Century Gothic"/>
                <a:cs typeface="Century Gothic"/>
              </a:rPr>
              <a:t>tapoja</a:t>
            </a:r>
            <a:r>
              <a:rPr sz="680" dirty="0">
                <a:solidFill>
                  <a:srgbClr val="231F20"/>
                </a:solidFill>
                <a:latin typeface="Century Gothic"/>
                <a:cs typeface="Century Gothic"/>
              </a:rPr>
              <a:t> </a:t>
            </a:r>
            <a:r>
              <a:rPr sz="680" spc="-9" dirty="0">
                <a:solidFill>
                  <a:srgbClr val="231F20"/>
                </a:solidFill>
                <a:latin typeface="Century Gothic"/>
                <a:cs typeface="Century Gothic"/>
              </a:rPr>
              <a:t>rahoittaa</a:t>
            </a:r>
            <a:r>
              <a:rPr sz="680" spc="453" dirty="0">
                <a:solidFill>
                  <a:srgbClr val="231F20"/>
                </a:solidFill>
                <a:latin typeface="Century Gothic"/>
                <a:cs typeface="Century Gothic"/>
              </a:rPr>
              <a:t> </a:t>
            </a:r>
            <a:r>
              <a:rPr sz="680" spc="-9" dirty="0">
                <a:solidFill>
                  <a:srgbClr val="231F20"/>
                </a:solidFill>
                <a:latin typeface="Century Gothic"/>
                <a:cs typeface="Century Gothic"/>
              </a:rPr>
              <a:t>opiskelu</a:t>
            </a:r>
            <a:endParaRPr sz="680" dirty="0">
              <a:latin typeface="Century Gothic"/>
              <a:cs typeface="Century Gothic"/>
            </a:endParaRPr>
          </a:p>
          <a:p>
            <a:pPr marL="198081">
              <a:spcBef>
                <a:spcPts val="354"/>
              </a:spcBef>
            </a:pPr>
            <a:r>
              <a:rPr sz="680" spc="-9" dirty="0">
                <a:solidFill>
                  <a:srgbClr val="231F20"/>
                </a:solidFill>
                <a:latin typeface="Century Gothic"/>
                <a:cs typeface="Century Gothic"/>
              </a:rPr>
              <a:t>Opintotuki</a:t>
            </a:r>
            <a:endParaRPr sz="680" dirty="0">
              <a:latin typeface="Century Gothic"/>
              <a:cs typeface="Century Gothic"/>
            </a:endParaRPr>
          </a:p>
          <a:p>
            <a:pPr marL="198081"/>
            <a:r>
              <a:rPr sz="680" dirty="0">
                <a:solidFill>
                  <a:srgbClr val="231F20"/>
                </a:solidFill>
                <a:latin typeface="Century Gothic"/>
                <a:cs typeface="Century Gothic"/>
              </a:rPr>
              <a:t>ja</a:t>
            </a:r>
            <a:r>
              <a:rPr sz="680" spc="-23" dirty="0">
                <a:solidFill>
                  <a:srgbClr val="231F20"/>
                </a:solidFill>
                <a:latin typeface="Century Gothic"/>
                <a:cs typeface="Century Gothic"/>
              </a:rPr>
              <a:t> </a:t>
            </a:r>
            <a:r>
              <a:rPr sz="680" spc="-9" dirty="0">
                <a:solidFill>
                  <a:srgbClr val="231F20"/>
                </a:solidFill>
                <a:latin typeface="Century Gothic"/>
                <a:cs typeface="Century Gothic"/>
              </a:rPr>
              <a:t>opintolaina</a:t>
            </a:r>
            <a:endParaRPr sz="680" dirty="0">
              <a:latin typeface="Century Gothic"/>
              <a:cs typeface="Century Gothic"/>
            </a:endParaRPr>
          </a:p>
          <a:p>
            <a:pPr marL="198081" marR="156047">
              <a:spcBef>
                <a:spcPts val="358"/>
              </a:spcBef>
            </a:pPr>
            <a:r>
              <a:rPr sz="680" dirty="0">
                <a:solidFill>
                  <a:srgbClr val="231F20"/>
                </a:solidFill>
                <a:latin typeface="Century Gothic"/>
                <a:cs typeface="Century Gothic"/>
              </a:rPr>
              <a:t>Opinnot</a:t>
            </a:r>
            <a:r>
              <a:rPr sz="680" spc="150" dirty="0">
                <a:solidFill>
                  <a:srgbClr val="231F20"/>
                </a:solidFill>
                <a:latin typeface="Century Gothic"/>
                <a:cs typeface="Century Gothic"/>
              </a:rPr>
              <a:t> </a:t>
            </a:r>
            <a:r>
              <a:rPr sz="680" spc="-23" dirty="0">
                <a:solidFill>
                  <a:srgbClr val="231F20"/>
                </a:solidFill>
                <a:latin typeface="Century Gothic"/>
                <a:cs typeface="Century Gothic"/>
              </a:rPr>
              <a:t>ja</a:t>
            </a:r>
            <a:r>
              <a:rPr sz="680" spc="453" dirty="0">
                <a:solidFill>
                  <a:srgbClr val="231F20"/>
                </a:solidFill>
                <a:latin typeface="Century Gothic"/>
                <a:cs typeface="Century Gothic"/>
              </a:rPr>
              <a:t> </a:t>
            </a:r>
            <a:r>
              <a:rPr sz="680" spc="-9" dirty="0">
                <a:solidFill>
                  <a:srgbClr val="231F20"/>
                </a:solidFill>
                <a:latin typeface="Century Gothic"/>
                <a:cs typeface="Century Gothic"/>
              </a:rPr>
              <a:t>työssäkäynti</a:t>
            </a:r>
            <a:endParaRPr sz="680" dirty="0">
              <a:latin typeface="Century Gothic"/>
              <a:cs typeface="Century Gothic"/>
            </a:endParaRPr>
          </a:p>
          <a:p>
            <a:pPr marL="198081" marR="106526">
              <a:spcBef>
                <a:spcPts val="358"/>
              </a:spcBef>
            </a:pPr>
            <a:r>
              <a:rPr sz="680" spc="-9" dirty="0">
                <a:solidFill>
                  <a:srgbClr val="231F20"/>
                </a:solidFill>
                <a:latin typeface="Century Gothic"/>
                <a:cs typeface="Century Gothic"/>
              </a:rPr>
              <a:t>Taloudellinen</a:t>
            </a:r>
            <a:r>
              <a:rPr sz="680" spc="453" dirty="0">
                <a:solidFill>
                  <a:srgbClr val="231F20"/>
                </a:solidFill>
                <a:latin typeface="Century Gothic"/>
                <a:cs typeface="Century Gothic"/>
              </a:rPr>
              <a:t> </a:t>
            </a:r>
            <a:r>
              <a:rPr sz="680" spc="-9" dirty="0">
                <a:solidFill>
                  <a:srgbClr val="231F20"/>
                </a:solidFill>
                <a:latin typeface="Century Gothic"/>
                <a:cs typeface="Century Gothic"/>
              </a:rPr>
              <a:t>arjenhallinta</a:t>
            </a:r>
            <a:endParaRPr sz="680" dirty="0">
              <a:latin typeface="Century Gothic"/>
              <a:cs typeface="Century Gothic"/>
            </a:endParaRPr>
          </a:p>
        </p:txBody>
      </p:sp>
      <p:sp>
        <p:nvSpPr>
          <p:cNvPr id="8" name="object 8"/>
          <p:cNvSpPr txBox="1"/>
          <p:nvPr/>
        </p:nvSpPr>
        <p:spPr>
          <a:xfrm>
            <a:off x="4353478" y="2337570"/>
            <a:ext cx="142227" cy="167976"/>
          </a:xfrm>
          <a:prstGeom prst="rect">
            <a:avLst/>
          </a:prstGeom>
        </p:spPr>
        <p:txBody>
          <a:bodyPr vert="horz" wrap="square" lIns="0" tIns="14395" rIns="0" bIns="0" rtlCol="0">
            <a:spAutoFit/>
          </a:bodyPr>
          <a:lstStyle/>
          <a:p>
            <a:pPr marL="11516">
              <a:spcBef>
                <a:spcPts val="113"/>
              </a:spcBef>
            </a:pPr>
            <a:r>
              <a:rPr sz="997" b="1" spc="23" dirty="0">
                <a:solidFill>
                  <a:srgbClr val="231F20"/>
                </a:solidFill>
                <a:latin typeface="Century Gothic"/>
                <a:cs typeface="Century Gothic"/>
              </a:rPr>
              <a:t>6.</a:t>
            </a:r>
            <a:endParaRPr sz="997">
              <a:latin typeface="Century Gothic"/>
              <a:cs typeface="Century Gothic"/>
            </a:endParaRPr>
          </a:p>
        </p:txBody>
      </p:sp>
      <p:sp>
        <p:nvSpPr>
          <p:cNvPr id="9" name="object 9">
            <a:hlinkClick r:id="rId6" action="ppaction://hlinksldjump"/>
          </p:cNvPr>
          <p:cNvSpPr txBox="1"/>
          <p:nvPr/>
        </p:nvSpPr>
        <p:spPr>
          <a:xfrm>
            <a:off x="5617227" y="1698996"/>
            <a:ext cx="1573712" cy="1743117"/>
          </a:xfrm>
          <a:prstGeom prst="rect">
            <a:avLst/>
          </a:prstGeom>
        </p:spPr>
        <p:txBody>
          <a:bodyPr vert="horz" wrap="square" lIns="0" tIns="18426" rIns="0" bIns="0" rtlCol="0">
            <a:spAutoFit/>
          </a:bodyPr>
          <a:lstStyle/>
          <a:p>
            <a:pPr marL="11516" marR="560271">
              <a:lnSpc>
                <a:spcPts val="898"/>
              </a:lnSpc>
              <a:spcBef>
                <a:spcPts val="145"/>
              </a:spcBef>
            </a:pPr>
            <a:r>
              <a:rPr sz="771" b="1" spc="45" dirty="0">
                <a:solidFill>
                  <a:srgbClr val="231F20"/>
                </a:solidFill>
                <a:latin typeface="Century Gothic"/>
                <a:cs typeface="Century Gothic"/>
              </a:rPr>
              <a:t>Fyysinen</a:t>
            </a:r>
            <a:r>
              <a:rPr sz="771" b="1" spc="5" dirty="0">
                <a:solidFill>
                  <a:srgbClr val="231F20"/>
                </a:solidFill>
                <a:latin typeface="Century Gothic"/>
                <a:cs typeface="Century Gothic"/>
              </a:rPr>
              <a:t> </a:t>
            </a:r>
            <a:r>
              <a:rPr sz="771" b="1" spc="-23" dirty="0">
                <a:solidFill>
                  <a:srgbClr val="231F20"/>
                </a:solidFill>
                <a:latin typeface="Century Gothic"/>
                <a:cs typeface="Century Gothic"/>
              </a:rPr>
              <a:t>ja </a:t>
            </a:r>
            <a:r>
              <a:rPr sz="771" b="1" spc="27" dirty="0">
                <a:solidFill>
                  <a:srgbClr val="231F20"/>
                </a:solidFill>
                <a:latin typeface="Century Gothic"/>
                <a:cs typeface="Century Gothic"/>
              </a:rPr>
              <a:t>psyykkinen</a:t>
            </a:r>
            <a:r>
              <a:rPr sz="771" b="1" spc="127" dirty="0">
                <a:solidFill>
                  <a:srgbClr val="231F20"/>
                </a:solidFill>
                <a:latin typeface="Century Gothic"/>
                <a:cs typeface="Century Gothic"/>
              </a:rPr>
              <a:t> </a:t>
            </a:r>
            <a:r>
              <a:rPr sz="771" b="1" spc="-9" dirty="0">
                <a:solidFill>
                  <a:srgbClr val="231F20"/>
                </a:solidFill>
                <a:latin typeface="Century Gothic"/>
                <a:cs typeface="Century Gothic"/>
              </a:rPr>
              <a:t>terveys</a:t>
            </a:r>
            <a:endParaRPr sz="771" dirty="0">
              <a:latin typeface="Century Gothic"/>
              <a:cs typeface="Century Gothic"/>
            </a:endParaRPr>
          </a:p>
          <a:p>
            <a:pPr marL="198081" marR="255663">
              <a:spcBef>
                <a:spcPts val="317"/>
              </a:spcBef>
            </a:pPr>
            <a:r>
              <a:rPr sz="680" spc="9" dirty="0">
                <a:solidFill>
                  <a:srgbClr val="231F20"/>
                </a:solidFill>
                <a:latin typeface="Century Gothic"/>
                <a:cs typeface="Century Gothic"/>
              </a:rPr>
              <a:t>Huoli</a:t>
            </a:r>
            <a:r>
              <a:rPr sz="680" spc="86" dirty="0">
                <a:solidFill>
                  <a:srgbClr val="231F20"/>
                </a:solidFill>
                <a:latin typeface="Century Gothic"/>
                <a:cs typeface="Century Gothic"/>
              </a:rPr>
              <a:t> </a:t>
            </a:r>
            <a:r>
              <a:rPr sz="680" spc="9" dirty="0">
                <a:solidFill>
                  <a:srgbClr val="231F20"/>
                </a:solidFill>
                <a:latin typeface="Century Gothic"/>
                <a:cs typeface="Century Gothic"/>
              </a:rPr>
              <a:t>omasta</a:t>
            </a:r>
            <a:r>
              <a:rPr sz="680" spc="91" dirty="0">
                <a:solidFill>
                  <a:srgbClr val="231F20"/>
                </a:solidFill>
                <a:latin typeface="Century Gothic"/>
                <a:cs typeface="Century Gothic"/>
              </a:rPr>
              <a:t> </a:t>
            </a:r>
            <a:r>
              <a:rPr sz="680" spc="-9" dirty="0">
                <a:solidFill>
                  <a:srgbClr val="231F20"/>
                </a:solidFill>
                <a:latin typeface="Century Gothic"/>
                <a:cs typeface="Century Gothic"/>
              </a:rPr>
              <a:t>terveydestä</a:t>
            </a:r>
            <a:r>
              <a:rPr sz="680" dirty="0">
                <a:solidFill>
                  <a:srgbClr val="231F20"/>
                </a:solidFill>
                <a:latin typeface="Century Gothic"/>
                <a:cs typeface="Century Gothic"/>
              </a:rPr>
              <a:t> ja</a:t>
            </a:r>
            <a:r>
              <a:rPr sz="680" spc="-23" dirty="0">
                <a:solidFill>
                  <a:srgbClr val="231F20"/>
                </a:solidFill>
                <a:latin typeface="Century Gothic"/>
                <a:cs typeface="Century Gothic"/>
              </a:rPr>
              <a:t> </a:t>
            </a:r>
            <a:r>
              <a:rPr sz="680" spc="-9" dirty="0">
                <a:solidFill>
                  <a:srgbClr val="231F20"/>
                </a:solidFill>
                <a:latin typeface="Century Gothic"/>
                <a:cs typeface="Century Gothic"/>
              </a:rPr>
              <a:t>terveydenhuoltoon</a:t>
            </a:r>
            <a:r>
              <a:rPr sz="680" spc="453" dirty="0">
                <a:solidFill>
                  <a:srgbClr val="231F20"/>
                </a:solidFill>
                <a:latin typeface="Century Gothic"/>
                <a:cs typeface="Century Gothic"/>
              </a:rPr>
              <a:t> </a:t>
            </a:r>
            <a:r>
              <a:rPr sz="680" spc="-9" dirty="0">
                <a:solidFill>
                  <a:srgbClr val="231F20"/>
                </a:solidFill>
                <a:latin typeface="Century Gothic"/>
                <a:cs typeface="Century Gothic"/>
              </a:rPr>
              <a:t>hakeutuminen</a:t>
            </a:r>
            <a:endParaRPr sz="680" dirty="0">
              <a:latin typeface="Century Gothic"/>
              <a:cs typeface="Century Gothic"/>
            </a:endParaRPr>
          </a:p>
          <a:p>
            <a:pPr marL="198081" marR="112860">
              <a:lnSpc>
                <a:spcPts val="1179"/>
              </a:lnSpc>
              <a:spcBef>
                <a:spcPts val="95"/>
              </a:spcBef>
            </a:pPr>
            <a:r>
              <a:rPr sz="680" spc="9" dirty="0">
                <a:solidFill>
                  <a:srgbClr val="231F20"/>
                </a:solidFill>
                <a:latin typeface="Century Gothic"/>
                <a:cs typeface="Century Gothic"/>
              </a:rPr>
              <a:t>Pitkäaikainen</a:t>
            </a:r>
            <a:r>
              <a:rPr sz="680" spc="163" dirty="0">
                <a:solidFill>
                  <a:srgbClr val="231F20"/>
                </a:solidFill>
                <a:latin typeface="Century Gothic"/>
                <a:cs typeface="Century Gothic"/>
              </a:rPr>
              <a:t> </a:t>
            </a:r>
            <a:r>
              <a:rPr sz="680" spc="-9" dirty="0">
                <a:solidFill>
                  <a:srgbClr val="231F20"/>
                </a:solidFill>
                <a:latin typeface="Century Gothic"/>
                <a:cs typeface="Century Gothic"/>
              </a:rPr>
              <a:t>sairastuminen</a:t>
            </a:r>
            <a:r>
              <a:rPr sz="680" spc="9" dirty="0">
                <a:solidFill>
                  <a:srgbClr val="231F20"/>
                </a:solidFill>
                <a:latin typeface="Century Gothic"/>
                <a:cs typeface="Century Gothic"/>
              </a:rPr>
              <a:t> Lyhytaikainen</a:t>
            </a:r>
            <a:r>
              <a:rPr sz="680" spc="145" dirty="0">
                <a:solidFill>
                  <a:srgbClr val="231F20"/>
                </a:solidFill>
                <a:latin typeface="Century Gothic"/>
                <a:cs typeface="Century Gothic"/>
              </a:rPr>
              <a:t> </a:t>
            </a:r>
            <a:r>
              <a:rPr sz="680" spc="-9" dirty="0">
                <a:solidFill>
                  <a:srgbClr val="231F20"/>
                </a:solidFill>
                <a:latin typeface="Century Gothic"/>
                <a:cs typeface="Century Gothic"/>
              </a:rPr>
              <a:t>sairastuminen</a:t>
            </a:r>
            <a:endParaRPr sz="680" dirty="0">
              <a:latin typeface="Century Gothic"/>
              <a:cs typeface="Century Gothic"/>
            </a:endParaRPr>
          </a:p>
          <a:p>
            <a:pPr marL="198081" marR="398466">
              <a:spcBef>
                <a:spcPts val="254"/>
              </a:spcBef>
            </a:pPr>
            <a:r>
              <a:rPr sz="680" dirty="0">
                <a:solidFill>
                  <a:srgbClr val="231F20"/>
                </a:solidFill>
                <a:latin typeface="Century Gothic"/>
                <a:cs typeface="Century Gothic"/>
              </a:rPr>
              <a:t>Sairauden</a:t>
            </a:r>
            <a:r>
              <a:rPr sz="680" spc="91" dirty="0">
                <a:solidFill>
                  <a:srgbClr val="231F20"/>
                </a:solidFill>
                <a:latin typeface="Century Gothic"/>
                <a:cs typeface="Century Gothic"/>
              </a:rPr>
              <a:t> </a:t>
            </a:r>
            <a:r>
              <a:rPr sz="680" spc="-9" dirty="0">
                <a:solidFill>
                  <a:srgbClr val="231F20"/>
                </a:solidFill>
                <a:latin typeface="Century Gothic"/>
                <a:cs typeface="Century Gothic"/>
              </a:rPr>
              <a:t>vaikutukset</a:t>
            </a:r>
            <a:r>
              <a:rPr sz="680" spc="453" dirty="0">
                <a:solidFill>
                  <a:srgbClr val="231F20"/>
                </a:solidFill>
                <a:latin typeface="Century Gothic"/>
                <a:cs typeface="Century Gothic"/>
              </a:rPr>
              <a:t> </a:t>
            </a:r>
            <a:r>
              <a:rPr sz="680" spc="-9" dirty="0">
                <a:solidFill>
                  <a:srgbClr val="231F20"/>
                </a:solidFill>
                <a:latin typeface="Century Gothic"/>
                <a:cs typeface="Century Gothic"/>
              </a:rPr>
              <a:t>opiskelijan</a:t>
            </a:r>
            <a:endParaRPr sz="680" dirty="0">
              <a:latin typeface="Century Gothic"/>
              <a:cs typeface="Century Gothic"/>
            </a:endParaRPr>
          </a:p>
          <a:p>
            <a:pPr marL="340308" marR="4607">
              <a:lnSpc>
                <a:spcPct val="103200"/>
              </a:lnSpc>
              <a:spcBef>
                <a:spcPts val="385"/>
              </a:spcBef>
            </a:pPr>
            <a:r>
              <a:rPr sz="589" spc="18" dirty="0">
                <a:solidFill>
                  <a:srgbClr val="231F20"/>
                </a:solidFill>
                <a:latin typeface="Century Gothic"/>
                <a:cs typeface="Century Gothic"/>
              </a:rPr>
              <a:t>hyvinvointiin,</a:t>
            </a:r>
            <a:r>
              <a:rPr sz="589" spc="59" dirty="0">
                <a:solidFill>
                  <a:srgbClr val="231F20"/>
                </a:solidFill>
                <a:latin typeface="Century Gothic"/>
                <a:cs typeface="Century Gothic"/>
              </a:rPr>
              <a:t> </a:t>
            </a:r>
            <a:r>
              <a:rPr sz="589" spc="-9" dirty="0">
                <a:solidFill>
                  <a:srgbClr val="231F20"/>
                </a:solidFill>
                <a:latin typeface="Century Gothic"/>
                <a:cs typeface="Century Gothic"/>
              </a:rPr>
              <a:t>opintojen</a:t>
            </a:r>
            <a:r>
              <a:rPr sz="589" spc="453" dirty="0">
                <a:solidFill>
                  <a:srgbClr val="231F20"/>
                </a:solidFill>
                <a:latin typeface="Century Gothic"/>
                <a:cs typeface="Century Gothic"/>
              </a:rPr>
              <a:t> </a:t>
            </a:r>
            <a:r>
              <a:rPr sz="589" spc="9" dirty="0">
                <a:solidFill>
                  <a:srgbClr val="231F20"/>
                </a:solidFill>
                <a:latin typeface="Century Gothic"/>
                <a:cs typeface="Century Gothic"/>
              </a:rPr>
              <a:t>etenemiseen</a:t>
            </a:r>
            <a:r>
              <a:rPr sz="589" spc="27" dirty="0">
                <a:solidFill>
                  <a:srgbClr val="231F20"/>
                </a:solidFill>
                <a:latin typeface="Century Gothic"/>
                <a:cs typeface="Century Gothic"/>
              </a:rPr>
              <a:t> </a:t>
            </a:r>
            <a:r>
              <a:rPr sz="589" spc="9" dirty="0">
                <a:solidFill>
                  <a:srgbClr val="231F20"/>
                </a:solidFill>
                <a:latin typeface="Century Gothic"/>
                <a:cs typeface="Century Gothic"/>
              </a:rPr>
              <a:t>ja</a:t>
            </a:r>
            <a:r>
              <a:rPr sz="589" spc="27" dirty="0">
                <a:solidFill>
                  <a:srgbClr val="231F20"/>
                </a:solidFill>
                <a:latin typeface="Century Gothic"/>
                <a:cs typeface="Century Gothic"/>
              </a:rPr>
              <a:t> </a:t>
            </a:r>
            <a:r>
              <a:rPr sz="589" spc="-9" dirty="0">
                <a:solidFill>
                  <a:srgbClr val="231F20"/>
                </a:solidFill>
                <a:latin typeface="Century Gothic"/>
                <a:cs typeface="Century Gothic"/>
              </a:rPr>
              <a:t>keskeytymiseen</a:t>
            </a:r>
            <a:endParaRPr sz="589" dirty="0">
              <a:latin typeface="Century Gothic"/>
              <a:cs typeface="Century Gothic"/>
            </a:endParaRPr>
          </a:p>
          <a:p>
            <a:pPr marL="340308">
              <a:spcBef>
                <a:spcPts val="204"/>
              </a:spcBef>
            </a:pPr>
            <a:r>
              <a:rPr sz="589" spc="-9" dirty="0">
                <a:solidFill>
                  <a:srgbClr val="231F20"/>
                </a:solidFill>
                <a:latin typeface="Century Gothic"/>
                <a:cs typeface="Century Gothic"/>
              </a:rPr>
              <a:t>talouteen</a:t>
            </a:r>
            <a:endParaRPr sz="589" dirty="0">
              <a:latin typeface="Century Gothic"/>
              <a:cs typeface="Century Gothic"/>
            </a:endParaRPr>
          </a:p>
          <a:p>
            <a:pPr marL="340308" marR="395010">
              <a:lnSpc>
                <a:spcPct val="103200"/>
              </a:lnSpc>
              <a:spcBef>
                <a:spcPts val="272"/>
              </a:spcBef>
            </a:pPr>
            <a:r>
              <a:rPr sz="589" spc="-9" dirty="0">
                <a:solidFill>
                  <a:srgbClr val="231F20"/>
                </a:solidFill>
                <a:latin typeface="Century Gothic"/>
                <a:cs typeface="Century Gothic"/>
              </a:rPr>
              <a:t>opiskelijaminäkuvaan</a:t>
            </a:r>
            <a:r>
              <a:rPr sz="589" spc="453" dirty="0">
                <a:solidFill>
                  <a:srgbClr val="231F20"/>
                </a:solidFill>
                <a:latin typeface="Century Gothic"/>
                <a:cs typeface="Century Gothic"/>
              </a:rPr>
              <a:t> </a:t>
            </a:r>
            <a:r>
              <a:rPr sz="589" dirty="0">
                <a:solidFill>
                  <a:srgbClr val="231F20"/>
                </a:solidFill>
                <a:latin typeface="Century Gothic"/>
                <a:cs typeface="Century Gothic"/>
              </a:rPr>
              <a:t>ja</a:t>
            </a:r>
            <a:r>
              <a:rPr sz="589" spc="-18" dirty="0">
                <a:solidFill>
                  <a:srgbClr val="231F20"/>
                </a:solidFill>
                <a:latin typeface="Century Gothic"/>
                <a:cs typeface="Century Gothic"/>
              </a:rPr>
              <a:t> </a:t>
            </a:r>
            <a:r>
              <a:rPr sz="589" spc="-9" dirty="0">
                <a:solidFill>
                  <a:srgbClr val="231F20"/>
                </a:solidFill>
                <a:latin typeface="Century Gothic"/>
                <a:cs typeface="Century Gothic"/>
              </a:rPr>
              <a:t>soveltuvuuteen</a:t>
            </a:r>
            <a:endParaRPr sz="589" dirty="0">
              <a:latin typeface="Century Gothic"/>
              <a:cs typeface="Century Gothic"/>
            </a:endParaRPr>
          </a:p>
        </p:txBody>
      </p:sp>
      <p:sp>
        <p:nvSpPr>
          <p:cNvPr id="10" name="object 10">
            <a:hlinkClick r:id="rId7" action="ppaction://hlinksldjump"/>
          </p:cNvPr>
          <p:cNvSpPr txBox="1"/>
          <p:nvPr/>
        </p:nvSpPr>
        <p:spPr>
          <a:xfrm>
            <a:off x="6528557" y="4143693"/>
            <a:ext cx="1154516" cy="1644179"/>
          </a:xfrm>
          <a:prstGeom prst="rect">
            <a:avLst/>
          </a:prstGeom>
        </p:spPr>
        <p:txBody>
          <a:bodyPr vert="horz" wrap="square" lIns="0" tIns="18426" rIns="0" bIns="0" rtlCol="0">
            <a:spAutoFit/>
          </a:bodyPr>
          <a:lstStyle/>
          <a:p>
            <a:pPr marL="11516" marR="287909">
              <a:lnSpc>
                <a:spcPts val="898"/>
              </a:lnSpc>
              <a:spcBef>
                <a:spcPts val="145"/>
              </a:spcBef>
            </a:pPr>
            <a:r>
              <a:rPr sz="771" b="1" spc="-9" dirty="0">
                <a:solidFill>
                  <a:srgbClr val="231F20"/>
                </a:solidFill>
                <a:latin typeface="Century Gothic"/>
                <a:cs typeface="Century Gothic"/>
              </a:rPr>
              <a:t>Oppijaminäkuva </a:t>
            </a:r>
            <a:r>
              <a:rPr sz="771" b="1" dirty="0">
                <a:solidFill>
                  <a:srgbClr val="231F20"/>
                </a:solidFill>
                <a:latin typeface="Century Gothic"/>
                <a:cs typeface="Century Gothic"/>
              </a:rPr>
              <a:t>ja </a:t>
            </a:r>
            <a:r>
              <a:rPr sz="771" b="1" spc="-9" dirty="0">
                <a:solidFill>
                  <a:srgbClr val="231F20"/>
                </a:solidFill>
                <a:latin typeface="Century Gothic"/>
                <a:cs typeface="Century Gothic"/>
              </a:rPr>
              <a:t>motivaatio</a:t>
            </a:r>
            <a:endParaRPr sz="771" dirty="0">
              <a:latin typeface="Century Gothic"/>
              <a:cs typeface="Century Gothic"/>
            </a:endParaRPr>
          </a:p>
          <a:p>
            <a:pPr marL="198081" marR="85797">
              <a:spcBef>
                <a:spcPts val="317"/>
              </a:spcBef>
            </a:pPr>
            <a:r>
              <a:rPr sz="680" spc="-9" dirty="0">
                <a:solidFill>
                  <a:srgbClr val="231F20"/>
                </a:solidFill>
                <a:latin typeface="Century Gothic"/>
                <a:cs typeface="Century Gothic"/>
              </a:rPr>
              <a:t>Itsekriittisyys,</a:t>
            </a:r>
            <a:r>
              <a:rPr sz="680" dirty="0">
                <a:solidFill>
                  <a:srgbClr val="231F20"/>
                </a:solidFill>
                <a:latin typeface="Century Gothic"/>
                <a:cs typeface="Century Gothic"/>
              </a:rPr>
              <a:t> vaativuus</a:t>
            </a:r>
            <a:r>
              <a:rPr sz="680" spc="41" dirty="0">
                <a:solidFill>
                  <a:srgbClr val="231F20"/>
                </a:solidFill>
                <a:latin typeface="Century Gothic"/>
                <a:cs typeface="Century Gothic"/>
              </a:rPr>
              <a:t> </a:t>
            </a:r>
            <a:r>
              <a:rPr sz="680" dirty="0">
                <a:solidFill>
                  <a:srgbClr val="231F20"/>
                </a:solidFill>
                <a:latin typeface="Century Gothic"/>
                <a:cs typeface="Century Gothic"/>
              </a:rPr>
              <a:t>ja</a:t>
            </a:r>
            <a:r>
              <a:rPr sz="680" spc="45" dirty="0">
                <a:solidFill>
                  <a:srgbClr val="231F20"/>
                </a:solidFill>
                <a:latin typeface="Century Gothic"/>
                <a:cs typeface="Century Gothic"/>
              </a:rPr>
              <a:t> </a:t>
            </a:r>
            <a:r>
              <a:rPr sz="680" spc="-9" dirty="0">
                <a:solidFill>
                  <a:srgbClr val="231F20"/>
                </a:solidFill>
                <a:latin typeface="Century Gothic"/>
                <a:cs typeface="Century Gothic"/>
              </a:rPr>
              <a:t>vertailu</a:t>
            </a:r>
            <a:endParaRPr sz="680" dirty="0">
              <a:latin typeface="Century Gothic"/>
              <a:cs typeface="Century Gothic"/>
            </a:endParaRPr>
          </a:p>
          <a:p>
            <a:pPr marL="198081">
              <a:spcBef>
                <a:spcPts val="358"/>
              </a:spcBef>
            </a:pPr>
            <a:r>
              <a:rPr sz="680" spc="-9" dirty="0">
                <a:solidFill>
                  <a:srgbClr val="231F20"/>
                </a:solidFill>
                <a:latin typeface="Century Gothic"/>
                <a:cs typeface="Century Gothic"/>
              </a:rPr>
              <a:t>Kehittyminen</a:t>
            </a:r>
            <a:endParaRPr sz="680" dirty="0">
              <a:latin typeface="Century Gothic"/>
              <a:cs typeface="Century Gothic"/>
            </a:endParaRPr>
          </a:p>
          <a:p>
            <a:pPr marL="198081"/>
            <a:r>
              <a:rPr sz="680" dirty="0">
                <a:solidFill>
                  <a:srgbClr val="231F20"/>
                </a:solidFill>
                <a:latin typeface="Century Gothic"/>
                <a:cs typeface="Century Gothic"/>
              </a:rPr>
              <a:t>ja</a:t>
            </a:r>
            <a:r>
              <a:rPr sz="680" spc="-23" dirty="0">
                <a:solidFill>
                  <a:srgbClr val="231F20"/>
                </a:solidFill>
                <a:latin typeface="Century Gothic"/>
                <a:cs typeface="Century Gothic"/>
              </a:rPr>
              <a:t> </a:t>
            </a:r>
            <a:r>
              <a:rPr sz="680" spc="-9" dirty="0">
                <a:solidFill>
                  <a:srgbClr val="231F20"/>
                </a:solidFill>
                <a:latin typeface="Century Gothic"/>
                <a:cs typeface="Century Gothic"/>
              </a:rPr>
              <a:t>opiskelutaidot</a:t>
            </a:r>
            <a:endParaRPr sz="680" dirty="0">
              <a:latin typeface="Century Gothic"/>
              <a:cs typeface="Century Gothic"/>
            </a:endParaRPr>
          </a:p>
          <a:p>
            <a:pPr marL="198081" marR="4607">
              <a:spcBef>
                <a:spcPts val="358"/>
              </a:spcBef>
            </a:pPr>
            <a:r>
              <a:rPr sz="680" spc="41" dirty="0">
                <a:solidFill>
                  <a:srgbClr val="231F20"/>
                </a:solidFill>
                <a:latin typeface="Century Gothic"/>
                <a:cs typeface="Century Gothic"/>
              </a:rPr>
              <a:t>Kiinnostus </a:t>
            </a:r>
            <a:r>
              <a:rPr sz="680" spc="9" dirty="0">
                <a:solidFill>
                  <a:srgbClr val="231F20"/>
                </a:solidFill>
                <a:latin typeface="Century Gothic"/>
                <a:cs typeface="Century Gothic"/>
              </a:rPr>
              <a:t>koulutusalaa</a:t>
            </a:r>
            <a:r>
              <a:rPr sz="680" spc="77" dirty="0">
                <a:solidFill>
                  <a:srgbClr val="231F20"/>
                </a:solidFill>
                <a:latin typeface="Century Gothic"/>
                <a:cs typeface="Century Gothic"/>
              </a:rPr>
              <a:t> </a:t>
            </a:r>
            <a:r>
              <a:rPr sz="680" spc="-9" dirty="0">
                <a:solidFill>
                  <a:srgbClr val="231F20"/>
                </a:solidFill>
                <a:latin typeface="Century Gothic"/>
                <a:cs typeface="Century Gothic"/>
              </a:rPr>
              <a:t>kohtaan</a:t>
            </a:r>
            <a:endParaRPr sz="680" dirty="0">
              <a:latin typeface="Century Gothic"/>
              <a:cs typeface="Century Gothic"/>
            </a:endParaRPr>
          </a:p>
          <a:p>
            <a:pPr marL="198081" marR="222266">
              <a:spcBef>
                <a:spcPts val="354"/>
              </a:spcBef>
            </a:pPr>
            <a:r>
              <a:rPr sz="680" spc="-9" dirty="0">
                <a:solidFill>
                  <a:srgbClr val="231F20"/>
                </a:solidFill>
                <a:latin typeface="Century Gothic"/>
                <a:cs typeface="Century Gothic"/>
              </a:rPr>
              <a:t>Elämäntilanteen</a:t>
            </a:r>
            <a:r>
              <a:rPr sz="680" dirty="0">
                <a:solidFill>
                  <a:srgbClr val="231F20"/>
                </a:solidFill>
                <a:latin typeface="Century Gothic"/>
                <a:cs typeface="Century Gothic"/>
              </a:rPr>
              <a:t> ja</a:t>
            </a:r>
            <a:r>
              <a:rPr sz="680" spc="-23" dirty="0">
                <a:solidFill>
                  <a:srgbClr val="231F20"/>
                </a:solidFill>
                <a:latin typeface="Century Gothic"/>
                <a:cs typeface="Century Gothic"/>
              </a:rPr>
              <a:t> </a:t>
            </a:r>
            <a:r>
              <a:rPr sz="680" spc="-9" dirty="0">
                <a:solidFill>
                  <a:srgbClr val="231F20"/>
                </a:solidFill>
                <a:latin typeface="Century Gothic"/>
                <a:cs typeface="Century Gothic"/>
              </a:rPr>
              <a:t>opintojen</a:t>
            </a:r>
            <a:r>
              <a:rPr sz="680" spc="453" dirty="0">
                <a:solidFill>
                  <a:srgbClr val="231F20"/>
                </a:solidFill>
                <a:latin typeface="Century Gothic"/>
                <a:cs typeface="Century Gothic"/>
              </a:rPr>
              <a:t> </a:t>
            </a:r>
            <a:r>
              <a:rPr sz="680" spc="-9" dirty="0">
                <a:solidFill>
                  <a:srgbClr val="231F20"/>
                </a:solidFill>
                <a:latin typeface="Century Gothic"/>
                <a:cs typeface="Century Gothic"/>
              </a:rPr>
              <a:t>yhdistäminen</a:t>
            </a:r>
            <a:endParaRPr sz="680" dirty="0">
              <a:latin typeface="Century Gothic"/>
              <a:cs typeface="Century Gothic"/>
            </a:endParaRPr>
          </a:p>
          <a:p>
            <a:pPr marL="198081" marR="404800">
              <a:spcBef>
                <a:spcPts val="358"/>
              </a:spcBef>
            </a:pPr>
            <a:r>
              <a:rPr sz="680" spc="-9" dirty="0">
                <a:solidFill>
                  <a:srgbClr val="231F20"/>
                </a:solidFill>
                <a:latin typeface="Century Gothic"/>
                <a:cs typeface="Century Gothic"/>
              </a:rPr>
              <a:t>Opinnoista</a:t>
            </a:r>
            <a:r>
              <a:rPr sz="680" spc="453" dirty="0">
                <a:solidFill>
                  <a:srgbClr val="231F20"/>
                </a:solidFill>
                <a:latin typeface="Century Gothic"/>
                <a:cs typeface="Century Gothic"/>
              </a:rPr>
              <a:t> </a:t>
            </a:r>
            <a:r>
              <a:rPr sz="680" spc="-9" dirty="0">
                <a:solidFill>
                  <a:srgbClr val="231F20"/>
                </a:solidFill>
                <a:latin typeface="Century Gothic"/>
                <a:cs typeface="Century Gothic"/>
              </a:rPr>
              <a:t>putoaminen</a:t>
            </a:r>
            <a:endParaRPr sz="680" dirty="0">
              <a:latin typeface="Century Gothic"/>
              <a:cs typeface="Century Gothic"/>
            </a:endParaRPr>
          </a:p>
        </p:txBody>
      </p:sp>
      <p:sp>
        <p:nvSpPr>
          <p:cNvPr id="11" name="object 11"/>
          <p:cNvSpPr txBox="1"/>
          <p:nvPr/>
        </p:nvSpPr>
        <p:spPr>
          <a:xfrm>
            <a:off x="6285409" y="4160776"/>
            <a:ext cx="145682" cy="167976"/>
          </a:xfrm>
          <a:prstGeom prst="rect">
            <a:avLst/>
          </a:prstGeom>
        </p:spPr>
        <p:txBody>
          <a:bodyPr vert="horz" wrap="square" lIns="0" tIns="14395" rIns="0" bIns="0" rtlCol="0">
            <a:spAutoFit/>
          </a:bodyPr>
          <a:lstStyle/>
          <a:p>
            <a:pPr marL="11516">
              <a:spcBef>
                <a:spcPts val="113"/>
              </a:spcBef>
            </a:pPr>
            <a:r>
              <a:rPr sz="997" b="1" spc="36" dirty="0">
                <a:solidFill>
                  <a:srgbClr val="231F20"/>
                </a:solidFill>
                <a:latin typeface="Century Gothic"/>
                <a:cs typeface="Century Gothic"/>
              </a:rPr>
              <a:t>8.</a:t>
            </a:r>
            <a:endParaRPr sz="997">
              <a:latin typeface="Century Gothic"/>
              <a:cs typeface="Century Gothic"/>
            </a:endParaRPr>
          </a:p>
        </p:txBody>
      </p:sp>
      <p:sp>
        <p:nvSpPr>
          <p:cNvPr id="12" name="object 12">
            <a:hlinkClick r:id="rId8" action="ppaction://hlinksldjump"/>
          </p:cNvPr>
          <p:cNvSpPr txBox="1"/>
          <p:nvPr/>
        </p:nvSpPr>
        <p:spPr>
          <a:xfrm>
            <a:off x="7415882" y="1788454"/>
            <a:ext cx="1012289" cy="1434891"/>
          </a:xfrm>
          <a:prstGeom prst="rect">
            <a:avLst/>
          </a:prstGeom>
        </p:spPr>
        <p:txBody>
          <a:bodyPr vert="horz" wrap="square" lIns="0" tIns="18426" rIns="0" bIns="0" rtlCol="0">
            <a:spAutoFit/>
          </a:bodyPr>
          <a:lstStyle/>
          <a:p>
            <a:pPr marL="11516" marR="346642">
              <a:lnSpc>
                <a:spcPts val="898"/>
              </a:lnSpc>
              <a:spcBef>
                <a:spcPts val="145"/>
              </a:spcBef>
            </a:pPr>
            <a:r>
              <a:rPr sz="771" b="1" spc="-9" dirty="0">
                <a:solidFill>
                  <a:srgbClr val="231F20"/>
                </a:solidFill>
                <a:latin typeface="Century Gothic"/>
                <a:cs typeface="Century Gothic"/>
              </a:rPr>
              <a:t>Yksilöllisen </a:t>
            </a:r>
            <a:r>
              <a:rPr sz="771" b="1" spc="54" dirty="0">
                <a:solidFill>
                  <a:srgbClr val="231F20"/>
                </a:solidFill>
                <a:latin typeface="Century Gothic"/>
                <a:cs typeface="Century Gothic"/>
              </a:rPr>
              <a:t>tuen</a:t>
            </a:r>
            <a:r>
              <a:rPr sz="771" b="1" spc="9" dirty="0">
                <a:solidFill>
                  <a:srgbClr val="231F20"/>
                </a:solidFill>
                <a:latin typeface="Century Gothic"/>
                <a:cs typeface="Century Gothic"/>
              </a:rPr>
              <a:t> </a:t>
            </a:r>
            <a:r>
              <a:rPr sz="771" b="1" spc="-9" dirty="0">
                <a:solidFill>
                  <a:srgbClr val="231F20"/>
                </a:solidFill>
                <a:latin typeface="Century Gothic"/>
                <a:cs typeface="Century Gothic"/>
              </a:rPr>
              <a:t>tarpeet</a:t>
            </a:r>
            <a:endParaRPr sz="771" dirty="0">
              <a:latin typeface="Century Gothic"/>
              <a:cs typeface="Century Gothic"/>
            </a:endParaRPr>
          </a:p>
          <a:p>
            <a:pPr marL="198081">
              <a:spcBef>
                <a:spcPts val="317"/>
              </a:spcBef>
            </a:pPr>
            <a:r>
              <a:rPr sz="680" spc="-9" dirty="0">
                <a:solidFill>
                  <a:srgbClr val="231F20"/>
                </a:solidFill>
                <a:latin typeface="Century Gothic"/>
                <a:cs typeface="Century Gothic"/>
              </a:rPr>
              <a:t>Oppimisvaikeudet</a:t>
            </a:r>
            <a:endParaRPr sz="680" dirty="0">
              <a:latin typeface="Century Gothic"/>
              <a:cs typeface="Century Gothic"/>
            </a:endParaRPr>
          </a:p>
          <a:p>
            <a:pPr marL="198081" marR="97312">
              <a:spcBef>
                <a:spcPts val="358"/>
              </a:spcBef>
            </a:pPr>
            <a:r>
              <a:rPr sz="680" spc="18" dirty="0">
                <a:solidFill>
                  <a:srgbClr val="231F20"/>
                </a:solidFill>
                <a:latin typeface="Century Gothic"/>
                <a:cs typeface="Century Gothic"/>
              </a:rPr>
              <a:t>Fyysinen</a:t>
            </a:r>
            <a:r>
              <a:rPr sz="680" spc="136" dirty="0">
                <a:solidFill>
                  <a:srgbClr val="231F20"/>
                </a:solidFill>
                <a:latin typeface="Century Gothic"/>
                <a:cs typeface="Century Gothic"/>
              </a:rPr>
              <a:t> </a:t>
            </a:r>
            <a:r>
              <a:rPr sz="680" spc="-9" dirty="0">
                <a:solidFill>
                  <a:srgbClr val="231F20"/>
                </a:solidFill>
                <a:latin typeface="Century Gothic"/>
                <a:cs typeface="Century Gothic"/>
              </a:rPr>
              <a:t>sairaus</a:t>
            </a:r>
            <a:r>
              <a:rPr sz="680" dirty="0">
                <a:solidFill>
                  <a:srgbClr val="231F20"/>
                </a:solidFill>
                <a:latin typeface="Century Gothic"/>
                <a:cs typeface="Century Gothic"/>
              </a:rPr>
              <a:t> tai</a:t>
            </a:r>
            <a:r>
              <a:rPr sz="680" spc="23" dirty="0">
                <a:solidFill>
                  <a:srgbClr val="231F20"/>
                </a:solidFill>
                <a:latin typeface="Century Gothic"/>
                <a:cs typeface="Century Gothic"/>
              </a:rPr>
              <a:t> </a:t>
            </a:r>
            <a:r>
              <a:rPr sz="680" spc="-18" dirty="0">
                <a:solidFill>
                  <a:srgbClr val="231F20"/>
                </a:solidFill>
                <a:latin typeface="Century Gothic"/>
                <a:cs typeface="Century Gothic"/>
              </a:rPr>
              <a:t>vamma</a:t>
            </a:r>
            <a:endParaRPr sz="680" dirty="0">
              <a:latin typeface="Century Gothic"/>
              <a:cs typeface="Century Gothic"/>
            </a:endParaRPr>
          </a:p>
          <a:p>
            <a:pPr marL="198081" marR="36852">
              <a:spcBef>
                <a:spcPts val="358"/>
              </a:spcBef>
            </a:pPr>
            <a:r>
              <a:rPr sz="680" spc="-9" dirty="0">
                <a:solidFill>
                  <a:srgbClr val="231F20"/>
                </a:solidFill>
                <a:latin typeface="Century Gothic"/>
                <a:cs typeface="Century Gothic"/>
              </a:rPr>
              <a:t>Neuropsykiatriset</a:t>
            </a:r>
            <a:r>
              <a:rPr sz="680" spc="453" dirty="0">
                <a:solidFill>
                  <a:srgbClr val="231F20"/>
                </a:solidFill>
                <a:latin typeface="Century Gothic"/>
                <a:cs typeface="Century Gothic"/>
              </a:rPr>
              <a:t> </a:t>
            </a:r>
            <a:r>
              <a:rPr sz="680" spc="-9" dirty="0">
                <a:solidFill>
                  <a:srgbClr val="231F20"/>
                </a:solidFill>
                <a:latin typeface="Century Gothic"/>
                <a:cs typeface="Century Gothic"/>
              </a:rPr>
              <a:t>häiriöt</a:t>
            </a:r>
            <a:endParaRPr sz="680" dirty="0">
              <a:latin typeface="Century Gothic"/>
              <a:cs typeface="Century Gothic"/>
            </a:endParaRPr>
          </a:p>
          <a:p>
            <a:pPr marL="198081" marR="70826">
              <a:spcBef>
                <a:spcPts val="358"/>
              </a:spcBef>
            </a:pPr>
            <a:r>
              <a:rPr sz="680" spc="9" dirty="0">
                <a:solidFill>
                  <a:srgbClr val="231F20"/>
                </a:solidFill>
                <a:latin typeface="Century Gothic"/>
                <a:cs typeface="Century Gothic"/>
              </a:rPr>
              <a:t>Mielenterveys-</a:t>
            </a:r>
            <a:r>
              <a:rPr sz="680" spc="109" dirty="0">
                <a:solidFill>
                  <a:srgbClr val="231F20"/>
                </a:solidFill>
                <a:latin typeface="Century Gothic"/>
                <a:cs typeface="Century Gothic"/>
              </a:rPr>
              <a:t> </a:t>
            </a:r>
            <a:r>
              <a:rPr sz="680" spc="-23" dirty="0">
                <a:solidFill>
                  <a:srgbClr val="231F20"/>
                </a:solidFill>
                <a:latin typeface="Century Gothic"/>
                <a:cs typeface="Century Gothic"/>
              </a:rPr>
              <a:t>ja</a:t>
            </a:r>
            <a:r>
              <a:rPr sz="680" spc="453" dirty="0">
                <a:solidFill>
                  <a:srgbClr val="231F20"/>
                </a:solidFill>
                <a:latin typeface="Century Gothic"/>
                <a:cs typeface="Century Gothic"/>
              </a:rPr>
              <a:t> </a:t>
            </a:r>
            <a:r>
              <a:rPr sz="680" spc="-9" dirty="0">
                <a:solidFill>
                  <a:srgbClr val="231F20"/>
                </a:solidFill>
                <a:latin typeface="Century Gothic"/>
                <a:cs typeface="Century Gothic"/>
              </a:rPr>
              <a:t>päihdeongelmat</a:t>
            </a:r>
            <a:endParaRPr sz="680" dirty="0">
              <a:latin typeface="Century Gothic"/>
              <a:cs typeface="Century Gothic"/>
            </a:endParaRPr>
          </a:p>
          <a:p>
            <a:pPr marL="198081" marR="105950">
              <a:spcBef>
                <a:spcPts val="354"/>
              </a:spcBef>
            </a:pPr>
            <a:r>
              <a:rPr sz="680" spc="-9" dirty="0">
                <a:solidFill>
                  <a:srgbClr val="231F20"/>
                </a:solidFill>
                <a:latin typeface="Century Gothic"/>
                <a:cs typeface="Century Gothic"/>
              </a:rPr>
              <a:t>Psykososiaaliset</a:t>
            </a:r>
            <a:r>
              <a:rPr sz="680" spc="453" dirty="0">
                <a:solidFill>
                  <a:srgbClr val="231F20"/>
                </a:solidFill>
                <a:latin typeface="Century Gothic"/>
                <a:cs typeface="Century Gothic"/>
              </a:rPr>
              <a:t> </a:t>
            </a:r>
            <a:r>
              <a:rPr sz="680" spc="-9" dirty="0">
                <a:solidFill>
                  <a:srgbClr val="231F20"/>
                </a:solidFill>
                <a:latin typeface="Century Gothic"/>
                <a:cs typeface="Century Gothic"/>
              </a:rPr>
              <a:t>vaikeudet</a:t>
            </a:r>
            <a:endParaRPr sz="680" dirty="0">
              <a:latin typeface="Century Gothic"/>
              <a:cs typeface="Century Gothic"/>
            </a:endParaRPr>
          </a:p>
        </p:txBody>
      </p:sp>
      <p:sp>
        <p:nvSpPr>
          <p:cNvPr id="13" name="object 13">
            <a:hlinkClick r:id="rId9" action="ppaction://hlinksldjump"/>
          </p:cNvPr>
          <p:cNvSpPr txBox="1"/>
          <p:nvPr/>
        </p:nvSpPr>
        <p:spPr>
          <a:xfrm>
            <a:off x="8866034" y="1804511"/>
            <a:ext cx="1098086" cy="1156727"/>
          </a:xfrm>
          <a:prstGeom prst="rect">
            <a:avLst/>
          </a:prstGeom>
        </p:spPr>
        <p:txBody>
          <a:bodyPr vert="horz" wrap="square" lIns="0" tIns="59309" rIns="0" bIns="0" rtlCol="0">
            <a:spAutoFit/>
          </a:bodyPr>
          <a:lstStyle/>
          <a:p>
            <a:pPr marL="11516">
              <a:spcBef>
                <a:spcPts val="467"/>
              </a:spcBef>
            </a:pPr>
            <a:r>
              <a:rPr sz="771" b="1" spc="36" dirty="0">
                <a:solidFill>
                  <a:srgbClr val="231F20"/>
                </a:solidFill>
                <a:latin typeface="Century Gothic"/>
                <a:cs typeface="Century Gothic"/>
              </a:rPr>
              <a:t>Valmistuminen</a:t>
            </a:r>
            <a:endParaRPr sz="771" dirty="0">
              <a:latin typeface="Century Gothic"/>
              <a:cs typeface="Century Gothic"/>
            </a:endParaRPr>
          </a:p>
          <a:p>
            <a:pPr marL="198081" marR="58158">
              <a:spcBef>
                <a:spcPts val="340"/>
              </a:spcBef>
            </a:pPr>
            <a:r>
              <a:rPr sz="680" dirty="0">
                <a:solidFill>
                  <a:srgbClr val="231F20"/>
                </a:solidFill>
                <a:latin typeface="Century Gothic"/>
                <a:cs typeface="Century Gothic"/>
              </a:rPr>
              <a:t>Opintojen</a:t>
            </a:r>
            <a:r>
              <a:rPr sz="680" spc="145" dirty="0">
                <a:solidFill>
                  <a:srgbClr val="231F20"/>
                </a:solidFill>
                <a:latin typeface="Century Gothic"/>
                <a:cs typeface="Century Gothic"/>
              </a:rPr>
              <a:t> </a:t>
            </a:r>
            <a:r>
              <a:rPr sz="680" spc="-9" dirty="0">
                <a:solidFill>
                  <a:srgbClr val="231F20"/>
                </a:solidFill>
                <a:latin typeface="Century Gothic"/>
                <a:cs typeface="Century Gothic"/>
              </a:rPr>
              <a:t>loppuun</a:t>
            </a:r>
            <a:r>
              <a:rPr sz="680" spc="453" dirty="0">
                <a:solidFill>
                  <a:srgbClr val="231F20"/>
                </a:solidFill>
                <a:latin typeface="Century Gothic"/>
                <a:cs typeface="Century Gothic"/>
              </a:rPr>
              <a:t> </a:t>
            </a:r>
            <a:r>
              <a:rPr sz="680" spc="-9" dirty="0">
                <a:solidFill>
                  <a:srgbClr val="231F20"/>
                </a:solidFill>
                <a:latin typeface="Century Gothic"/>
                <a:cs typeface="Century Gothic"/>
              </a:rPr>
              <a:t>saattamisen</a:t>
            </a:r>
            <a:r>
              <a:rPr sz="680" spc="453" dirty="0">
                <a:solidFill>
                  <a:srgbClr val="231F20"/>
                </a:solidFill>
                <a:latin typeface="Century Gothic"/>
                <a:cs typeface="Century Gothic"/>
              </a:rPr>
              <a:t> </a:t>
            </a:r>
            <a:r>
              <a:rPr sz="680" spc="-9" dirty="0">
                <a:solidFill>
                  <a:srgbClr val="231F20"/>
                </a:solidFill>
                <a:latin typeface="Century Gothic"/>
                <a:cs typeface="Century Gothic"/>
              </a:rPr>
              <a:t>haasteet</a:t>
            </a:r>
            <a:endParaRPr sz="680" dirty="0">
              <a:latin typeface="Century Gothic"/>
              <a:cs typeface="Century Gothic"/>
            </a:endParaRPr>
          </a:p>
          <a:p>
            <a:pPr marL="198081" marR="4607">
              <a:spcBef>
                <a:spcPts val="354"/>
              </a:spcBef>
            </a:pPr>
            <a:r>
              <a:rPr sz="680" spc="-9" dirty="0">
                <a:solidFill>
                  <a:srgbClr val="231F20"/>
                </a:solidFill>
                <a:latin typeface="Century Gothic"/>
                <a:cs typeface="Century Gothic"/>
              </a:rPr>
              <a:t>Epävarmuus</a:t>
            </a:r>
            <a:r>
              <a:rPr sz="680" spc="453" dirty="0">
                <a:solidFill>
                  <a:srgbClr val="231F20"/>
                </a:solidFill>
                <a:latin typeface="Century Gothic"/>
                <a:cs typeface="Century Gothic"/>
              </a:rPr>
              <a:t>  </a:t>
            </a:r>
            <a:r>
              <a:rPr sz="680" dirty="0">
                <a:solidFill>
                  <a:srgbClr val="231F20"/>
                </a:solidFill>
                <a:latin typeface="Century Gothic"/>
                <a:cs typeface="Century Gothic"/>
              </a:rPr>
              <a:t>omasta</a:t>
            </a:r>
            <a:r>
              <a:rPr sz="680" spc="32" dirty="0">
                <a:solidFill>
                  <a:srgbClr val="231F20"/>
                </a:solidFill>
                <a:latin typeface="Century Gothic"/>
                <a:cs typeface="Century Gothic"/>
              </a:rPr>
              <a:t> </a:t>
            </a:r>
            <a:r>
              <a:rPr sz="680" spc="-9" dirty="0">
                <a:solidFill>
                  <a:srgbClr val="231F20"/>
                </a:solidFill>
                <a:latin typeface="Century Gothic"/>
                <a:cs typeface="Century Gothic"/>
              </a:rPr>
              <a:t>osaamisesta</a:t>
            </a:r>
            <a:r>
              <a:rPr sz="680" dirty="0">
                <a:solidFill>
                  <a:srgbClr val="231F20"/>
                </a:solidFill>
                <a:latin typeface="Century Gothic"/>
                <a:cs typeface="Century Gothic"/>
              </a:rPr>
              <a:t> tai</a:t>
            </a:r>
            <a:r>
              <a:rPr sz="680" spc="23" dirty="0">
                <a:solidFill>
                  <a:srgbClr val="231F20"/>
                </a:solidFill>
                <a:latin typeface="Century Gothic"/>
                <a:cs typeface="Century Gothic"/>
              </a:rPr>
              <a:t> </a:t>
            </a:r>
            <a:r>
              <a:rPr sz="680" spc="-9" dirty="0">
                <a:solidFill>
                  <a:srgbClr val="231F20"/>
                </a:solidFill>
                <a:latin typeface="Century Gothic"/>
                <a:cs typeface="Century Gothic"/>
              </a:rPr>
              <a:t>alavalinnasta</a:t>
            </a:r>
            <a:endParaRPr sz="680" dirty="0">
              <a:latin typeface="Century Gothic"/>
              <a:cs typeface="Century Gothic"/>
            </a:endParaRPr>
          </a:p>
          <a:p>
            <a:pPr marL="198081" marR="275817">
              <a:spcBef>
                <a:spcPts val="358"/>
              </a:spcBef>
            </a:pPr>
            <a:r>
              <a:rPr sz="680" spc="9" dirty="0">
                <a:solidFill>
                  <a:srgbClr val="231F20"/>
                </a:solidFill>
                <a:latin typeface="Century Gothic"/>
                <a:cs typeface="Century Gothic"/>
              </a:rPr>
              <a:t>Työnhaku</a:t>
            </a:r>
            <a:r>
              <a:rPr sz="680" spc="103" dirty="0">
                <a:solidFill>
                  <a:srgbClr val="231F20"/>
                </a:solidFill>
                <a:latin typeface="Century Gothic"/>
                <a:cs typeface="Century Gothic"/>
              </a:rPr>
              <a:t> </a:t>
            </a:r>
            <a:r>
              <a:rPr sz="680" spc="-23" dirty="0">
                <a:solidFill>
                  <a:srgbClr val="231F20"/>
                </a:solidFill>
                <a:latin typeface="Century Gothic"/>
                <a:cs typeface="Century Gothic"/>
              </a:rPr>
              <a:t>ja</a:t>
            </a:r>
            <a:r>
              <a:rPr sz="680" spc="453" dirty="0">
                <a:solidFill>
                  <a:srgbClr val="231F20"/>
                </a:solidFill>
                <a:latin typeface="Century Gothic"/>
                <a:cs typeface="Century Gothic"/>
              </a:rPr>
              <a:t> </a:t>
            </a:r>
            <a:r>
              <a:rPr sz="680" spc="-9" dirty="0">
                <a:solidFill>
                  <a:srgbClr val="231F20"/>
                </a:solidFill>
                <a:latin typeface="Century Gothic"/>
                <a:cs typeface="Century Gothic"/>
              </a:rPr>
              <a:t>työllistyminen</a:t>
            </a:r>
            <a:endParaRPr sz="680" dirty="0">
              <a:latin typeface="Century Gothic"/>
              <a:cs typeface="Century Gothic"/>
            </a:endParaRPr>
          </a:p>
        </p:txBody>
      </p:sp>
      <p:sp>
        <p:nvSpPr>
          <p:cNvPr id="14" name="object 14"/>
          <p:cNvSpPr txBox="1"/>
          <p:nvPr/>
        </p:nvSpPr>
        <p:spPr>
          <a:xfrm>
            <a:off x="8621707" y="1907310"/>
            <a:ext cx="185989" cy="167976"/>
          </a:xfrm>
          <a:prstGeom prst="rect">
            <a:avLst/>
          </a:prstGeom>
        </p:spPr>
        <p:txBody>
          <a:bodyPr vert="horz" wrap="square" lIns="0" tIns="14395" rIns="0" bIns="0" rtlCol="0">
            <a:spAutoFit/>
          </a:bodyPr>
          <a:lstStyle/>
          <a:p>
            <a:pPr marL="11516">
              <a:spcBef>
                <a:spcPts val="113"/>
              </a:spcBef>
            </a:pPr>
            <a:r>
              <a:rPr sz="997" b="1" spc="-23" dirty="0">
                <a:solidFill>
                  <a:srgbClr val="231F20"/>
                </a:solidFill>
                <a:latin typeface="Century Gothic"/>
                <a:cs typeface="Century Gothic"/>
              </a:rPr>
              <a:t>12.</a:t>
            </a:r>
            <a:endParaRPr sz="997">
              <a:latin typeface="Century Gothic"/>
              <a:cs typeface="Century Gothic"/>
            </a:endParaRPr>
          </a:p>
        </p:txBody>
      </p:sp>
      <p:sp>
        <p:nvSpPr>
          <p:cNvPr id="15" name="object 15">
            <a:hlinkClick r:id="rId10" action="ppaction://hlinksldjump"/>
          </p:cNvPr>
          <p:cNvSpPr txBox="1"/>
          <p:nvPr/>
        </p:nvSpPr>
        <p:spPr>
          <a:xfrm>
            <a:off x="8799661" y="3425309"/>
            <a:ext cx="1042232" cy="479940"/>
          </a:xfrm>
          <a:prstGeom prst="rect">
            <a:avLst/>
          </a:prstGeom>
        </p:spPr>
        <p:txBody>
          <a:bodyPr vert="horz" wrap="square" lIns="0" tIns="59309" rIns="0" bIns="0" rtlCol="0">
            <a:spAutoFit/>
          </a:bodyPr>
          <a:lstStyle/>
          <a:p>
            <a:pPr marL="11516">
              <a:spcBef>
                <a:spcPts val="467"/>
              </a:spcBef>
            </a:pPr>
            <a:r>
              <a:rPr sz="771" b="1" spc="36" dirty="0">
                <a:solidFill>
                  <a:srgbClr val="231F20"/>
                </a:solidFill>
                <a:latin typeface="Century Gothic"/>
                <a:cs typeface="Century Gothic"/>
              </a:rPr>
              <a:t>Harjoittelu</a:t>
            </a:r>
            <a:endParaRPr sz="771" dirty="0">
              <a:latin typeface="Century Gothic"/>
              <a:cs typeface="Century Gothic"/>
            </a:endParaRPr>
          </a:p>
          <a:p>
            <a:pPr marL="198081" marR="4607">
              <a:lnSpc>
                <a:spcPts val="1179"/>
              </a:lnSpc>
              <a:spcBef>
                <a:spcPts val="63"/>
              </a:spcBef>
            </a:pPr>
            <a:r>
              <a:rPr sz="680" spc="9" dirty="0">
                <a:solidFill>
                  <a:srgbClr val="231F20"/>
                </a:solidFill>
                <a:latin typeface="Century Gothic"/>
                <a:cs typeface="Century Gothic"/>
              </a:rPr>
              <a:t>Ennen</a:t>
            </a:r>
            <a:r>
              <a:rPr sz="680" spc="150" dirty="0">
                <a:solidFill>
                  <a:srgbClr val="231F20"/>
                </a:solidFill>
                <a:latin typeface="Century Gothic"/>
                <a:cs typeface="Century Gothic"/>
              </a:rPr>
              <a:t> </a:t>
            </a:r>
            <a:r>
              <a:rPr sz="680" spc="-9" dirty="0">
                <a:solidFill>
                  <a:srgbClr val="231F20"/>
                </a:solidFill>
                <a:latin typeface="Century Gothic"/>
                <a:cs typeface="Century Gothic"/>
              </a:rPr>
              <a:t>harjoittelua</a:t>
            </a:r>
            <a:r>
              <a:rPr sz="680" spc="18" dirty="0">
                <a:solidFill>
                  <a:srgbClr val="231F20"/>
                </a:solidFill>
                <a:latin typeface="Century Gothic"/>
                <a:cs typeface="Century Gothic"/>
              </a:rPr>
              <a:t> Harjoittelun</a:t>
            </a:r>
            <a:r>
              <a:rPr sz="680" spc="131" dirty="0">
                <a:solidFill>
                  <a:srgbClr val="231F20"/>
                </a:solidFill>
                <a:latin typeface="Century Gothic"/>
                <a:cs typeface="Century Gothic"/>
              </a:rPr>
              <a:t> </a:t>
            </a:r>
            <a:r>
              <a:rPr sz="680" spc="-9" dirty="0">
                <a:solidFill>
                  <a:srgbClr val="231F20"/>
                </a:solidFill>
                <a:latin typeface="Century Gothic"/>
                <a:cs typeface="Century Gothic"/>
              </a:rPr>
              <a:t>aikana</a:t>
            </a:r>
            <a:endParaRPr sz="680" dirty="0">
              <a:latin typeface="Century Gothic"/>
              <a:cs typeface="Century Gothic"/>
            </a:endParaRPr>
          </a:p>
        </p:txBody>
      </p:sp>
      <p:sp>
        <p:nvSpPr>
          <p:cNvPr id="16" name="object 16">
            <a:hlinkClick r:id="rId11" action="ppaction://hlinksldjump"/>
          </p:cNvPr>
          <p:cNvSpPr txBox="1"/>
          <p:nvPr/>
        </p:nvSpPr>
        <p:spPr>
          <a:xfrm>
            <a:off x="2727127" y="5658237"/>
            <a:ext cx="1449336" cy="453998"/>
          </a:xfrm>
          <a:prstGeom prst="rect">
            <a:avLst/>
          </a:prstGeom>
        </p:spPr>
        <p:txBody>
          <a:bodyPr vert="horz" wrap="square" lIns="0" tIns="12092" rIns="0" bIns="0" rtlCol="0">
            <a:spAutoFit/>
          </a:bodyPr>
          <a:lstStyle/>
          <a:p>
            <a:pPr marL="198081" marR="4607" indent="-187141">
              <a:lnSpc>
                <a:spcPct val="140300"/>
              </a:lnSpc>
              <a:spcBef>
                <a:spcPts val="95"/>
              </a:spcBef>
            </a:pPr>
            <a:r>
              <a:rPr sz="771" b="1" spc="-9" dirty="0">
                <a:solidFill>
                  <a:srgbClr val="231F20"/>
                </a:solidFill>
                <a:latin typeface="Century Gothic"/>
                <a:cs typeface="Century Gothic"/>
              </a:rPr>
              <a:t>Pohjaosaaminen</a:t>
            </a:r>
            <a:r>
              <a:rPr sz="771" b="1" spc="453" dirty="0">
                <a:solidFill>
                  <a:srgbClr val="231F20"/>
                </a:solidFill>
                <a:latin typeface="Century Gothic"/>
                <a:cs typeface="Century Gothic"/>
              </a:rPr>
              <a:t> </a:t>
            </a:r>
            <a:r>
              <a:rPr sz="680" spc="9" dirty="0">
                <a:solidFill>
                  <a:srgbClr val="231F20"/>
                </a:solidFill>
                <a:latin typeface="Century Gothic"/>
                <a:cs typeface="Century Gothic"/>
              </a:rPr>
              <a:t>Opiskelutaidot</a:t>
            </a:r>
            <a:r>
              <a:rPr sz="680" spc="50" dirty="0">
                <a:solidFill>
                  <a:srgbClr val="231F20"/>
                </a:solidFill>
                <a:latin typeface="Century Gothic"/>
                <a:cs typeface="Century Gothic"/>
              </a:rPr>
              <a:t> </a:t>
            </a:r>
            <a:r>
              <a:rPr sz="680" spc="9" dirty="0">
                <a:solidFill>
                  <a:srgbClr val="231F20"/>
                </a:solidFill>
                <a:latin typeface="Century Gothic"/>
                <a:cs typeface="Century Gothic"/>
              </a:rPr>
              <a:t>ja</a:t>
            </a:r>
            <a:r>
              <a:rPr sz="680" spc="54" dirty="0">
                <a:solidFill>
                  <a:srgbClr val="231F20"/>
                </a:solidFill>
                <a:latin typeface="Century Gothic"/>
                <a:cs typeface="Century Gothic"/>
              </a:rPr>
              <a:t> </a:t>
            </a:r>
            <a:r>
              <a:rPr sz="680" spc="9" dirty="0">
                <a:solidFill>
                  <a:srgbClr val="231F20"/>
                </a:solidFill>
                <a:latin typeface="Century Gothic"/>
                <a:cs typeface="Century Gothic"/>
              </a:rPr>
              <a:t>-</a:t>
            </a:r>
            <a:r>
              <a:rPr sz="680" spc="-9" dirty="0">
                <a:solidFill>
                  <a:srgbClr val="231F20"/>
                </a:solidFill>
                <a:latin typeface="Century Gothic"/>
                <a:cs typeface="Century Gothic"/>
              </a:rPr>
              <a:t>valmiudet</a:t>
            </a:r>
            <a:r>
              <a:rPr sz="680" spc="18" dirty="0">
                <a:solidFill>
                  <a:srgbClr val="231F20"/>
                </a:solidFill>
                <a:latin typeface="Century Gothic"/>
                <a:cs typeface="Century Gothic"/>
              </a:rPr>
              <a:t> Puutteellinen</a:t>
            </a:r>
            <a:r>
              <a:rPr sz="680" spc="159" dirty="0">
                <a:solidFill>
                  <a:srgbClr val="231F20"/>
                </a:solidFill>
                <a:latin typeface="Century Gothic"/>
                <a:cs typeface="Century Gothic"/>
              </a:rPr>
              <a:t> </a:t>
            </a:r>
            <a:r>
              <a:rPr sz="680" spc="-9" dirty="0">
                <a:solidFill>
                  <a:srgbClr val="231F20"/>
                </a:solidFill>
                <a:latin typeface="Century Gothic"/>
                <a:cs typeface="Century Gothic"/>
              </a:rPr>
              <a:t>lähtötaso</a:t>
            </a:r>
            <a:endParaRPr sz="680" dirty="0">
              <a:latin typeface="Century Gothic"/>
              <a:cs typeface="Century Gothic"/>
            </a:endParaRPr>
          </a:p>
        </p:txBody>
      </p:sp>
      <p:sp>
        <p:nvSpPr>
          <p:cNvPr id="17" name="object 17"/>
          <p:cNvSpPr txBox="1"/>
          <p:nvPr/>
        </p:nvSpPr>
        <p:spPr>
          <a:xfrm>
            <a:off x="2489156" y="5732839"/>
            <a:ext cx="136469" cy="167976"/>
          </a:xfrm>
          <a:prstGeom prst="rect">
            <a:avLst/>
          </a:prstGeom>
        </p:spPr>
        <p:txBody>
          <a:bodyPr vert="horz" wrap="square" lIns="0" tIns="14395" rIns="0" bIns="0" rtlCol="0">
            <a:spAutoFit/>
          </a:bodyPr>
          <a:lstStyle/>
          <a:p>
            <a:pPr marL="11516">
              <a:spcBef>
                <a:spcPts val="113"/>
              </a:spcBef>
            </a:pPr>
            <a:r>
              <a:rPr sz="997" b="1" spc="-23" dirty="0">
                <a:solidFill>
                  <a:srgbClr val="231F20"/>
                </a:solidFill>
                <a:latin typeface="Century Gothic"/>
                <a:cs typeface="Century Gothic"/>
              </a:rPr>
              <a:t>2.</a:t>
            </a:r>
            <a:endParaRPr sz="997">
              <a:latin typeface="Century Gothic"/>
              <a:cs typeface="Century Gothic"/>
            </a:endParaRPr>
          </a:p>
        </p:txBody>
      </p:sp>
      <p:sp>
        <p:nvSpPr>
          <p:cNvPr id="18" name="object 18">
            <a:hlinkClick r:id="rId12" action="ppaction://hlinksldjump"/>
          </p:cNvPr>
          <p:cNvSpPr txBox="1"/>
          <p:nvPr/>
        </p:nvSpPr>
        <p:spPr>
          <a:xfrm>
            <a:off x="2528480" y="3581893"/>
            <a:ext cx="1473520" cy="1338967"/>
          </a:xfrm>
          <a:prstGeom prst="rect">
            <a:avLst/>
          </a:prstGeom>
        </p:spPr>
        <p:txBody>
          <a:bodyPr vert="horz" wrap="square" lIns="0" tIns="18426" rIns="0" bIns="0" rtlCol="0">
            <a:spAutoFit/>
          </a:bodyPr>
          <a:lstStyle/>
          <a:p>
            <a:pPr marL="11516" marR="4607">
              <a:lnSpc>
                <a:spcPts val="898"/>
              </a:lnSpc>
              <a:spcBef>
                <a:spcPts val="145"/>
              </a:spcBef>
            </a:pPr>
            <a:r>
              <a:rPr sz="771" b="1" spc="77" dirty="0">
                <a:solidFill>
                  <a:srgbClr val="231F20"/>
                </a:solidFill>
                <a:latin typeface="Century Gothic"/>
                <a:cs typeface="Century Gothic"/>
              </a:rPr>
              <a:t>Eri</a:t>
            </a:r>
            <a:r>
              <a:rPr sz="771" b="1" spc="86" dirty="0">
                <a:solidFill>
                  <a:srgbClr val="231F20"/>
                </a:solidFill>
                <a:latin typeface="Century Gothic"/>
                <a:cs typeface="Century Gothic"/>
              </a:rPr>
              <a:t> </a:t>
            </a:r>
            <a:r>
              <a:rPr sz="771" b="1" spc="9" dirty="0">
                <a:solidFill>
                  <a:srgbClr val="231F20"/>
                </a:solidFill>
                <a:latin typeface="Century Gothic"/>
                <a:cs typeface="Century Gothic"/>
              </a:rPr>
              <a:t>väylien</a:t>
            </a:r>
            <a:r>
              <a:rPr sz="771" b="1" spc="86" dirty="0">
                <a:solidFill>
                  <a:srgbClr val="231F20"/>
                </a:solidFill>
                <a:latin typeface="Century Gothic"/>
                <a:cs typeface="Century Gothic"/>
              </a:rPr>
              <a:t> </a:t>
            </a:r>
            <a:r>
              <a:rPr sz="771" b="1" spc="9" dirty="0">
                <a:solidFill>
                  <a:srgbClr val="231F20"/>
                </a:solidFill>
                <a:latin typeface="Century Gothic"/>
                <a:cs typeface="Century Gothic"/>
              </a:rPr>
              <a:t>kautta</a:t>
            </a:r>
            <a:r>
              <a:rPr sz="771" b="1" spc="86" dirty="0">
                <a:solidFill>
                  <a:srgbClr val="231F20"/>
                </a:solidFill>
                <a:latin typeface="Century Gothic"/>
                <a:cs typeface="Century Gothic"/>
              </a:rPr>
              <a:t> </a:t>
            </a:r>
            <a:r>
              <a:rPr sz="771" b="1" spc="36" dirty="0">
                <a:solidFill>
                  <a:srgbClr val="231F20"/>
                </a:solidFill>
                <a:latin typeface="Century Gothic"/>
                <a:cs typeface="Century Gothic"/>
              </a:rPr>
              <a:t>opintoihin </a:t>
            </a:r>
            <a:r>
              <a:rPr sz="771" b="1" dirty="0">
                <a:solidFill>
                  <a:srgbClr val="231F20"/>
                </a:solidFill>
                <a:latin typeface="Century Gothic"/>
                <a:cs typeface="Century Gothic"/>
              </a:rPr>
              <a:t>saapuvat</a:t>
            </a:r>
            <a:r>
              <a:rPr sz="771" b="1" spc="159" dirty="0">
                <a:solidFill>
                  <a:srgbClr val="231F20"/>
                </a:solidFill>
                <a:latin typeface="Century Gothic"/>
                <a:cs typeface="Century Gothic"/>
              </a:rPr>
              <a:t> </a:t>
            </a:r>
            <a:r>
              <a:rPr sz="771" b="1" spc="-9" dirty="0">
                <a:solidFill>
                  <a:srgbClr val="231F20"/>
                </a:solidFill>
                <a:latin typeface="Century Gothic"/>
                <a:cs typeface="Century Gothic"/>
              </a:rPr>
              <a:t>opiskelijat</a:t>
            </a:r>
            <a:endParaRPr sz="771" dirty="0">
              <a:latin typeface="Century Gothic"/>
              <a:cs typeface="Century Gothic"/>
            </a:endParaRPr>
          </a:p>
          <a:p>
            <a:pPr marL="198081" marR="399042">
              <a:lnSpc>
                <a:spcPts val="1179"/>
              </a:lnSpc>
              <a:spcBef>
                <a:spcPts val="54"/>
              </a:spcBef>
            </a:pPr>
            <a:r>
              <a:rPr sz="680" spc="-9" dirty="0">
                <a:solidFill>
                  <a:srgbClr val="231F20"/>
                </a:solidFill>
                <a:latin typeface="Century Gothic"/>
                <a:cs typeface="Century Gothic"/>
              </a:rPr>
              <a:t>Yhteishaku</a:t>
            </a:r>
            <a:r>
              <a:rPr sz="680" dirty="0">
                <a:solidFill>
                  <a:srgbClr val="231F20"/>
                </a:solidFill>
                <a:latin typeface="Century Gothic"/>
                <a:cs typeface="Century Gothic"/>
              </a:rPr>
              <a:t> Avoimesta</a:t>
            </a:r>
            <a:r>
              <a:rPr sz="680" spc="63" dirty="0">
                <a:solidFill>
                  <a:srgbClr val="231F20"/>
                </a:solidFill>
                <a:latin typeface="Century Gothic"/>
                <a:cs typeface="Century Gothic"/>
              </a:rPr>
              <a:t> </a:t>
            </a:r>
            <a:r>
              <a:rPr sz="680" spc="32" dirty="0">
                <a:solidFill>
                  <a:srgbClr val="231F20"/>
                </a:solidFill>
                <a:latin typeface="Century Gothic"/>
                <a:cs typeface="Century Gothic"/>
              </a:rPr>
              <a:t>tutkinto-</a:t>
            </a:r>
            <a:endParaRPr sz="680" dirty="0">
              <a:latin typeface="Century Gothic"/>
              <a:cs typeface="Century Gothic"/>
            </a:endParaRPr>
          </a:p>
          <a:p>
            <a:pPr marL="198081">
              <a:lnSpc>
                <a:spcPts val="712"/>
              </a:lnSpc>
            </a:pPr>
            <a:r>
              <a:rPr sz="680" spc="18" dirty="0">
                <a:solidFill>
                  <a:srgbClr val="231F20"/>
                </a:solidFill>
                <a:latin typeface="Century Gothic"/>
                <a:cs typeface="Century Gothic"/>
              </a:rPr>
              <a:t>opiskelijaksi,</a:t>
            </a:r>
            <a:r>
              <a:rPr sz="680" spc="59" dirty="0">
                <a:solidFill>
                  <a:srgbClr val="231F20"/>
                </a:solidFill>
                <a:latin typeface="Century Gothic"/>
                <a:cs typeface="Century Gothic"/>
              </a:rPr>
              <a:t> </a:t>
            </a:r>
            <a:r>
              <a:rPr sz="680" spc="-9" dirty="0">
                <a:solidFill>
                  <a:srgbClr val="231F20"/>
                </a:solidFill>
                <a:latin typeface="Century Gothic"/>
                <a:cs typeface="Century Gothic"/>
              </a:rPr>
              <a:t>siirtohaku,</a:t>
            </a:r>
            <a:endParaRPr sz="680" dirty="0">
              <a:latin typeface="Century Gothic"/>
              <a:cs typeface="Century Gothic"/>
            </a:endParaRPr>
          </a:p>
          <a:p>
            <a:pPr marL="198081" marR="332247"/>
            <a:r>
              <a:rPr sz="680" spc="9" dirty="0">
                <a:solidFill>
                  <a:srgbClr val="231F20"/>
                </a:solidFill>
                <a:latin typeface="Century Gothic"/>
                <a:cs typeface="Century Gothic"/>
              </a:rPr>
              <a:t>suomalaisten</a:t>
            </a:r>
            <a:r>
              <a:rPr sz="680" spc="159" dirty="0">
                <a:solidFill>
                  <a:srgbClr val="231F20"/>
                </a:solidFill>
                <a:latin typeface="Century Gothic"/>
                <a:cs typeface="Century Gothic"/>
              </a:rPr>
              <a:t> </a:t>
            </a:r>
            <a:r>
              <a:rPr sz="680" spc="-9" dirty="0">
                <a:solidFill>
                  <a:srgbClr val="231F20"/>
                </a:solidFill>
                <a:latin typeface="Century Gothic"/>
                <a:cs typeface="Century Gothic"/>
              </a:rPr>
              <a:t>korkea-</a:t>
            </a:r>
            <a:r>
              <a:rPr sz="680" spc="18" dirty="0">
                <a:solidFill>
                  <a:srgbClr val="231F20"/>
                </a:solidFill>
                <a:latin typeface="Century Gothic"/>
                <a:cs typeface="Century Gothic"/>
              </a:rPr>
              <a:t> kouluopintojen</a:t>
            </a:r>
            <a:r>
              <a:rPr sz="680" spc="63" dirty="0">
                <a:solidFill>
                  <a:srgbClr val="231F20"/>
                </a:solidFill>
                <a:latin typeface="Century Gothic"/>
                <a:cs typeface="Century Gothic"/>
              </a:rPr>
              <a:t> </a:t>
            </a:r>
            <a:r>
              <a:rPr sz="680" spc="-9" dirty="0">
                <a:solidFill>
                  <a:srgbClr val="231F20"/>
                </a:solidFill>
                <a:latin typeface="Century Gothic"/>
                <a:cs typeface="Century Gothic"/>
              </a:rPr>
              <a:t>väylä</a:t>
            </a:r>
            <a:r>
              <a:rPr sz="680" dirty="0">
                <a:solidFill>
                  <a:srgbClr val="231F20"/>
                </a:solidFill>
                <a:latin typeface="Century Gothic"/>
                <a:cs typeface="Century Gothic"/>
              </a:rPr>
              <a:t> ja</a:t>
            </a:r>
            <a:r>
              <a:rPr sz="680" spc="-18" dirty="0">
                <a:solidFill>
                  <a:srgbClr val="231F20"/>
                </a:solidFill>
                <a:latin typeface="Century Gothic"/>
                <a:cs typeface="Century Gothic"/>
              </a:rPr>
              <a:t> </a:t>
            </a:r>
            <a:r>
              <a:rPr sz="680" spc="54" dirty="0">
                <a:solidFill>
                  <a:srgbClr val="231F20"/>
                </a:solidFill>
                <a:latin typeface="Century Gothic"/>
                <a:cs typeface="Century Gothic"/>
              </a:rPr>
              <a:t>muut</a:t>
            </a:r>
            <a:r>
              <a:rPr sz="680" spc="-14" dirty="0">
                <a:solidFill>
                  <a:srgbClr val="231F20"/>
                </a:solidFill>
                <a:latin typeface="Century Gothic"/>
                <a:cs typeface="Century Gothic"/>
              </a:rPr>
              <a:t> </a:t>
            </a:r>
            <a:r>
              <a:rPr sz="680" spc="-9" dirty="0">
                <a:solidFill>
                  <a:srgbClr val="231F20"/>
                </a:solidFill>
                <a:latin typeface="Century Gothic"/>
                <a:cs typeface="Century Gothic"/>
              </a:rPr>
              <a:t>erillishaut</a:t>
            </a:r>
            <a:endParaRPr sz="680" dirty="0">
              <a:latin typeface="Century Gothic"/>
              <a:cs typeface="Century Gothic"/>
            </a:endParaRPr>
          </a:p>
          <a:p>
            <a:pPr marL="198081" marR="584455">
              <a:spcBef>
                <a:spcPts val="354"/>
              </a:spcBef>
            </a:pPr>
            <a:r>
              <a:rPr sz="680" spc="9" dirty="0">
                <a:solidFill>
                  <a:srgbClr val="231F20"/>
                </a:solidFill>
                <a:latin typeface="Century Gothic"/>
                <a:cs typeface="Century Gothic"/>
              </a:rPr>
              <a:t>Opiskelija</a:t>
            </a:r>
            <a:r>
              <a:rPr sz="680" spc="95" dirty="0">
                <a:solidFill>
                  <a:srgbClr val="231F20"/>
                </a:solidFill>
                <a:latin typeface="Century Gothic"/>
                <a:cs typeface="Century Gothic"/>
              </a:rPr>
              <a:t> </a:t>
            </a:r>
            <a:r>
              <a:rPr sz="680" spc="-32" dirty="0">
                <a:solidFill>
                  <a:srgbClr val="231F20"/>
                </a:solidFill>
                <a:latin typeface="Century Gothic"/>
                <a:cs typeface="Century Gothic"/>
              </a:rPr>
              <a:t>palaa</a:t>
            </a:r>
            <a:r>
              <a:rPr sz="680" spc="453" dirty="0">
                <a:solidFill>
                  <a:srgbClr val="231F20"/>
                </a:solidFill>
                <a:latin typeface="Century Gothic"/>
                <a:cs typeface="Century Gothic"/>
              </a:rPr>
              <a:t> </a:t>
            </a:r>
            <a:r>
              <a:rPr sz="680" spc="-9" dirty="0">
                <a:solidFill>
                  <a:srgbClr val="231F20"/>
                </a:solidFill>
                <a:latin typeface="Century Gothic"/>
                <a:cs typeface="Century Gothic"/>
              </a:rPr>
              <a:t>opintoihin</a:t>
            </a:r>
            <a:r>
              <a:rPr sz="680" spc="453" dirty="0">
                <a:solidFill>
                  <a:srgbClr val="231F20"/>
                </a:solidFill>
                <a:latin typeface="Century Gothic"/>
                <a:cs typeface="Century Gothic"/>
              </a:rPr>
              <a:t> </a:t>
            </a:r>
            <a:r>
              <a:rPr sz="680" dirty="0">
                <a:solidFill>
                  <a:srgbClr val="231F20"/>
                </a:solidFill>
                <a:latin typeface="Century Gothic"/>
                <a:cs typeface="Century Gothic"/>
              </a:rPr>
              <a:t>tauon</a:t>
            </a:r>
            <a:r>
              <a:rPr sz="680" spc="50" dirty="0">
                <a:solidFill>
                  <a:srgbClr val="231F20"/>
                </a:solidFill>
                <a:latin typeface="Century Gothic"/>
                <a:cs typeface="Century Gothic"/>
              </a:rPr>
              <a:t> </a:t>
            </a:r>
            <a:r>
              <a:rPr sz="680" spc="-9" dirty="0">
                <a:solidFill>
                  <a:srgbClr val="231F20"/>
                </a:solidFill>
                <a:latin typeface="Century Gothic"/>
                <a:cs typeface="Century Gothic"/>
              </a:rPr>
              <a:t>jälkeen</a:t>
            </a:r>
            <a:endParaRPr sz="680" dirty="0">
              <a:latin typeface="Century Gothic"/>
              <a:cs typeface="Century Gothic"/>
            </a:endParaRPr>
          </a:p>
        </p:txBody>
      </p:sp>
      <p:sp>
        <p:nvSpPr>
          <p:cNvPr id="19" name="object 19"/>
          <p:cNvSpPr txBox="1"/>
          <p:nvPr/>
        </p:nvSpPr>
        <p:spPr>
          <a:xfrm>
            <a:off x="2295280" y="3593707"/>
            <a:ext cx="108254" cy="167976"/>
          </a:xfrm>
          <a:prstGeom prst="rect">
            <a:avLst/>
          </a:prstGeom>
        </p:spPr>
        <p:txBody>
          <a:bodyPr vert="horz" wrap="square" lIns="0" tIns="14395" rIns="0" bIns="0" rtlCol="0">
            <a:spAutoFit/>
          </a:bodyPr>
          <a:lstStyle/>
          <a:p>
            <a:pPr marL="11516">
              <a:spcBef>
                <a:spcPts val="113"/>
              </a:spcBef>
            </a:pPr>
            <a:r>
              <a:rPr sz="997" b="1" spc="-68" dirty="0">
                <a:solidFill>
                  <a:srgbClr val="231F20"/>
                </a:solidFill>
                <a:latin typeface="Century Gothic"/>
                <a:cs typeface="Century Gothic"/>
              </a:rPr>
              <a:t>1.</a:t>
            </a:r>
            <a:endParaRPr sz="997" dirty="0">
              <a:latin typeface="Century Gothic"/>
              <a:cs typeface="Century Gothic"/>
            </a:endParaRPr>
          </a:p>
        </p:txBody>
      </p:sp>
      <p:sp>
        <p:nvSpPr>
          <p:cNvPr id="20" name="object 20">
            <a:hlinkClick r:id="rId13" action="ppaction://hlinksldjump"/>
          </p:cNvPr>
          <p:cNvSpPr txBox="1"/>
          <p:nvPr/>
        </p:nvSpPr>
        <p:spPr>
          <a:xfrm>
            <a:off x="3526921" y="2890468"/>
            <a:ext cx="882730" cy="538044"/>
          </a:xfrm>
          <a:prstGeom prst="rect">
            <a:avLst/>
          </a:prstGeom>
        </p:spPr>
        <p:txBody>
          <a:bodyPr vert="horz" wrap="square" lIns="0" tIns="18426" rIns="0" bIns="0" rtlCol="0">
            <a:spAutoFit/>
          </a:bodyPr>
          <a:lstStyle/>
          <a:p>
            <a:pPr marL="11516" marR="31670">
              <a:lnSpc>
                <a:spcPts val="898"/>
              </a:lnSpc>
              <a:spcBef>
                <a:spcPts val="145"/>
              </a:spcBef>
            </a:pPr>
            <a:r>
              <a:rPr sz="771" b="1" dirty="0">
                <a:solidFill>
                  <a:srgbClr val="231F20"/>
                </a:solidFill>
                <a:latin typeface="Century Gothic"/>
                <a:cs typeface="Century Gothic"/>
              </a:rPr>
              <a:t>Ura-</a:t>
            </a:r>
            <a:r>
              <a:rPr sz="771" b="1" spc="54" dirty="0">
                <a:solidFill>
                  <a:srgbClr val="231F20"/>
                </a:solidFill>
                <a:latin typeface="Century Gothic"/>
                <a:cs typeface="Century Gothic"/>
              </a:rPr>
              <a:t> </a:t>
            </a:r>
            <a:r>
              <a:rPr sz="771" b="1" dirty="0">
                <a:solidFill>
                  <a:srgbClr val="231F20"/>
                </a:solidFill>
                <a:latin typeface="Century Gothic"/>
                <a:cs typeface="Century Gothic"/>
              </a:rPr>
              <a:t>ja</a:t>
            </a:r>
            <a:r>
              <a:rPr sz="771" b="1" spc="54" dirty="0">
                <a:solidFill>
                  <a:srgbClr val="231F20"/>
                </a:solidFill>
                <a:latin typeface="Century Gothic"/>
                <a:cs typeface="Century Gothic"/>
              </a:rPr>
              <a:t> </a:t>
            </a:r>
            <a:r>
              <a:rPr sz="771" b="1" spc="-9" dirty="0">
                <a:solidFill>
                  <a:srgbClr val="231F20"/>
                </a:solidFill>
                <a:latin typeface="Century Gothic"/>
                <a:cs typeface="Century Gothic"/>
              </a:rPr>
              <a:t>opiskelu- </a:t>
            </a:r>
            <a:r>
              <a:rPr sz="771" b="1" dirty="0">
                <a:solidFill>
                  <a:srgbClr val="231F20"/>
                </a:solidFill>
                <a:latin typeface="Century Gothic"/>
                <a:cs typeface="Century Gothic"/>
              </a:rPr>
              <a:t>paikan</a:t>
            </a:r>
            <a:r>
              <a:rPr sz="771" b="1" spc="109" dirty="0">
                <a:solidFill>
                  <a:srgbClr val="231F20"/>
                </a:solidFill>
                <a:latin typeface="Century Gothic"/>
                <a:cs typeface="Century Gothic"/>
              </a:rPr>
              <a:t> </a:t>
            </a:r>
            <a:r>
              <a:rPr sz="771" b="1" spc="-9" dirty="0">
                <a:solidFill>
                  <a:srgbClr val="231F20"/>
                </a:solidFill>
                <a:latin typeface="Century Gothic"/>
                <a:cs typeface="Century Gothic"/>
              </a:rPr>
              <a:t>valinta</a:t>
            </a:r>
            <a:endParaRPr sz="771" dirty="0">
              <a:latin typeface="Century Gothic"/>
              <a:cs typeface="Century Gothic"/>
            </a:endParaRPr>
          </a:p>
          <a:p>
            <a:pPr marL="198081" marR="4607">
              <a:lnSpc>
                <a:spcPts val="1179"/>
              </a:lnSpc>
              <a:spcBef>
                <a:spcPts val="41"/>
              </a:spcBef>
            </a:pPr>
            <a:r>
              <a:rPr sz="680" spc="-9" dirty="0">
                <a:solidFill>
                  <a:srgbClr val="231F20"/>
                </a:solidFill>
                <a:latin typeface="Century Gothic"/>
                <a:cs typeface="Century Gothic"/>
              </a:rPr>
              <a:t>Uravalinta</a:t>
            </a:r>
            <a:r>
              <a:rPr sz="680" spc="453" dirty="0">
                <a:solidFill>
                  <a:srgbClr val="231F20"/>
                </a:solidFill>
                <a:latin typeface="Century Gothic"/>
                <a:cs typeface="Century Gothic"/>
              </a:rPr>
              <a:t> </a:t>
            </a:r>
            <a:r>
              <a:rPr sz="680" spc="-9" dirty="0">
                <a:solidFill>
                  <a:srgbClr val="231F20"/>
                </a:solidFill>
                <a:latin typeface="Century Gothic"/>
                <a:cs typeface="Century Gothic"/>
              </a:rPr>
              <a:t>Opiskelupaikka</a:t>
            </a:r>
            <a:endParaRPr sz="680" dirty="0">
              <a:latin typeface="Century Gothic"/>
              <a:cs typeface="Century Gothic"/>
            </a:endParaRPr>
          </a:p>
        </p:txBody>
      </p:sp>
      <p:sp>
        <p:nvSpPr>
          <p:cNvPr id="21" name="object 21"/>
          <p:cNvSpPr txBox="1"/>
          <p:nvPr/>
        </p:nvSpPr>
        <p:spPr>
          <a:xfrm>
            <a:off x="3292718" y="2927469"/>
            <a:ext cx="134166" cy="167976"/>
          </a:xfrm>
          <a:prstGeom prst="rect">
            <a:avLst/>
          </a:prstGeom>
        </p:spPr>
        <p:txBody>
          <a:bodyPr vert="horz" wrap="square" lIns="0" tIns="14395" rIns="0" bIns="0" rtlCol="0">
            <a:spAutoFit/>
          </a:bodyPr>
          <a:lstStyle/>
          <a:p>
            <a:pPr marL="11516">
              <a:spcBef>
                <a:spcPts val="113"/>
              </a:spcBef>
            </a:pPr>
            <a:r>
              <a:rPr sz="997" b="1" spc="-23" dirty="0">
                <a:solidFill>
                  <a:srgbClr val="231F20"/>
                </a:solidFill>
                <a:latin typeface="Century Gothic"/>
                <a:cs typeface="Century Gothic"/>
              </a:rPr>
              <a:t>3.</a:t>
            </a:r>
            <a:endParaRPr sz="997">
              <a:latin typeface="Century Gothic"/>
              <a:cs typeface="Century Gothic"/>
            </a:endParaRPr>
          </a:p>
        </p:txBody>
      </p:sp>
      <p:sp>
        <p:nvSpPr>
          <p:cNvPr id="22" name="object 22"/>
          <p:cNvSpPr txBox="1"/>
          <p:nvPr/>
        </p:nvSpPr>
        <p:spPr>
          <a:xfrm>
            <a:off x="4332929" y="4194835"/>
            <a:ext cx="134166" cy="167976"/>
          </a:xfrm>
          <a:prstGeom prst="rect">
            <a:avLst/>
          </a:prstGeom>
        </p:spPr>
        <p:txBody>
          <a:bodyPr vert="horz" wrap="square" lIns="0" tIns="14395" rIns="0" bIns="0" rtlCol="0">
            <a:spAutoFit/>
          </a:bodyPr>
          <a:lstStyle/>
          <a:p>
            <a:pPr marL="11516">
              <a:spcBef>
                <a:spcPts val="113"/>
              </a:spcBef>
            </a:pPr>
            <a:r>
              <a:rPr sz="997" b="1" spc="-23" dirty="0">
                <a:solidFill>
                  <a:srgbClr val="231F20"/>
                </a:solidFill>
                <a:latin typeface="Century Gothic"/>
                <a:cs typeface="Century Gothic"/>
              </a:rPr>
              <a:t>5.</a:t>
            </a:r>
            <a:endParaRPr sz="997">
              <a:latin typeface="Century Gothic"/>
              <a:cs typeface="Century Gothic"/>
            </a:endParaRPr>
          </a:p>
        </p:txBody>
      </p:sp>
      <p:sp>
        <p:nvSpPr>
          <p:cNvPr id="23" name="object 23"/>
          <p:cNvSpPr txBox="1"/>
          <p:nvPr/>
        </p:nvSpPr>
        <p:spPr>
          <a:xfrm>
            <a:off x="5390922" y="1724126"/>
            <a:ext cx="124953" cy="167976"/>
          </a:xfrm>
          <a:prstGeom prst="rect">
            <a:avLst/>
          </a:prstGeom>
        </p:spPr>
        <p:txBody>
          <a:bodyPr vert="horz" wrap="square" lIns="0" tIns="14395" rIns="0" bIns="0" rtlCol="0">
            <a:spAutoFit/>
          </a:bodyPr>
          <a:lstStyle/>
          <a:p>
            <a:pPr marL="11516">
              <a:spcBef>
                <a:spcPts val="113"/>
              </a:spcBef>
            </a:pPr>
            <a:r>
              <a:rPr sz="997" b="1" spc="-23" dirty="0">
                <a:solidFill>
                  <a:srgbClr val="231F20"/>
                </a:solidFill>
                <a:latin typeface="Century Gothic"/>
                <a:cs typeface="Century Gothic"/>
              </a:rPr>
              <a:t>7.</a:t>
            </a:r>
            <a:endParaRPr sz="997">
              <a:latin typeface="Century Gothic"/>
              <a:cs typeface="Century Gothic"/>
            </a:endParaRPr>
          </a:p>
        </p:txBody>
      </p:sp>
      <p:sp>
        <p:nvSpPr>
          <p:cNvPr id="24" name="object 24"/>
          <p:cNvSpPr txBox="1"/>
          <p:nvPr/>
        </p:nvSpPr>
        <p:spPr>
          <a:xfrm>
            <a:off x="7178473" y="1808407"/>
            <a:ext cx="136469" cy="167976"/>
          </a:xfrm>
          <a:prstGeom prst="rect">
            <a:avLst/>
          </a:prstGeom>
        </p:spPr>
        <p:txBody>
          <a:bodyPr vert="horz" wrap="square" lIns="0" tIns="14395" rIns="0" bIns="0" rtlCol="0">
            <a:spAutoFit/>
          </a:bodyPr>
          <a:lstStyle/>
          <a:p>
            <a:pPr marL="11516">
              <a:spcBef>
                <a:spcPts val="113"/>
              </a:spcBef>
            </a:pPr>
            <a:r>
              <a:rPr sz="997" b="1" spc="-23" dirty="0">
                <a:solidFill>
                  <a:srgbClr val="231F20"/>
                </a:solidFill>
                <a:latin typeface="Century Gothic"/>
                <a:cs typeface="Century Gothic"/>
              </a:rPr>
              <a:t>9.</a:t>
            </a:r>
            <a:endParaRPr sz="997">
              <a:latin typeface="Century Gothic"/>
              <a:cs typeface="Century Gothic"/>
            </a:endParaRPr>
          </a:p>
        </p:txBody>
      </p:sp>
      <p:sp>
        <p:nvSpPr>
          <p:cNvPr id="25" name="object 25">
            <a:hlinkClick r:id="rId14" action="ppaction://hlinksldjump"/>
          </p:cNvPr>
          <p:cNvSpPr txBox="1"/>
          <p:nvPr/>
        </p:nvSpPr>
        <p:spPr>
          <a:xfrm>
            <a:off x="7802489" y="3812454"/>
            <a:ext cx="845302" cy="497198"/>
          </a:xfrm>
          <a:prstGeom prst="rect">
            <a:avLst/>
          </a:prstGeom>
        </p:spPr>
        <p:txBody>
          <a:bodyPr vert="horz" wrap="square" lIns="0" tIns="18426" rIns="0" bIns="0" rtlCol="0">
            <a:spAutoFit/>
          </a:bodyPr>
          <a:lstStyle/>
          <a:p>
            <a:pPr marL="11516" marR="200960">
              <a:lnSpc>
                <a:spcPts val="898"/>
              </a:lnSpc>
              <a:spcBef>
                <a:spcPts val="145"/>
              </a:spcBef>
            </a:pPr>
            <a:r>
              <a:rPr sz="771" b="1" spc="-9" dirty="0">
                <a:solidFill>
                  <a:srgbClr val="231F20"/>
                </a:solidFill>
                <a:latin typeface="Century Gothic"/>
                <a:cs typeface="Century Gothic"/>
              </a:rPr>
              <a:t>Opintojen eteneminen</a:t>
            </a:r>
            <a:endParaRPr sz="771" dirty="0">
              <a:latin typeface="Century Gothic"/>
              <a:cs typeface="Century Gothic"/>
            </a:endParaRPr>
          </a:p>
          <a:p>
            <a:pPr marL="198081" marR="4607">
              <a:spcBef>
                <a:spcPts val="317"/>
              </a:spcBef>
            </a:pPr>
            <a:r>
              <a:rPr sz="680" spc="-9" dirty="0">
                <a:solidFill>
                  <a:srgbClr val="231F20"/>
                </a:solidFill>
                <a:latin typeface="Century Gothic"/>
                <a:cs typeface="Century Gothic"/>
              </a:rPr>
              <a:t>Opiskelijoiden</a:t>
            </a:r>
            <a:r>
              <a:rPr sz="680" spc="453" dirty="0">
                <a:solidFill>
                  <a:srgbClr val="231F20"/>
                </a:solidFill>
                <a:latin typeface="Century Gothic"/>
                <a:cs typeface="Century Gothic"/>
              </a:rPr>
              <a:t> </a:t>
            </a:r>
            <a:r>
              <a:rPr sz="680" spc="-9" dirty="0">
                <a:solidFill>
                  <a:srgbClr val="231F20"/>
                </a:solidFill>
                <a:latin typeface="Century Gothic"/>
                <a:cs typeface="Century Gothic"/>
              </a:rPr>
              <a:t>elämäntilanne</a:t>
            </a:r>
            <a:endParaRPr sz="680" dirty="0">
              <a:latin typeface="Century Gothic"/>
              <a:cs typeface="Century Gothic"/>
            </a:endParaRPr>
          </a:p>
        </p:txBody>
      </p:sp>
      <p:sp>
        <p:nvSpPr>
          <p:cNvPr id="26" name="object 26">
            <a:hlinkClick r:id="rId14" action="ppaction://hlinksldjump"/>
          </p:cNvPr>
          <p:cNvSpPr txBox="1"/>
          <p:nvPr/>
        </p:nvSpPr>
        <p:spPr>
          <a:xfrm>
            <a:off x="7989308" y="4339657"/>
            <a:ext cx="1009986" cy="482082"/>
          </a:xfrm>
          <a:prstGeom prst="rect">
            <a:avLst/>
          </a:prstGeom>
        </p:spPr>
        <p:txBody>
          <a:bodyPr vert="horz" wrap="square" lIns="0" tIns="12092" rIns="0" bIns="0" rtlCol="0">
            <a:spAutoFit/>
          </a:bodyPr>
          <a:lstStyle/>
          <a:p>
            <a:pPr marL="11516" marR="4607">
              <a:spcBef>
                <a:spcPts val="95"/>
              </a:spcBef>
            </a:pPr>
            <a:r>
              <a:rPr sz="680" spc="-9" dirty="0">
                <a:solidFill>
                  <a:srgbClr val="231F20"/>
                </a:solidFill>
                <a:latin typeface="Century Gothic"/>
                <a:cs typeface="Century Gothic"/>
              </a:rPr>
              <a:t>Opetussuunnitelmaan</a:t>
            </a:r>
            <a:r>
              <a:rPr sz="680" spc="9" dirty="0">
                <a:solidFill>
                  <a:srgbClr val="231F20"/>
                </a:solidFill>
                <a:latin typeface="Century Gothic"/>
                <a:cs typeface="Century Gothic"/>
              </a:rPr>
              <a:t> liittyvät</a:t>
            </a:r>
            <a:r>
              <a:rPr sz="680" spc="91" dirty="0">
                <a:solidFill>
                  <a:srgbClr val="231F20"/>
                </a:solidFill>
                <a:latin typeface="Century Gothic"/>
                <a:cs typeface="Century Gothic"/>
              </a:rPr>
              <a:t> </a:t>
            </a:r>
            <a:r>
              <a:rPr sz="680" spc="-9" dirty="0">
                <a:solidFill>
                  <a:srgbClr val="231F20"/>
                </a:solidFill>
                <a:latin typeface="Century Gothic"/>
                <a:cs typeface="Century Gothic"/>
              </a:rPr>
              <a:t>asiat</a:t>
            </a:r>
            <a:endParaRPr sz="680" dirty="0">
              <a:latin typeface="Century Gothic"/>
              <a:cs typeface="Century Gothic"/>
            </a:endParaRPr>
          </a:p>
          <a:p>
            <a:pPr marL="11516" marR="396739">
              <a:spcBef>
                <a:spcPts val="358"/>
              </a:spcBef>
            </a:pPr>
            <a:r>
              <a:rPr sz="680" spc="-9" dirty="0">
                <a:solidFill>
                  <a:srgbClr val="231F20"/>
                </a:solidFill>
                <a:latin typeface="Century Gothic"/>
                <a:cs typeface="Century Gothic"/>
              </a:rPr>
              <a:t>Opinnäytetyö</a:t>
            </a:r>
            <a:r>
              <a:rPr sz="680" dirty="0">
                <a:solidFill>
                  <a:srgbClr val="231F20"/>
                </a:solidFill>
                <a:latin typeface="Century Gothic"/>
                <a:cs typeface="Century Gothic"/>
              </a:rPr>
              <a:t> ei</a:t>
            </a:r>
            <a:r>
              <a:rPr sz="680" spc="5" dirty="0">
                <a:solidFill>
                  <a:srgbClr val="231F20"/>
                </a:solidFill>
                <a:latin typeface="Century Gothic"/>
                <a:cs typeface="Century Gothic"/>
              </a:rPr>
              <a:t> </a:t>
            </a:r>
            <a:r>
              <a:rPr sz="680" spc="-18" dirty="0">
                <a:solidFill>
                  <a:srgbClr val="231F20"/>
                </a:solidFill>
                <a:latin typeface="Century Gothic"/>
                <a:cs typeface="Century Gothic"/>
              </a:rPr>
              <a:t>etene</a:t>
            </a:r>
            <a:endParaRPr sz="680" dirty="0">
              <a:latin typeface="Century Gothic"/>
              <a:cs typeface="Century Gothic"/>
            </a:endParaRPr>
          </a:p>
        </p:txBody>
      </p:sp>
      <p:sp>
        <p:nvSpPr>
          <p:cNvPr id="27" name="object 27"/>
          <p:cNvSpPr txBox="1"/>
          <p:nvPr/>
        </p:nvSpPr>
        <p:spPr>
          <a:xfrm>
            <a:off x="7545902" y="3835180"/>
            <a:ext cx="192899" cy="167976"/>
          </a:xfrm>
          <a:prstGeom prst="rect">
            <a:avLst/>
          </a:prstGeom>
        </p:spPr>
        <p:txBody>
          <a:bodyPr vert="horz" wrap="square" lIns="0" tIns="14395" rIns="0" bIns="0" rtlCol="0">
            <a:spAutoFit/>
          </a:bodyPr>
          <a:lstStyle/>
          <a:p>
            <a:pPr marL="11516">
              <a:spcBef>
                <a:spcPts val="113"/>
              </a:spcBef>
            </a:pPr>
            <a:r>
              <a:rPr sz="997" b="1" spc="-23" dirty="0">
                <a:solidFill>
                  <a:srgbClr val="231F20"/>
                </a:solidFill>
                <a:latin typeface="Century Gothic"/>
                <a:cs typeface="Century Gothic"/>
              </a:rPr>
              <a:t>10.</a:t>
            </a:r>
            <a:endParaRPr sz="997">
              <a:latin typeface="Century Gothic"/>
              <a:cs typeface="Century Gothic"/>
            </a:endParaRPr>
          </a:p>
        </p:txBody>
      </p:sp>
      <p:sp>
        <p:nvSpPr>
          <p:cNvPr id="28" name="object 28"/>
          <p:cNvSpPr txBox="1"/>
          <p:nvPr/>
        </p:nvSpPr>
        <p:spPr>
          <a:xfrm>
            <a:off x="8551878" y="3502274"/>
            <a:ext cx="158926" cy="167976"/>
          </a:xfrm>
          <a:prstGeom prst="rect">
            <a:avLst/>
          </a:prstGeom>
        </p:spPr>
        <p:txBody>
          <a:bodyPr vert="horz" wrap="square" lIns="0" tIns="14395" rIns="0" bIns="0" rtlCol="0">
            <a:spAutoFit/>
          </a:bodyPr>
          <a:lstStyle/>
          <a:p>
            <a:pPr marL="11516">
              <a:spcBef>
                <a:spcPts val="113"/>
              </a:spcBef>
            </a:pPr>
            <a:r>
              <a:rPr sz="997" b="1" spc="-100" dirty="0">
                <a:solidFill>
                  <a:srgbClr val="231F20"/>
                </a:solidFill>
                <a:latin typeface="Century Gothic"/>
                <a:cs typeface="Century Gothic"/>
              </a:rPr>
              <a:t>11.</a:t>
            </a:r>
            <a:endParaRPr sz="997" dirty="0">
              <a:latin typeface="Century Gothic"/>
              <a:cs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200" dirty="0">
                <a:latin typeface="Franklin Gothic Demi"/>
              </a:rPr>
              <a:t>4.9. Varhaisen puuttumisen käytänteitä, ideoita ja mahdollisuuksia</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600"/>
              </a:spcAft>
            </a:pPr>
            <a:r>
              <a:rPr lang="fi-FI" sz="2400" dirty="0">
                <a:solidFill>
                  <a:schemeClr val="tx1"/>
                </a:solidFill>
                <a:latin typeface="+mn-lt"/>
              </a:rPr>
              <a:t>Uuteen elämäntilanteeseen sopeutuminen vie aikaa ja asiaa voi olla hyvä pohtia tietoisesti</a:t>
            </a:r>
          </a:p>
          <a:p>
            <a:pPr lvl="2">
              <a:spcAft>
                <a:spcPts val="600"/>
              </a:spcAft>
            </a:pPr>
            <a:r>
              <a:rPr lang="fi-FI" sz="2200" dirty="0">
                <a:solidFill>
                  <a:srgbClr val="000000"/>
                </a:solidFill>
              </a:rPr>
              <a:t>Miten saan kodistani ja kotikaupungistani kotoisan (vanhan harrastuksen jatkaminen uudessa kotikaupungissa)?</a:t>
            </a:r>
          </a:p>
          <a:p>
            <a:pPr lvl="2">
              <a:spcAft>
                <a:spcPts val="600"/>
              </a:spcAft>
            </a:pPr>
            <a:r>
              <a:rPr lang="fi-FI" sz="2200" dirty="0">
                <a:solidFill>
                  <a:srgbClr val="000000"/>
                </a:solidFill>
              </a:rPr>
              <a:t>Miten paljon päivittäin tai viikoittain tarvitsen aikaa kotitaloustehtäviin?</a:t>
            </a:r>
          </a:p>
          <a:p>
            <a:pPr lvl="2">
              <a:spcAft>
                <a:spcPts val="600"/>
              </a:spcAft>
            </a:pPr>
            <a:r>
              <a:rPr lang="fi-FI" sz="2200" dirty="0">
                <a:solidFill>
                  <a:srgbClr val="000000"/>
                </a:solidFill>
              </a:rPr>
              <a:t>Millainen vuorokausirytmi tukisi omaa hyvinvointiani? </a:t>
            </a:r>
          </a:p>
          <a:p>
            <a:pPr lvl="2">
              <a:spcAft>
                <a:spcPts val="600"/>
              </a:spcAft>
            </a:pPr>
            <a:r>
              <a:rPr lang="fi-FI" sz="2200" dirty="0">
                <a:solidFill>
                  <a:srgbClr val="000000"/>
                </a:solidFill>
              </a:rPr>
              <a:t>Millaista ravintoa, lepoa, harrastuksia ja vapaa-aikaa arkeeni kaipaan?</a:t>
            </a:r>
          </a:p>
          <a:p>
            <a:pPr lvl="2">
              <a:spcAft>
                <a:spcPts val="600"/>
              </a:spcAft>
            </a:pPr>
            <a:r>
              <a:rPr lang="fi-FI" sz="2200" dirty="0">
                <a:solidFill>
                  <a:srgbClr val="000000"/>
                </a:solidFill>
              </a:rPr>
              <a:t>Miten paljon haluan nähdä läheisiäni ja millaista yhteydenpito voi olla? Miten tutustun uusiin ihmisiin? </a:t>
            </a:r>
          </a:p>
          <a:p>
            <a:pPr lvl="2">
              <a:spcAft>
                <a:spcPts val="600"/>
              </a:spcAft>
            </a:pPr>
            <a:r>
              <a:rPr lang="fi-FI" sz="2200" dirty="0">
                <a:solidFill>
                  <a:schemeClr val="tx1"/>
                </a:solidFill>
              </a:rPr>
              <a:t>Mitä hyödyn osallistumalla opiskelijakunnan järjestämään toimintaan?</a:t>
            </a:r>
            <a:endParaRPr lang="fi-FI" dirty="0">
              <a:solidFill>
                <a:schemeClr val="tx1"/>
              </a:solidFill>
              <a:latin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30</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4715561" y="6188422"/>
            <a:ext cx="6584899" cy="673518"/>
          </a:xfrm>
          <a:prstGeom prst="rect">
            <a:avLst/>
          </a:prstGeom>
        </p:spPr>
      </p:pic>
    </p:spTree>
    <p:extLst>
      <p:ext uri="{BB962C8B-B14F-4D97-AF65-F5344CB8AC3E}">
        <p14:creationId xmlns:p14="http://schemas.microsoft.com/office/powerpoint/2010/main" val="2094543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200" dirty="0">
                <a:latin typeface="Franklin Gothic Demi"/>
              </a:rPr>
              <a:t>4.10. Varhaisen puuttumisen käytänteitä, ideoita ja mahdollisuuksia</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600"/>
              </a:spcAft>
            </a:pPr>
            <a:r>
              <a:rPr lang="fi-FI" sz="2400" dirty="0">
                <a:solidFill>
                  <a:schemeClr val="tx1"/>
                </a:solidFill>
                <a:latin typeface="+mn-lt"/>
              </a:rPr>
              <a:t>Korkeakoulun ulkopuolisia ohjaustoimijoita</a:t>
            </a:r>
          </a:p>
          <a:p>
            <a:pPr lvl="2">
              <a:spcAft>
                <a:spcPts val="600"/>
              </a:spcAft>
            </a:pPr>
            <a:r>
              <a:rPr lang="fi-FI" sz="2200" dirty="0">
                <a:solidFill>
                  <a:srgbClr val="000000"/>
                </a:solidFill>
              </a:rPr>
              <a:t>Järjestösektorilla on useita toimijoita, jotka voivat tukea yksittäisiä opiskelijoita ja opiskelijaryhmiä arjenhallinnan kysymyksissä: esimerkiksi. </a:t>
            </a:r>
            <a:r>
              <a:rPr lang="fi-FI" sz="2200" dirty="0">
                <a:solidFill>
                  <a:srgbClr val="000000"/>
                </a:solidFill>
                <a:hlinkClick r:id="rId2"/>
              </a:rPr>
              <a:t>Nyyti ry (nyyti.fi)</a:t>
            </a:r>
            <a:r>
              <a:rPr lang="fi-FI" sz="2200" dirty="0">
                <a:solidFill>
                  <a:srgbClr val="000000"/>
                </a:solidFill>
              </a:rPr>
              <a:t>, </a:t>
            </a:r>
            <a:r>
              <a:rPr lang="fi-FI" sz="2200" dirty="0" err="1">
                <a:solidFill>
                  <a:srgbClr val="000000"/>
                </a:solidFill>
                <a:hlinkClick r:id="rId3"/>
              </a:rPr>
              <a:t>Vamos</a:t>
            </a:r>
            <a:r>
              <a:rPr lang="fi-FI" sz="2200" dirty="0">
                <a:solidFill>
                  <a:srgbClr val="000000"/>
                </a:solidFill>
                <a:hlinkClick r:id="rId3"/>
              </a:rPr>
              <a:t> (hdl.fi)</a:t>
            </a:r>
            <a:r>
              <a:rPr lang="fi-FI" sz="2200" dirty="0">
                <a:solidFill>
                  <a:srgbClr val="000000"/>
                </a:solidFill>
              </a:rPr>
              <a:t>, </a:t>
            </a:r>
            <a:r>
              <a:rPr lang="fi-FI" sz="2200" dirty="0">
                <a:solidFill>
                  <a:srgbClr val="000000"/>
                </a:solidFill>
                <a:hlinkClick r:id="rId4"/>
              </a:rPr>
              <a:t>Suomen </a:t>
            </a:r>
            <a:r>
              <a:rPr lang="fi-FI" sz="2200" dirty="0" err="1">
                <a:solidFill>
                  <a:srgbClr val="000000"/>
                </a:solidFill>
                <a:hlinkClick r:id="rId4"/>
              </a:rPr>
              <a:t>Klubitalot</a:t>
            </a:r>
            <a:r>
              <a:rPr lang="fi-FI" sz="2200" dirty="0">
                <a:solidFill>
                  <a:srgbClr val="000000"/>
                </a:solidFill>
                <a:hlinkClick r:id="rId4"/>
              </a:rPr>
              <a:t> (suomenklubitalot.fi)</a:t>
            </a:r>
            <a:r>
              <a:rPr lang="fi-FI" sz="2200" dirty="0">
                <a:solidFill>
                  <a:srgbClr val="000000"/>
                </a:solidFill>
              </a:rPr>
              <a:t>, </a:t>
            </a:r>
            <a:r>
              <a:rPr lang="fi-FI" sz="2200" dirty="0">
                <a:solidFill>
                  <a:srgbClr val="000000"/>
                </a:solidFill>
                <a:hlinkClick r:id="rId5"/>
              </a:rPr>
              <a:t>Tyttöjen talo  (tyttojentalo.fi)</a:t>
            </a:r>
            <a:r>
              <a:rPr lang="fi-FI" sz="2200" dirty="0">
                <a:solidFill>
                  <a:srgbClr val="000000"/>
                </a:solidFill>
              </a:rPr>
              <a:t> ja </a:t>
            </a:r>
            <a:r>
              <a:rPr lang="fi-FI" sz="2200" dirty="0">
                <a:solidFill>
                  <a:srgbClr val="000000"/>
                </a:solidFill>
                <a:hlinkClick r:id="rId6"/>
              </a:rPr>
              <a:t>Poikien talo (poikientalo.fi)</a:t>
            </a:r>
            <a:r>
              <a:rPr lang="fi-FI" sz="2200" dirty="0">
                <a:solidFill>
                  <a:srgbClr val="000000"/>
                </a:solidFill>
              </a:rPr>
              <a:t>, </a:t>
            </a:r>
            <a:r>
              <a:rPr lang="fi-FI" sz="2200" dirty="0">
                <a:solidFill>
                  <a:srgbClr val="000000"/>
                </a:solidFill>
                <a:hlinkClick r:id="rId7"/>
              </a:rPr>
              <a:t>Erilaisten oppijoiden liitto (eoliitto.fi)</a:t>
            </a:r>
            <a:r>
              <a:rPr lang="fi-FI" sz="2200" dirty="0">
                <a:solidFill>
                  <a:srgbClr val="000000"/>
                </a:solidFill>
              </a:rPr>
              <a:t>, </a:t>
            </a:r>
            <a:r>
              <a:rPr lang="fi-FI" sz="2200" dirty="0">
                <a:solidFill>
                  <a:srgbClr val="000000"/>
                </a:solidFill>
                <a:hlinkClick r:id="rId8"/>
              </a:rPr>
              <a:t>Ohjaamot (ohjaamot.fi)</a:t>
            </a:r>
            <a:r>
              <a:rPr lang="fi-FI" sz="2200" dirty="0">
                <a:solidFill>
                  <a:srgbClr val="000000"/>
                </a:solidFill>
              </a:rPr>
              <a:t>, </a:t>
            </a:r>
            <a:r>
              <a:rPr lang="fi-FI" sz="2200" dirty="0">
                <a:solidFill>
                  <a:srgbClr val="000000"/>
                </a:solidFill>
                <a:hlinkClick r:id="rId9"/>
              </a:rPr>
              <a:t>Kuntoutussäätiö (kuntoutussaatio.fi)</a:t>
            </a:r>
            <a:r>
              <a:rPr lang="fi-FI" sz="2200" dirty="0">
                <a:solidFill>
                  <a:srgbClr val="000000"/>
                </a:solidFill>
              </a:rPr>
              <a:t> </a:t>
            </a:r>
            <a:endParaRPr lang="fi-FI" sz="2200" dirty="0">
              <a:solidFill>
                <a:srgbClr val="FF0000"/>
              </a:solidFill>
            </a:endParaRPr>
          </a:p>
          <a:p>
            <a:pPr lvl="2">
              <a:spcAft>
                <a:spcPts val="600"/>
              </a:spcAft>
            </a:pPr>
            <a:r>
              <a:rPr lang="fi-FI" sz="2200" dirty="0">
                <a:solidFill>
                  <a:srgbClr val="000000"/>
                </a:solidFill>
                <a:hlinkClick r:id="rId10"/>
              </a:rPr>
              <a:t>YTHS (yths.fi)</a:t>
            </a:r>
            <a:r>
              <a:rPr lang="fi-FI" sz="2200" dirty="0">
                <a:solidFill>
                  <a:srgbClr val="000000"/>
                </a:solidFill>
              </a:rPr>
              <a:t> tai sosiaalitoimi voi auttaa, jos arjenhallinta tuntuu vaikealle </a:t>
            </a:r>
          </a:p>
          <a:p>
            <a:pPr lvl="2">
              <a:spcAft>
                <a:spcPts val="1200"/>
              </a:spcAft>
            </a:pPr>
            <a:r>
              <a:rPr lang="fi-FI" sz="2200" dirty="0">
                <a:solidFill>
                  <a:srgbClr val="000000"/>
                </a:solidFill>
                <a:hlinkClick r:id="rId11"/>
              </a:rPr>
              <a:t>Kela NUOTTI-valmennus (kela.fi)</a:t>
            </a:r>
            <a:endParaRPr lang="fi-FI" sz="2200" dirty="0">
              <a:solidFill>
                <a:schemeClr val="tx1"/>
              </a:solidFill>
            </a:endParaRPr>
          </a:p>
          <a:p>
            <a:pPr>
              <a:spcAft>
                <a:spcPts val="600"/>
              </a:spcAft>
            </a:pPr>
            <a:r>
              <a:rPr lang="fi-FI" sz="2400" dirty="0">
                <a:solidFill>
                  <a:schemeClr val="tx1"/>
                </a:solidFill>
                <a:latin typeface="+mn-lt"/>
              </a:rPr>
              <a:t>Opiskelijaa tuetaan yksilöllisellä ohjauksella mahdollisimman oikea-aikaisesti</a:t>
            </a:r>
          </a:p>
          <a:p>
            <a:pPr lvl="2">
              <a:spcAft>
                <a:spcPts val="600"/>
              </a:spcAft>
            </a:pPr>
            <a:r>
              <a:rPr lang="fi-FI" sz="2200" dirty="0">
                <a:solidFill>
                  <a:srgbClr val="000000"/>
                </a:solidFill>
              </a:rPr>
              <a:t>Opiskelijaa motivoidaan opintojen jatkamiseen ja/tai pohditaan elämäntilanteeseen sopivia vaihtoehtoja</a:t>
            </a:r>
          </a:p>
          <a:p>
            <a:pPr lvl="2">
              <a:spcAft>
                <a:spcPts val="600"/>
              </a:spcAft>
            </a:pPr>
            <a:r>
              <a:rPr lang="fi-FI" sz="2200" dirty="0">
                <a:solidFill>
                  <a:schemeClr val="tx1"/>
                </a:solidFill>
              </a:rPr>
              <a:t>Tuetaan ja autetaan opiskelijaa viranomaisiin liittyvien asiakirjojen täyttämisessä </a:t>
            </a:r>
            <a:endParaRPr lang="fi-FI" dirty="0">
              <a:solidFill>
                <a:schemeClr val="tx1"/>
              </a:solidFill>
              <a:latin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31</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12"/>
          <a:srcRect/>
          <a:stretch/>
        </p:blipFill>
        <p:spPr>
          <a:xfrm>
            <a:off x="5607101" y="6188422"/>
            <a:ext cx="6584899" cy="673518"/>
          </a:xfrm>
          <a:prstGeom prst="rect">
            <a:avLst/>
          </a:prstGeom>
        </p:spPr>
      </p:pic>
    </p:spTree>
    <p:extLst>
      <p:ext uri="{BB962C8B-B14F-4D97-AF65-F5344CB8AC3E}">
        <p14:creationId xmlns:p14="http://schemas.microsoft.com/office/powerpoint/2010/main" val="1788115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98BD924-D1BC-4FA2-BFEF-7B5746AC2D6E}"/>
              </a:ext>
            </a:extLst>
          </p:cNvPr>
          <p:cNvSpPr>
            <a:spLocks noGrp="1"/>
          </p:cNvSpPr>
          <p:nvPr>
            <p:ph type="title"/>
          </p:nvPr>
        </p:nvSpPr>
        <p:spPr>
          <a:xfrm>
            <a:off x="727364" y="1584000"/>
            <a:ext cx="11134898" cy="2582944"/>
          </a:xfrm>
        </p:spPr>
        <p:txBody>
          <a:bodyPr/>
          <a:lstStyle/>
          <a:p>
            <a:r>
              <a:rPr lang="fi-FI" sz="6000" dirty="0"/>
              <a:t>5. Opiskeluympäristöön kuuluminen ja yhteisöllisyys</a:t>
            </a:r>
            <a:br>
              <a:rPr lang="fi-FI" dirty="0"/>
            </a:br>
            <a:endParaRPr lang="fi-FI" dirty="0"/>
          </a:p>
        </p:txBody>
      </p:sp>
      <p:sp>
        <p:nvSpPr>
          <p:cNvPr id="8" name="Text Placeholder 4">
            <a:extLst>
              <a:ext uri="{FF2B5EF4-FFF2-40B4-BE49-F238E27FC236}">
                <a16:creationId xmlns:a16="http://schemas.microsoft.com/office/drawing/2014/main" id="{144E04EC-FEA5-4A69-8C7E-3318D11B1323}"/>
              </a:ext>
            </a:extLst>
          </p:cNvPr>
          <p:cNvSpPr>
            <a:spLocks noGrp="1"/>
          </p:cNvSpPr>
          <p:nvPr>
            <p:ph type="body" idx="1"/>
          </p:nvPr>
        </p:nvSpPr>
        <p:spPr/>
        <p:txBody>
          <a:bodyPr/>
          <a:lstStyle/>
          <a:p>
            <a:r>
              <a:rPr lang="en-US"/>
              <a:t>Teemaan liittyviä haasteita ja v</a:t>
            </a:r>
            <a:r>
              <a:rPr lang="fi-FI"/>
              <a:t>arhaisen puuttumisen käytänteitä, ideoita ja mahdollisuuksia</a:t>
            </a:r>
            <a:endParaRPr lang="en-US"/>
          </a:p>
          <a:p>
            <a:endParaRPr lang="fi-FI" dirty="0"/>
          </a:p>
        </p:txBody>
      </p:sp>
    </p:spTree>
    <p:extLst>
      <p:ext uri="{BB962C8B-B14F-4D97-AF65-F5344CB8AC3E}">
        <p14:creationId xmlns:p14="http://schemas.microsoft.com/office/powerpoint/2010/main" val="3158884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4400" dirty="0"/>
              <a:t>5.1. Teemaan liittyviä tyypillisiä pulmia</a:t>
            </a:r>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70000" lnSpcReduction="20000"/>
          </a:bodyPr>
          <a:lstStyle/>
          <a:p>
            <a:pPr>
              <a:lnSpc>
                <a:spcPct val="120000"/>
              </a:lnSpc>
              <a:spcAft>
                <a:spcPts val="1200"/>
              </a:spcAft>
            </a:pPr>
            <a:r>
              <a:rPr lang="fi-FI" sz="2400" dirty="0">
                <a:solidFill>
                  <a:schemeClr val="tx1"/>
                </a:solidFill>
                <a:latin typeface="+mn-lt"/>
              </a:rPr>
              <a:t>Korkeakouluopiskelijoiden opiskeluympäristöön kuuluminen ja yhteisöllisyys ovat keskeisimpiä tekijöitä opintojen etenemisen ja hyvinvoinnin näkökulmasta</a:t>
            </a:r>
          </a:p>
          <a:p>
            <a:pPr>
              <a:lnSpc>
                <a:spcPct val="120000"/>
              </a:lnSpc>
              <a:spcAft>
                <a:spcPts val="1200"/>
              </a:spcAft>
            </a:pPr>
            <a:r>
              <a:rPr lang="fi-FI" sz="2400" dirty="0">
                <a:solidFill>
                  <a:schemeClr val="tx1"/>
                </a:solidFill>
                <a:latin typeface="+mn-lt"/>
              </a:rPr>
              <a:t>Puutteet tai haasteet opiskeluympäristöön kuulumisen kokemuksessa voivat vaikuttaa merkittävästi esimerkiksi käsitykseen itsestä opiskelijana ja oppijana, ammatillisen minäkuvan kehittymiseen, motivaatioon tai stressinhallintataitoihin</a:t>
            </a:r>
          </a:p>
          <a:p>
            <a:pPr>
              <a:lnSpc>
                <a:spcPct val="120000"/>
              </a:lnSpc>
              <a:spcAft>
                <a:spcPts val="1200"/>
              </a:spcAft>
            </a:pPr>
            <a:r>
              <a:rPr lang="fi-FI" sz="2400" dirty="0">
                <a:solidFill>
                  <a:schemeClr val="tx1"/>
                </a:solidFill>
                <a:latin typeface="+mn-lt"/>
              </a:rPr>
              <a:t>Opiskeluympäristöön kuulumisen ja yhteisöllisyyden kokemus eivät kuitenkaan toteudu automaattisesti vaan niiden eteen täytyy tehdä aktiivisia toimenpiteitä</a:t>
            </a:r>
          </a:p>
          <a:p>
            <a:pPr>
              <a:lnSpc>
                <a:spcPct val="120000"/>
              </a:lnSpc>
              <a:spcAft>
                <a:spcPts val="1200"/>
              </a:spcAft>
            </a:pPr>
            <a:r>
              <a:rPr lang="fi-FI" sz="2400" dirty="0">
                <a:solidFill>
                  <a:schemeClr val="tx1"/>
                </a:solidFill>
                <a:latin typeface="+mn-lt"/>
              </a:rPr>
              <a:t>Korkeakouluopiskelijoiden terveys- ja hyvinvointitutkimus KOTT, 2021 </a:t>
            </a:r>
          </a:p>
          <a:p>
            <a:pPr lvl="2">
              <a:lnSpc>
                <a:spcPct val="120000"/>
              </a:lnSpc>
              <a:spcAft>
                <a:spcPts val="1200"/>
              </a:spcAft>
            </a:pPr>
            <a:r>
              <a:rPr lang="fi-FI" sz="2000" dirty="0">
                <a:solidFill>
                  <a:schemeClr val="tx1"/>
                </a:solidFill>
                <a:latin typeface="+mn-lt"/>
              </a:rPr>
              <a:t>24,3% korkeakouluopiskelijoista koki itsensä melko usein tai jatkuvasti yksinäiseksi</a:t>
            </a:r>
          </a:p>
          <a:p>
            <a:pPr lvl="2">
              <a:lnSpc>
                <a:spcPct val="120000"/>
              </a:lnSpc>
              <a:spcAft>
                <a:spcPts val="1200"/>
              </a:spcAft>
            </a:pPr>
            <a:r>
              <a:rPr lang="fi-FI" sz="2000" dirty="0">
                <a:solidFill>
                  <a:schemeClr val="tx1"/>
                </a:solidFill>
                <a:latin typeface="+mn-lt"/>
              </a:rPr>
              <a:t>28,6% ei kokenut kuuluvansa mihinkään opiskeluun liittyvään ryhmään</a:t>
            </a:r>
          </a:p>
          <a:p>
            <a:pPr>
              <a:lnSpc>
                <a:spcPct val="120000"/>
              </a:lnSpc>
              <a:spcAft>
                <a:spcPts val="1200"/>
              </a:spcAft>
            </a:pPr>
            <a:r>
              <a:rPr lang="fi-FI" sz="2400" dirty="0">
                <a:solidFill>
                  <a:schemeClr val="tx1"/>
                </a:solidFill>
                <a:latin typeface="+mn-lt"/>
                <a:hlinkClick r:id="rId2"/>
              </a:rPr>
              <a:t>Katso opiskelukykymalli - opiskeluympäristö YTHS, 2022 (yths.fi)</a:t>
            </a:r>
            <a:endParaRPr lang="fi-FI" sz="2000" dirty="0">
              <a:solidFill>
                <a:schemeClr val="tx1"/>
              </a:solidFill>
              <a:latin typeface="Franklin Gothic Demi" panose="020B0703020102020204" pitchFamily="34" charset="0"/>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33</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3"/>
          <a:srcRect/>
          <a:stretch/>
        </p:blipFill>
        <p:spPr>
          <a:xfrm>
            <a:off x="5607101" y="6179573"/>
            <a:ext cx="6584899" cy="673518"/>
          </a:xfrm>
          <a:prstGeom prst="rect">
            <a:avLst/>
          </a:prstGeom>
        </p:spPr>
      </p:pic>
    </p:spTree>
    <p:extLst>
      <p:ext uri="{BB962C8B-B14F-4D97-AF65-F5344CB8AC3E}">
        <p14:creationId xmlns:p14="http://schemas.microsoft.com/office/powerpoint/2010/main" val="1850298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4400" dirty="0"/>
              <a:t>5.2. Teemaan liittyviä tyypillisiä pulmia</a:t>
            </a:r>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92500" lnSpcReduction="20000"/>
          </a:bodyPr>
          <a:lstStyle/>
          <a:p>
            <a:pPr>
              <a:lnSpc>
                <a:spcPct val="120000"/>
              </a:lnSpc>
              <a:spcAft>
                <a:spcPts val="1200"/>
              </a:spcAft>
            </a:pPr>
            <a:r>
              <a:rPr lang="fi-FI" sz="1600" dirty="0">
                <a:solidFill>
                  <a:schemeClr val="tx1"/>
                </a:solidFill>
                <a:latin typeface="+mn-lt"/>
              </a:rPr>
              <a:t>Opiskelijalle ei synny opiskeluympäristöön kuulumisen tai yhteisöllisyyden kokemusta opintojen aloitusvaiheessa</a:t>
            </a:r>
          </a:p>
          <a:p>
            <a:pPr lvl="2">
              <a:lnSpc>
                <a:spcPct val="120000"/>
              </a:lnSpc>
              <a:spcAft>
                <a:spcPts val="1200"/>
              </a:spcAft>
            </a:pPr>
            <a:r>
              <a:rPr lang="fi-FI" sz="1400" dirty="0">
                <a:solidFill>
                  <a:schemeClr val="tx1"/>
                </a:solidFill>
                <a:latin typeface="+mn-lt"/>
              </a:rPr>
              <a:t>Esimerkiksi opiskelija ei pääse mukaan opintojen aloitukseen, opiskeluympäristöstä ei löydy samanhenkisiä kavereita, </a:t>
            </a:r>
          </a:p>
          <a:p>
            <a:pPr>
              <a:lnSpc>
                <a:spcPct val="120000"/>
              </a:lnSpc>
              <a:spcAft>
                <a:spcPts val="1200"/>
              </a:spcAft>
            </a:pPr>
            <a:r>
              <a:rPr lang="fi-FI" sz="1600" dirty="0">
                <a:solidFill>
                  <a:schemeClr val="tx1"/>
                </a:solidFill>
                <a:latin typeface="+mn-lt"/>
              </a:rPr>
              <a:t>Opiskeluympäristöön kuulumisen kokemus katoaa opintojen myöhemmissä vaiheissa </a:t>
            </a:r>
          </a:p>
          <a:p>
            <a:pPr lvl="2">
              <a:lnSpc>
                <a:spcPct val="120000"/>
              </a:lnSpc>
              <a:spcAft>
                <a:spcPts val="1200"/>
              </a:spcAft>
            </a:pPr>
            <a:r>
              <a:rPr lang="fi-FI" sz="1400" dirty="0">
                <a:solidFill>
                  <a:schemeClr val="tx1"/>
                </a:solidFill>
                <a:latin typeface="+mn-lt"/>
              </a:rPr>
              <a:t>Esimerkiksi poissaolojakson jälkeen, ryhmätyöhaasteet, konfliktit opiskeluyhteisössä</a:t>
            </a:r>
          </a:p>
          <a:p>
            <a:pPr lvl="2">
              <a:lnSpc>
                <a:spcPct val="120000"/>
              </a:lnSpc>
              <a:spcAft>
                <a:spcPts val="1200"/>
              </a:spcAft>
            </a:pPr>
            <a:r>
              <a:rPr lang="fi-FI" sz="1400" dirty="0">
                <a:solidFill>
                  <a:schemeClr val="tx1"/>
                </a:solidFill>
                <a:latin typeface="+mn-lt"/>
              </a:rPr>
              <a:t>Eritahtisuus opinnoissa voi lisätä ryhmäytymisen haasteita, mikäli opiskelijat etenevät eri tahtiin - esim. asepalvelus, äitiysloma, sairasloma, aiemmat opinnot</a:t>
            </a:r>
          </a:p>
          <a:p>
            <a:pPr>
              <a:lnSpc>
                <a:spcPct val="120000"/>
              </a:lnSpc>
              <a:spcAft>
                <a:spcPts val="1200"/>
              </a:spcAft>
            </a:pPr>
            <a:r>
              <a:rPr lang="fi-FI" sz="1600" dirty="0">
                <a:solidFill>
                  <a:schemeClr val="tx1"/>
                </a:solidFill>
                <a:latin typeface="+mn-lt"/>
              </a:rPr>
              <a:t>Fyysinen ja digitaalinen opiskeluympäristö:</a:t>
            </a:r>
          </a:p>
          <a:p>
            <a:pPr lvl="2">
              <a:lnSpc>
                <a:spcPct val="120000"/>
              </a:lnSpc>
              <a:spcAft>
                <a:spcPts val="1200"/>
              </a:spcAft>
            </a:pPr>
            <a:r>
              <a:rPr lang="fi-FI" sz="1400" dirty="0">
                <a:solidFill>
                  <a:schemeClr val="tx1"/>
                </a:solidFill>
                <a:latin typeface="+mn-lt"/>
              </a:rPr>
              <a:t>Opiskelija kokee haasteita tilojen turvallisuuteen, terveellisyyteen tai esteettömyyteen liittyen</a:t>
            </a:r>
          </a:p>
          <a:p>
            <a:pPr lvl="2">
              <a:lnSpc>
                <a:spcPct val="120000"/>
              </a:lnSpc>
              <a:spcAft>
                <a:spcPts val="1200"/>
              </a:spcAft>
            </a:pPr>
            <a:r>
              <a:rPr lang="fi-FI" sz="1400" dirty="0">
                <a:solidFill>
                  <a:schemeClr val="tx1"/>
                </a:solidFill>
                <a:latin typeface="+mn-lt"/>
              </a:rPr>
              <a:t>Pohjaosaamisen puutteet digitaalisessa opiskeluympäristössä</a:t>
            </a:r>
          </a:p>
          <a:p>
            <a:pPr lvl="2">
              <a:lnSpc>
                <a:spcPct val="120000"/>
              </a:lnSpc>
              <a:spcAft>
                <a:spcPts val="1200"/>
              </a:spcAft>
            </a:pPr>
            <a:r>
              <a:rPr lang="fi-FI" sz="1400" dirty="0">
                <a:solidFill>
                  <a:schemeClr val="tx1"/>
                </a:solidFill>
                <a:latin typeface="+mn-lt"/>
              </a:rPr>
              <a:t>Opiskelija kokee haasteita rakentaa ja mahdollistaa opiskeluympäristöön kuulumisen ja yhteisöllisyyden kokemusta etäopintojen aikana </a:t>
            </a:r>
          </a:p>
          <a:p>
            <a:pPr lvl="2">
              <a:lnSpc>
                <a:spcPct val="120000"/>
              </a:lnSpc>
              <a:spcAft>
                <a:spcPts val="1200"/>
              </a:spcAft>
            </a:pPr>
            <a:r>
              <a:rPr lang="fi-FI" sz="1400" dirty="0">
                <a:solidFill>
                  <a:schemeClr val="tx1"/>
                </a:solidFill>
                <a:latin typeface="+mn-lt"/>
              </a:rPr>
              <a:t>Opiskelija asuu toisella paikkakunnalla ja ei kykene osallistumaan kampusarkeen tai opiskelijaelämän vapaa-ajan toimintaan</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34</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482"/>
            <a:ext cx="6584899" cy="673518"/>
          </a:xfrm>
          <a:prstGeom prst="rect">
            <a:avLst/>
          </a:prstGeom>
        </p:spPr>
      </p:pic>
    </p:spTree>
    <p:extLst>
      <p:ext uri="{BB962C8B-B14F-4D97-AF65-F5344CB8AC3E}">
        <p14:creationId xmlns:p14="http://schemas.microsoft.com/office/powerpoint/2010/main" val="3038604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4400" dirty="0"/>
              <a:t>5.3. Teemaan liittyviä tyypillisiä pulmia</a:t>
            </a:r>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600"/>
              </a:spcAft>
            </a:pPr>
            <a:r>
              <a:rPr lang="fi-FI" sz="2400" dirty="0">
                <a:latin typeface="+mn-lt"/>
              </a:rPr>
              <a:t>Psykososiaalinen opiskeluympäristö</a:t>
            </a:r>
          </a:p>
          <a:p>
            <a:pPr lvl="2">
              <a:spcAft>
                <a:spcPts val="600"/>
              </a:spcAft>
            </a:pPr>
            <a:r>
              <a:rPr lang="fi-FI" sz="2000" dirty="0">
                <a:latin typeface="+mn-lt"/>
              </a:rPr>
              <a:t>Opiskelija ei koe tulleensa hyväksytyksi opiskeluympäristössä tai koe opiskeluympäristöä psyykkisesti turvalliseksi</a:t>
            </a:r>
          </a:p>
          <a:p>
            <a:pPr lvl="2">
              <a:spcAft>
                <a:spcPts val="600"/>
              </a:spcAft>
            </a:pPr>
            <a:r>
              <a:rPr lang="fi-FI" sz="2000" dirty="0">
                <a:latin typeface="+mn-lt"/>
              </a:rPr>
              <a:t>Opiskelija kokee yksinäisyyden tunnetta opiskeluympäristössä </a:t>
            </a:r>
          </a:p>
          <a:p>
            <a:pPr lvl="2">
              <a:spcAft>
                <a:spcPts val="600"/>
              </a:spcAft>
            </a:pPr>
            <a:r>
              <a:rPr lang="fi-FI" sz="2000" dirty="0">
                <a:latin typeface="+mn-lt"/>
              </a:rPr>
              <a:t>Opiskelija kokee syrjintää tai kiusaamista </a:t>
            </a:r>
          </a:p>
          <a:p>
            <a:pPr lvl="2">
              <a:spcAft>
                <a:spcPts val="600"/>
              </a:spcAft>
            </a:pPr>
            <a:r>
              <a:rPr lang="fi-FI" sz="2000" dirty="0">
                <a:latin typeface="+mn-lt"/>
              </a:rPr>
              <a:t>Opiskelija kokee jännittämistä tai sosiaalista ahdistusta opiskeluympäristössä</a:t>
            </a:r>
          </a:p>
          <a:p>
            <a:pPr lvl="2">
              <a:spcAft>
                <a:spcPts val="600"/>
              </a:spcAft>
            </a:pPr>
            <a:r>
              <a:rPr lang="fi-FI" sz="2000" dirty="0">
                <a:latin typeface="+mn-lt"/>
              </a:rPr>
              <a:t>Opiskelijalla on aiempia kielteisiä opiskeluympäristöön kuulumisen kokemuksia, jotka vaikuttavat yhteisöllisyyden kokemuksen muodostumiseen</a:t>
            </a:r>
          </a:p>
          <a:p>
            <a:pPr>
              <a:spcAft>
                <a:spcPts val="600"/>
              </a:spcAft>
            </a:pPr>
            <a:r>
              <a:rPr lang="fi-FI" sz="2400" dirty="0">
                <a:latin typeface="+mn-lt"/>
              </a:rPr>
              <a:t>Kulttuuriset olosuhteet  </a:t>
            </a:r>
          </a:p>
          <a:p>
            <a:pPr lvl="2">
              <a:spcAft>
                <a:spcPts val="600"/>
              </a:spcAft>
            </a:pPr>
            <a:r>
              <a:rPr lang="fi-FI" sz="2000" dirty="0">
                <a:latin typeface="+mn-lt"/>
              </a:rPr>
              <a:t>Opiskelija kokee haasteita opiskelukulttuuriin liittyvissä tekijöissä: yhdenvertaisuus, kaikki viestintä ei tapahdu opiskelijan opiskelukielellä, opiskelija törmää epätoivottuihin normiodotuksiin esim. alkoholin käyttö, sukupuoliodotukset, kulttuuriset normit</a:t>
            </a:r>
          </a:p>
          <a:p>
            <a:pPr>
              <a:spcAft>
                <a:spcPts val="600"/>
              </a:spcAft>
            </a:pPr>
            <a:endParaRPr lang="fi-FI" sz="2400" dirty="0">
              <a:solidFill>
                <a:srgbClr val="000000"/>
              </a:solidFill>
              <a:latin typeface="+mn-lt"/>
              <a:ea typeface="+mn-lt"/>
              <a:cs typeface="+mn-lt"/>
            </a:endParaRPr>
          </a:p>
          <a:p>
            <a:pPr marL="0" indent="0">
              <a:spcAft>
                <a:spcPts val="1200"/>
              </a:spcAft>
              <a:buNone/>
            </a:pPr>
            <a:endParaRPr lang="fi-FI" dirty="0">
              <a:latin typeface="+mn-lt"/>
            </a:endParaRPr>
          </a:p>
          <a:p>
            <a:pPr marL="360000" lvl="2" indent="0">
              <a:spcAft>
                <a:spcPts val="1200"/>
              </a:spcAft>
              <a:buNone/>
            </a:pPr>
            <a:endParaRPr lang="fi-FI" dirty="0">
              <a:latin typeface="+mn-lt"/>
            </a:endParaRPr>
          </a:p>
          <a:p>
            <a:pPr>
              <a:spcAft>
                <a:spcPts val="1200"/>
              </a:spcAft>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35</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71889"/>
            <a:ext cx="6584899" cy="673518"/>
          </a:xfrm>
          <a:prstGeom prst="rect">
            <a:avLst/>
          </a:prstGeom>
        </p:spPr>
      </p:pic>
    </p:spTree>
    <p:extLst>
      <p:ext uri="{BB962C8B-B14F-4D97-AF65-F5344CB8AC3E}">
        <p14:creationId xmlns:p14="http://schemas.microsoft.com/office/powerpoint/2010/main" val="2354424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607E4F7-2596-5B4F-8E99-D35D6ADB91D3}"/>
              </a:ext>
            </a:extLst>
          </p:cNvPr>
          <p:cNvSpPr>
            <a:spLocks noGrp="1"/>
          </p:cNvSpPr>
          <p:nvPr>
            <p:ph type="title"/>
          </p:nvPr>
        </p:nvSpPr>
        <p:spPr/>
        <p:txBody>
          <a:bodyPr/>
          <a:lstStyle/>
          <a:p>
            <a:r>
              <a:rPr lang="fi-FI" sz="4400" dirty="0"/>
              <a:t>5.4. Teemaan liittyviä tyypillisiä pulmia</a:t>
            </a:r>
          </a:p>
        </p:txBody>
      </p:sp>
      <p:sp>
        <p:nvSpPr>
          <p:cNvPr id="34" name="Content Placeholder 33">
            <a:extLst>
              <a:ext uri="{FF2B5EF4-FFF2-40B4-BE49-F238E27FC236}">
                <a16:creationId xmlns:a16="http://schemas.microsoft.com/office/drawing/2014/main" id="{4EB2F30A-298F-AF4C-A238-FE1AB1710C6C}"/>
              </a:ext>
            </a:extLst>
          </p:cNvPr>
          <p:cNvSpPr>
            <a:spLocks noGrp="1"/>
          </p:cNvSpPr>
          <p:nvPr>
            <p:ph sz="half" idx="2"/>
          </p:nvPr>
        </p:nvSpPr>
        <p:spPr/>
        <p:txBody>
          <a:bodyPr/>
          <a:lstStyle/>
          <a:p>
            <a:pPr>
              <a:spcAft>
                <a:spcPts val="600"/>
              </a:spcAft>
            </a:pPr>
            <a:r>
              <a:rPr lang="fi-FI" sz="2400" dirty="0"/>
              <a:t>Kulttuuriset olosuhteet  </a:t>
            </a:r>
          </a:p>
          <a:p>
            <a:pPr lvl="2">
              <a:spcAft>
                <a:spcPts val="600"/>
              </a:spcAft>
            </a:pPr>
            <a:r>
              <a:rPr lang="fi-FI" sz="2000" dirty="0"/>
              <a:t>Opiskelija kokee haasteita opiskelukulttuuriin liittyvissä tekijöissä: yhdenvertaisuus, kaikki viestintä ei tapahdu opiskelijan opiskelukielellä, opiskelija törmää epätoivottuihin normiodotuksiin esim. alkoholin käyttö, sukupuoliodotukset, kulttuuriset normit</a:t>
            </a:r>
          </a:p>
          <a:p>
            <a:pPr marL="0" indent="0">
              <a:buNone/>
            </a:pPr>
            <a:endParaRPr lang="fi-FI" dirty="0"/>
          </a:p>
        </p:txBody>
      </p:sp>
      <p:sp>
        <p:nvSpPr>
          <p:cNvPr id="5" name="Slide Number Placeholder 4">
            <a:extLst>
              <a:ext uri="{FF2B5EF4-FFF2-40B4-BE49-F238E27FC236}">
                <a16:creationId xmlns:a16="http://schemas.microsoft.com/office/drawing/2014/main" id="{CBECC991-B559-4141-8F07-5B1D74C29E6D}"/>
              </a:ext>
            </a:extLst>
          </p:cNvPr>
          <p:cNvSpPr>
            <a:spLocks noGrp="1"/>
          </p:cNvSpPr>
          <p:nvPr>
            <p:ph type="sldNum" sz="quarter" idx="4"/>
          </p:nvPr>
        </p:nvSpPr>
        <p:spPr/>
        <p:txBody>
          <a:bodyPr/>
          <a:lstStyle/>
          <a:p>
            <a:fld id="{E6C61BD7-0D7C-FF44-A7F4-F5ABEAE01263}" type="slidenum">
              <a:rPr lang="en-US" smtClean="0"/>
              <a:pPr/>
              <a:t>36</a:t>
            </a:fld>
            <a:endParaRPr lang="en-US" dirty="0"/>
          </a:p>
        </p:txBody>
      </p:sp>
      <p:pic>
        <p:nvPicPr>
          <p:cNvPr id="8" name="Kuva 7" descr="Ohjauksella hyvinvointia -hankkeen osatoteuttajien logot">
            <a:extLst>
              <a:ext uri="{FF2B5EF4-FFF2-40B4-BE49-F238E27FC236}">
                <a16:creationId xmlns:a16="http://schemas.microsoft.com/office/drawing/2014/main" id="{29895273-E36E-4431-B7CC-1603A7238419}"/>
              </a:ext>
            </a:extLst>
          </p:cNvPr>
          <p:cNvPicPr/>
          <p:nvPr/>
        </p:nvPicPr>
        <p:blipFill>
          <a:blip r:embed="rId3"/>
          <a:srcRect/>
          <a:stretch/>
        </p:blipFill>
        <p:spPr>
          <a:xfrm>
            <a:off x="5607101" y="6188422"/>
            <a:ext cx="6584899" cy="673518"/>
          </a:xfrm>
          <a:prstGeom prst="rect">
            <a:avLst/>
          </a:prstGeom>
        </p:spPr>
      </p:pic>
      <p:pic>
        <p:nvPicPr>
          <p:cNvPr id="7" name="Kuva 6" descr="Opiskelija juttelemassa verkon välityksellä toisen opiskelijan kanssa. ">
            <a:extLst>
              <a:ext uri="{FF2B5EF4-FFF2-40B4-BE49-F238E27FC236}">
                <a16:creationId xmlns:a16="http://schemas.microsoft.com/office/drawing/2014/main" id="{7F88AF32-B8F0-4F82-A51C-D400B2959EED}"/>
              </a:ext>
            </a:extLst>
          </p:cNvPr>
          <p:cNvPicPr>
            <a:picLocks noChangeAspect="1"/>
          </p:cNvPicPr>
          <p:nvPr/>
        </p:nvPicPr>
        <p:blipFill>
          <a:blip r:embed="rId4"/>
          <a:stretch>
            <a:fillRect/>
          </a:stretch>
        </p:blipFill>
        <p:spPr>
          <a:xfrm>
            <a:off x="417053" y="1453888"/>
            <a:ext cx="4033070" cy="4794835"/>
          </a:xfrm>
          <a:prstGeom prst="rect">
            <a:avLst/>
          </a:prstGeom>
        </p:spPr>
      </p:pic>
    </p:spTree>
    <p:extLst>
      <p:ext uri="{BB962C8B-B14F-4D97-AF65-F5344CB8AC3E}">
        <p14:creationId xmlns:p14="http://schemas.microsoft.com/office/powerpoint/2010/main" val="3166708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5.5. Varhaisen puuttumisen käytänteitä, ideoita ja mahdollisuuksia: opintojen aloitus</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a:xfrm>
            <a:off x="727364" y="2002436"/>
            <a:ext cx="5277510" cy="4302672"/>
          </a:xfrm>
        </p:spPr>
        <p:txBody>
          <a:bodyPr>
            <a:normAutofit fontScale="62500" lnSpcReduction="20000"/>
          </a:bodyPr>
          <a:lstStyle/>
          <a:p>
            <a:pPr marL="215900" indent="-215900">
              <a:lnSpc>
                <a:spcPct val="170000"/>
              </a:lnSpc>
              <a:spcAft>
                <a:spcPts val="600"/>
              </a:spcAft>
            </a:pPr>
            <a:r>
              <a:rPr lang="fi-FI" sz="2200" dirty="0">
                <a:solidFill>
                  <a:schemeClr val="tx1"/>
                </a:solidFill>
                <a:latin typeface="+mn-lt"/>
              </a:rPr>
              <a:t>Opiskelijatutortoiminta, </a:t>
            </a:r>
            <a:r>
              <a:rPr lang="fi-FI" sz="2200" dirty="0" err="1">
                <a:solidFill>
                  <a:schemeClr val="tx1"/>
                </a:solidFill>
                <a:latin typeface="+mn-lt"/>
              </a:rPr>
              <a:t>hyvinvointitutorointi</a:t>
            </a:r>
            <a:r>
              <a:rPr lang="fi-FI" sz="2200" dirty="0">
                <a:solidFill>
                  <a:schemeClr val="tx1"/>
                </a:solidFill>
                <a:latin typeface="+mn-lt"/>
              </a:rPr>
              <a:t>, </a:t>
            </a:r>
            <a:r>
              <a:rPr lang="fi-FI" sz="2200" dirty="0" err="1">
                <a:solidFill>
                  <a:schemeClr val="tx1"/>
                </a:solidFill>
                <a:latin typeface="+mn-lt"/>
              </a:rPr>
              <a:t>liikuntatutorointi</a:t>
            </a:r>
            <a:r>
              <a:rPr lang="fi-FI" sz="2200" dirty="0">
                <a:solidFill>
                  <a:schemeClr val="tx1"/>
                </a:solidFill>
                <a:latin typeface="+mn-lt"/>
              </a:rPr>
              <a:t>, </a:t>
            </a:r>
            <a:r>
              <a:rPr lang="fi-FI" sz="2200" dirty="0" err="1">
                <a:solidFill>
                  <a:schemeClr val="tx1"/>
                </a:solidFill>
                <a:latin typeface="+mn-lt"/>
              </a:rPr>
              <a:t>kv</a:t>
            </a:r>
            <a:r>
              <a:rPr lang="fi-FI" sz="2200" dirty="0">
                <a:solidFill>
                  <a:schemeClr val="tx1"/>
                </a:solidFill>
                <a:latin typeface="+mn-lt"/>
              </a:rPr>
              <a:t>-tutorointi  – kanssaopiskelijoihin tutustumisen tukeminen</a:t>
            </a:r>
          </a:p>
          <a:p>
            <a:pPr marL="215900" indent="-215900">
              <a:lnSpc>
                <a:spcPct val="170000"/>
              </a:lnSpc>
              <a:spcAft>
                <a:spcPts val="600"/>
              </a:spcAft>
            </a:pPr>
            <a:r>
              <a:rPr lang="fi-FI" sz="2200" dirty="0">
                <a:solidFill>
                  <a:schemeClr val="tx1"/>
                </a:solidFill>
                <a:latin typeface="+mn-lt"/>
              </a:rPr>
              <a:t>Opiskelijatapahtumat – kanssaopiskelijoihin tutustumisen mahdollistaminen, esim. Takaisin kampukselle -tapahtuma</a:t>
            </a:r>
          </a:p>
          <a:p>
            <a:pPr marL="215900" indent="-215900">
              <a:lnSpc>
                <a:spcPct val="170000"/>
              </a:lnSpc>
              <a:spcAft>
                <a:spcPts val="600"/>
              </a:spcAft>
            </a:pPr>
            <a:r>
              <a:rPr lang="fi-FI" sz="2200" dirty="0">
                <a:solidFill>
                  <a:schemeClr val="tx1"/>
                </a:solidFill>
                <a:latin typeface="+mn-lt"/>
              </a:rPr>
              <a:t>Opiskelijatilat – kanssaopiskelijoihin tutustumisen mahdollistaminen</a:t>
            </a:r>
          </a:p>
          <a:p>
            <a:pPr marL="215900" indent="-215900">
              <a:lnSpc>
                <a:spcPct val="170000"/>
              </a:lnSpc>
              <a:spcAft>
                <a:spcPts val="600"/>
              </a:spcAft>
            </a:pPr>
            <a:r>
              <a:rPr lang="fi-FI" sz="2200" dirty="0" err="1">
                <a:solidFill>
                  <a:schemeClr val="tx1"/>
                </a:solidFill>
                <a:latin typeface="+mn-lt"/>
              </a:rPr>
              <a:t>Orientoitumisjakso</a:t>
            </a:r>
            <a:r>
              <a:rPr lang="fi-FI" sz="2200" dirty="0">
                <a:solidFill>
                  <a:schemeClr val="tx1"/>
                </a:solidFill>
                <a:latin typeface="+mn-lt"/>
              </a:rPr>
              <a:t> korkeakouluopintoihin ja opiskelijapalveluihin</a:t>
            </a:r>
          </a:p>
          <a:p>
            <a:pPr marL="215900" indent="-215900">
              <a:lnSpc>
                <a:spcPct val="170000"/>
              </a:lnSpc>
              <a:spcAft>
                <a:spcPts val="600"/>
              </a:spcAft>
            </a:pPr>
            <a:r>
              <a:rPr lang="fi-FI" sz="2200" dirty="0">
                <a:solidFill>
                  <a:schemeClr val="tx1"/>
                </a:solidFill>
                <a:latin typeface="+mn-lt"/>
              </a:rPr>
              <a:t>Opiskelijat jaetaan opintojen osalta pienryhmiin, joissa opiskelijoilla on samankaltaisia taustatekijöitä ja toiveita opintojen suorittamiseksi – esim. opiskelevien vanhempien ryhmä</a:t>
            </a:r>
          </a:p>
          <a:p>
            <a:pPr>
              <a:spcAft>
                <a:spcPts val="600"/>
              </a:spcAft>
            </a:pPr>
            <a:endParaRPr lang="fi-FI" dirty="0">
              <a:solidFill>
                <a:schemeClr val="tx1"/>
              </a:solidFill>
              <a:latin typeface="+mn-lt"/>
            </a:endParaRPr>
          </a:p>
          <a:p>
            <a:pPr marL="360000" lvl="2" indent="0">
              <a:spcAft>
                <a:spcPts val="1200"/>
              </a:spcAft>
              <a:buNone/>
            </a:pPr>
            <a:endParaRPr lang="fi-FI" dirty="0">
              <a:latin typeface="+mn-lt"/>
            </a:endParaRPr>
          </a:p>
          <a:p>
            <a:pPr>
              <a:spcAft>
                <a:spcPts val="1200"/>
              </a:spcAft>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11" name="Content Placeholder 8">
            <a:extLst>
              <a:ext uri="{FF2B5EF4-FFF2-40B4-BE49-F238E27FC236}">
                <a16:creationId xmlns:a16="http://schemas.microsoft.com/office/drawing/2014/main" id="{CB9445CA-F114-44F6-9F0C-C03FB7097CFD}"/>
              </a:ext>
            </a:extLst>
          </p:cNvPr>
          <p:cNvSpPr txBox="1">
            <a:spLocks/>
          </p:cNvSpPr>
          <p:nvPr/>
        </p:nvSpPr>
        <p:spPr>
          <a:xfrm>
            <a:off x="6413956" y="2002436"/>
            <a:ext cx="5622038" cy="4343068"/>
          </a:xfrm>
          <a:prstGeom prst="rect">
            <a:avLst/>
          </a:prstGeom>
        </p:spPr>
        <p:txBody>
          <a:bodyPr vert="horz" lIns="91440" tIns="45720" rIns="91440" bIns="45720" rtlCol="0">
            <a:normAutofit fontScale="62500" lnSpcReduction="20000"/>
          </a:bodyPr>
          <a:lstStyle>
            <a:lvl1pPr marL="216000" indent="-216000" algn="l" defTabSz="914400" rtl="0" eaLnBrk="1" latinLnBrk="0" hangingPunct="1">
              <a:lnSpc>
                <a:spcPts val="2400"/>
              </a:lnSpc>
              <a:spcBef>
                <a:spcPts val="600"/>
              </a:spcBef>
              <a:buSzPct val="100000"/>
              <a:buFontTx/>
              <a:buBlip>
                <a:blip r:embed="rId2"/>
              </a:buBlip>
              <a:defRPr sz="2000" kern="1200" cap="none" baseline="0">
                <a:solidFill>
                  <a:schemeClr val="tx2"/>
                </a:solidFill>
                <a:latin typeface="Franklin Gothic Demi" charset="0"/>
                <a:ea typeface="Franklin Gothic Demi" charset="0"/>
                <a:cs typeface="Franklin Gothic Demi" charset="0"/>
              </a:defRPr>
            </a:lvl1pPr>
            <a:lvl2pPr marL="2160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3"/>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15900" indent="-215900">
              <a:lnSpc>
                <a:spcPct val="170000"/>
              </a:lnSpc>
              <a:spcAft>
                <a:spcPts val="600"/>
              </a:spcAft>
            </a:pPr>
            <a:r>
              <a:rPr lang="fi-FI" sz="2200" dirty="0" err="1">
                <a:solidFill>
                  <a:schemeClr val="tx1"/>
                </a:solidFill>
                <a:latin typeface="+mn-lt"/>
              </a:rPr>
              <a:t>Kontaktointi</a:t>
            </a:r>
            <a:r>
              <a:rPr lang="fi-FI" sz="2200" dirty="0">
                <a:solidFill>
                  <a:schemeClr val="tx1"/>
                </a:solidFill>
                <a:latin typeface="+mn-lt"/>
              </a:rPr>
              <a:t> ja uusintaperehdytys opiskelijoille, jotka eivät ole päässeet osallistumaan opintojen aloitukseen</a:t>
            </a:r>
          </a:p>
          <a:p>
            <a:pPr marL="215900" indent="-215900">
              <a:lnSpc>
                <a:spcPct val="170000"/>
              </a:lnSpc>
              <a:spcAft>
                <a:spcPts val="600"/>
              </a:spcAft>
            </a:pPr>
            <a:r>
              <a:rPr lang="fi-FI" sz="2200" dirty="0">
                <a:solidFill>
                  <a:schemeClr val="tx1"/>
                </a:solidFill>
                <a:latin typeface="+mn-lt"/>
              </a:rPr>
              <a:t>Siirtohaun tai muiden erillishakujen kautta valituille opiskelijoille suunnattu perehdytys- ja verkostoitumistapaaminen</a:t>
            </a:r>
          </a:p>
          <a:p>
            <a:pPr marL="215900" indent="-215900">
              <a:lnSpc>
                <a:spcPct val="170000"/>
              </a:lnSpc>
              <a:spcAft>
                <a:spcPts val="600"/>
              </a:spcAft>
            </a:pPr>
            <a:r>
              <a:rPr lang="fi-FI" sz="2200" dirty="0">
                <a:solidFill>
                  <a:schemeClr val="tx1"/>
                </a:solidFill>
                <a:latin typeface="+mn-lt"/>
              </a:rPr>
              <a:t>Kerho- ja harrastustoiminnan tukeminen</a:t>
            </a:r>
          </a:p>
          <a:p>
            <a:pPr marL="215900" indent="-215900">
              <a:lnSpc>
                <a:spcPct val="170000"/>
              </a:lnSpc>
              <a:spcAft>
                <a:spcPts val="600"/>
              </a:spcAft>
            </a:pPr>
            <a:r>
              <a:rPr lang="fi-FI" sz="2200" dirty="0">
                <a:solidFill>
                  <a:schemeClr val="tx1"/>
                </a:solidFill>
                <a:latin typeface="+mn-lt"/>
              </a:rPr>
              <a:t>Opiskelijat tarvitsevat myös ryhmäohjausta, joka tukee ryhmäytymistä ja toisiin tutustumista: toisiin tutustuminen esittäytymällä, tekemällä ryhmätöitä, keskustelemalla toisten tavoitteista ja kiinnostuksen kohteista, mahdollistamalla keskustelu, keskustelemalla yhteistyön pelisäännöistä </a:t>
            </a:r>
          </a:p>
          <a:p>
            <a:pPr marL="539900" lvl="2" indent="-215900">
              <a:lnSpc>
                <a:spcPct val="170000"/>
              </a:lnSpc>
            </a:pPr>
            <a:endParaRPr lang="en-US" dirty="0">
              <a:solidFill>
                <a:schemeClr val="tx1"/>
              </a:solidFill>
            </a:endParaRPr>
          </a:p>
          <a:p>
            <a:pPr>
              <a:spcAft>
                <a:spcPts val="600"/>
              </a:spcAft>
            </a:pPr>
            <a:endParaRPr lang="fi-FI" dirty="0">
              <a:solidFill>
                <a:schemeClr val="tx1"/>
              </a:solidFill>
              <a:latin typeface="+mn-lt"/>
            </a:endParaRPr>
          </a:p>
          <a:p>
            <a:pPr marL="360000" lvl="2" indent="0">
              <a:spcAft>
                <a:spcPts val="1200"/>
              </a:spcAft>
              <a:buFontTx/>
              <a:buNone/>
            </a:pPr>
            <a:endParaRPr lang="fi-FI" dirty="0"/>
          </a:p>
          <a:p>
            <a:pPr>
              <a:spcAft>
                <a:spcPts val="1200"/>
              </a:spcAft>
            </a:pPr>
            <a:endParaRPr lang="fi-FI" sz="1800" dirty="0">
              <a:solidFill>
                <a:schemeClr val="tx1"/>
              </a:solidFill>
            </a:endParaRPr>
          </a:p>
          <a:p>
            <a:pPr lvl="2">
              <a:lnSpc>
                <a:spcPct val="100000"/>
              </a:lnSpc>
              <a:spcBef>
                <a:spcPts val="0"/>
              </a:spcBef>
              <a:spcAft>
                <a:spcPts val="600"/>
              </a:spcAft>
            </a:pPr>
            <a:endParaRPr lang="fi-FI" dirty="0">
              <a:solidFill>
                <a:schemeClr val="tx1"/>
              </a:solidFill>
            </a:endParaRPr>
          </a:p>
          <a:p>
            <a:pPr>
              <a:spcAft>
                <a:spcPts val="600"/>
              </a:spcAft>
            </a:pPr>
            <a:endParaRPr lang="fi-FI" dirty="0">
              <a:solidFill>
                <a:schemeClr val="tx1"/>
              </a:solidFill>
              <a:latin typeface="+mn-lt"/>
            </a:endParaRPr>
          </a:p>
          <a:p>
            <a:pPr>
              <a:spcAft>
                <a:spcPts val="600"/>
              </a:spcAft>
            </a:pPr>
            <a:endParaRPr lang="fi-FI"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37</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4"/>
          <a:srcRect/>
          <a:stretch/>
        </p:blipFill>
        <p:spPr>
          <a:xfrm>
            <a:off x="5607101" y="6179573"/>
            <a:ext cx="6584899" cy="673518"/>
          </a:xfrm>
          <a:prstGeom prst="rect">
            <a:avLst/>
          </a:prstGeom>
        </p:spPr>
      </p:pic>
    </p:spTree>
    <p:extLst>
      <p:ext uri="{BB962C8B-B14F-4D97-AF65-F5344CB8AC3E}">
        <p14:creationId xmlns:p14="http://schemas.microsoft.com/office/powerpoint/2010/main" val="449272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5.6. Varhaisen puuttumisen käytänteitä, ideoita ja mahdollisuuksia</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a:xfrm>
            <a:off x="727364" y="1931852"/>
            <a:ext cx="10744200" cy="4302672"/>
          </a:xfrm>
        </p:spPr>
        <p:txBody>
          <a:bodyPr>
            <a:normAutofit fontScale="70000" lnSpcReduction="20000"/>
          </a:bodyPr>
          <a:lstStyle/>
          <a:p>
            <a:pPr marL="215900" indent="-215900">
              <a:lnSpc>
                <a:spcPct val="120000"/>
              </a:lnSpc>
              <a:spcAft>
                <a:spcPts val="1200"/>
              </a:spcAft>
            </a:pPr>
            <a:r>
              <a:rPr lang="fi-FI" sz="2200" dirty="0">
                <a:solidFill>
                  <a:schemeClr val="tx1"/>
                </a:solidFill>
                <a:latin typeface="+mn-lt"/>
              </a:rPr>
              <a:t>Yhteen kuulumisen tukeminen myöhemmissä opintovaiheissa:</a:t>
            </a:r>
          </a:p>
          <a:p>
            <a:pPr marL="539900" lvl="2" indent="-215900">
              <a:lnSpc>
                <a:spcPct val="120000"/>
              </a:lnSpc>
              <a:spcAft>
                <a:spcPts val="1200"/>
              </a:spcAft>
            </a:pPr>
            <a:r>
              <a:rPr lang="fi-FI" sz="1800" dirty="0">
                <a:solidFill>
                  <a:schemeClr val="tx1"/>
                </a:solidFill>
                <a:latin typeface="+mn-lt"/>
              </a:rPr>
              <a:t>Yhteyden ottaminen opiskelijoihin jotka ovat palaamassa opintoihin poissaolon jälkeen </a:t>
            </a:r>
          </a:p>
          <a:p>
            <a:pPr marL="539900" lvl="2" indent="-215900">
              <a:lnSpc>
                <a:spcPct val="120000"/>
              </a:lnSpc>
              <a:spcAft>
                <a:spcPts val="1200"/>
              </a:spcAft>
            </a:pPr>
            <a:r>
              <a:rPr lang="fi-FI" sz="1800" dirty="0">
                <a:solidFill>
                  <a:schemeClr val="tx1"/>
                </a:solidFill>
                <a:latin typeface="+mn-lt"/>
              </a:rPr>
              <a:t>Opiskelijoille suunnatut webinaarit yhteistyö- ja tunnetaidoista opinnoissa ja työelämässä</a:t>
            </a:r>
          </a:p>
          <a:p>
            <a:pPr marL="539900" lvl="2" indent="-215900">
              <a:lnSpc>
                <a:spcPct val="120000"/>
              </a:lnSpc>
              <a:spcAft>
                <a:spcPts val="1200"/>
              </a:spcAft>
            </a:pPr>
            <a:r>
              <a:rPr lang="fi-FI" sz="1800" dirty="0">
                <a:solidFill>
                  <a:schemeClr val="tx1"/>
                </a:solidFill>
                <a:latin typeface="+mn-lt"/>
              </a:rPr>
              <a:t>Ryhmätyö- ja yhteistyötaitojen sisällyttäminen opetukseen osana ryhmätöihin valmistautumista</a:t>
            </a:r>
          </a:p>
          <a:p>
            <a:pPr marL="539900" lvl="2" indent="-215900">
              <a:lnSpc>
                <a:spcPct val="120000"/>
              </a:lnSpc>
              <a:spcAft>
                <a:spcPts val="1200"/>
              </a:spcAft>
            </a:pPr>
            <a:r>
              <a:rPr lang="fi-FI" sz="1800" dirty="0">
                <a:solidFill>
                  <a:schemeClr val="tx1"/>
                </a:solidFill>
                <a:latin typeface="+mn-lt"/>
              </a:rPr>
              <a:t>Yhdessä opiskelemisen ryhmät - esim. </a:t>
            </a:r>
            <a:r>
              <a:rPr lang="fi-FI" sz="1800" dirty="0" err="1">
                <a:solidFill>
                  <a:schemeClr val="tx1"/>
                </a:solidFill>
                <a:latin typeface="+mn-lt"/>
              </a:rPr>
              <a:t>Pomodore</a:t>
            </a:r>
            <a:r>
              <a:rPr lang="fi-FI" sz="1800" dirty="0">
                <a:solidFill>
                  <a:schemeClr val="tx1"/>
                </a:solidFill>
                <a:latin typeface="+mn-lt"/>
              </a:rPr>
              <a:t>-tekniikkaa hyödyntäen</a:t>
            </a:r>
          </a:p>
          <a:p>
            <a:pPr marL="215900" indent="-215900">
              <a:lnSpc>
                <a:spcPct val="120000"/>
              </a:lnSpc>
              <a:spcAft>
                <a:spcPts val="1200"/>
              </a:spcAft>
            </a:pPr>
            <a:r>
              <a:rPr lang="fi-FI" sz="2200" dirty="0">
                <a:solidFill>
                  <a:schemeClr val="tx1"/>
                </a:solidFill>
                <a:latin typeface="+mn-lt"/>
              </a:rPr>
              <a:t>Toimintamalli opiskelussa esiintyvän epäasiallisen kohtelun ja häirinnän tilanteisiin</a:t>
            </a:r>
          </a:p>
          <a:p>
            <a:pPr marL="215900" indent="-215900">
              <a:lnSpc>
                <a:spcPct val="120000"/>
              </a:lnSpc>
              <a:spcAft>
                <a:spcPts val="1200"/>
              </a:spcAft>
            </a:pPr>
            <a:r>
              <a:rPr lang="fi-FI" sz="2200" dirty="0">
                <a:solidFill>
                  <a:schemeClr val="tx1"/>
                </a:solidFill>
                <a:latin typeface="+mn-lt"/>
              </a:rPr>
              <a:t>Yhdenvertaisuus ja tasa-arvosuunnitelman luominen ja käytäntöjen toteuttaminen</a:t>
            </a:r>
          </a:p>
          <a:p>
            <a:pPr marL="215900" indent="-215900">
              <a:lnSpc>
                <a:spcPct val="120000"/>
              </a:lnSpc>
              <a:spcAft>
                <a:spcPts val="1200"/>
              </a:spcAft>
            </a:pPr>
            <a:r>
              <a:rPr lang="fi-FI" sz="2200" dirty="0">
                <a:solidFill>
                  <a:schemeClr val="tx1"/>
                </a:solidFill>
                <a:latin typeface="+mn-lt"/>
              </a:rPr>
              <a:t>Digitaalisten yhteistyötaitojen tukeminen</a:t>
            </a:r>
          </a:p>
          <a:p>
            <a:pPr marL="215900" indent="-215900">
              <a:lnSpc>
                <a:spcPct val="120000"/>
              </a:lnSpc>
              <a:spcAft>
                <a:spcPts val="1200"/>
              </a:spcAft>
            </a:pPr>
            <a:r>
              <a:rPr lang="fi-FI" sz="2200" dirty="0">
                <a:solidFill>
                  <a:schemeClr val="tx1"/>
                </a:solidFill>
                <a:latin typeface="+mn-lt"/>
              </a:rPr>
              <a:t>Yhteisöllisyyteen kannustavien toimintaohjeiden luominen digitaalisiin oppimisympäristöihin - esim. Miten verkkoluennolla on hyvä käyttäytyä, toimia ja tutustua kanssaopiskelijoihin?</a:t>
            </a:r>
          </a:p>
          <a:p>
            <a:pPr marL="215900" lvl="1" indent="-215900">
              <a:lnSpc>
                <a:spcPct val="120000"/>
              </a:lnSpc>
            </a:pPr>
            <a:endParaRPr lang="fi-FI" sz="2400" dirty="0">
              <a:solidFill>
                <a:schemeClr val="tx1"/>
              </a:solidFill>
            </a:endParaRPr>
          </a:p>
          <a:p>
            <a:pPr marL="215900" indent="-215900">
              <a:spcAft>
                <a:spcPts val="600"/>
              </a:spcAft>
            </a:pPr>
            <a:endParaRPr lang="en-US" dirty="0">
              <a:solidFill>
                <a:schemeClr val="tx1"/>
              </a:solidFill>
            </a:endParaRPr>
          </a:p>
          <a:p>
            <a:pPr>
              <a:spcAft>
                <a:spcPts val="600"/>
              </a:spcAft>
            </a:pPr>
            <a:endParaRPr lang="fi-FI" dirty="0">
              <a:solidFill>
                <a:schemeClr val="tx1"/>
              </a:solidFill>
              <a:latin typeface="+mn-lt"/>
            </a:endParaRPr>
          </a:p>
          <a:p>
            <a:pPr marL="360000" lvl="2" indent="0">
              <a:spcAft>
                <a:spcPts val="1200"/>
              </a:spcAft>
              <a:buNone/>
            </a:pPr>
            <a:endParaRPr lang="fi-FI" dirty="0">
              <a:latin typeface="+mn-lt"/>
            </a:endParaRPr>
          </a:p>
          <a:p>
            <a:pPr>
              <a:spcAft>
                <a:spcPts val="1200"/>
              </a:spcAft>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38</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98881"/>
            <a:ext cx="6584899" cy="673518"/>
          </a:xfrm>
          <a:prstGeom prst="rect">
            <a:avLst/>
          </a:prstGeom>
        </p:spPr>
      </p:pic>
    </p:spTree>
    <p:extLst>
      <p:ext uri="{BB962C8B-B14F-4D97-AF65-F5344CB8AC3E}">
        <p14:creationId xmlns:p14="http://schemas.microsoft.com/office/powerpoint/2010/main" val="2873396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9C44C0-404A-8546-971F-3289EC5A4D8C}"/>
              </a:ext>
            </a:extLst>
          </p:cNvPr>
          <p:cNvSpPr>
            <a:spLocks noGrp="1"/>
          </p:cNvSpPr>
          <p:nvPr>
            <p:ph type="title"/>
          </p:nvPr>
        </p:nvSpPr>
        <p:spPr/>
        <p:txBody>
          <a:bodyPr/>
          <a:lstStyle/>
          <a:p>
            <a:r>
              <a:rPr lang="fi-FI" sz="3200" dirty="0">
                <a:latin typeface="Franklin Gothic Demi"/>
              </a:rPr>
              <a:t>5.7. Varhaisen puuttumisen käytänteitä, ideoita ja mahdollisuuksia</a:t>
            </a:r>
            <a:endParaRPr lang="fi-FI" sz="3200" dirty="0"/>
          </a:p>
        </p:txBody>
      </p:sp>
      <p:sp>
        <p:nvSpPr>
          <p:cNvPr id="10" name="Content Placeholder 9">
            <a:extLst>
              <a:ext uri="{FF2B5EF4-FFF2-40B4-BE49-F238E27FC236}">
                <a16:creationId xmlns:a16="http://schemas.microsoft.com/office/drawing/2014/main" id="{5ED538E1-54A3-5F46-8FEF-351B384C756A}"/>
              </a:ext>
            </a:extLst>
          </p:cNvPr>
          <p:cNvSpPr>
            <a:spLocks noGrp="1"/>
          </p:cNvSpPr>
          <p:nvPr>
            <p:ph sz="half" idx="2"/>
          </p:nvPr>
        </p:nvSpPr>
        <p:spPr/>
        <p:txBody>
          <a:bodyPr>
            <a:normAutofit fontScale="70000" lnSpcReduction="20000"/>
          </a:bodyPr>
          <a:lstStyle/>
          <a:p>
            <a:pPr>
              <a:lnSpc>
                <a:spcPct val="100000"/>
              </a:lnSpc>
            </a:pPr>
            <a:r>
              <a:rPr lang="fi-FI" sz="2400" dirty="0">
                <a:latin typeface="+mn-lt"/>
                <a:ea typeface="+mn-lt"/>
                <a:cs typeface="+mn-lt"/>
              </a:rPr>
              <a:t>Lamaannuttavaa jännittämiseen on hyvä saada tukea ammattilaiselta – terveydenhuolto, opintopsykologi</a:t>
            </a:r>
          </a:p>
          <a:p>
            <a:pPr>
              <a:lnSpc>
                <a:spcPct val="100000"/>
              </a:lnSpc>
            </a:pPr>
            <a:r>
              <a:rPr lang="fi-FI" sz="2400" dirty="0">
                <a:latin typeface="+mn-lt"/>
                <a:ea typeface="+mn-lt"/>
                <a:cs typeface="+mn-lt"/>
              </a:rPr>
              <a:t>Yksinäisyyteen liittyvä työskentely - </a:t>
            </a:r>
            <a:r>
              <a:rPr lang="fi-FI" sz="2400" dirty="0" err="1">
                <a:latin typeface="+mn-lt"/>
                <a:ea typeface="+mn-lt"/>
                <a:cs typeface="+mn-lt"/>
                <a:hlinkClick r:id="rId2"/>
              </a:rPr>
              <a:t>HelsinkiMissio</a:t>
            </a:r>
            <a:r>
              <a:rPr lang="fi-FI" sz="2400" dirty="0">
                <a:latin typeface="+mn-lt"/>
                <a:ea typeface="+mn-lt"/>
                <a:cs typeface="+mn-lt"/>
                <a:hlinkClick r:id="rId2"/>
              </a:rPr>
              <a:t> - yksinäisyystehtäväkirja (helsinkimissio.fi)</a:t>
            </a:r>
            <a:r>
              <a:rPr lang="fi-FI" sz="2400" dirty="0">
                <a:latin typeface="+mn-lt"/>
                <a:ea typeface="+mn-lt"/>
                <a:cs typeface="+mn-lt"/>
              </a:rPr>
              <a:t> saatavilla, tukee sekä ohjaajaa, että opiskelijaa käsittelemään yksinäisyyttä </a:t>
            </a:r>
          </a:p>
          <a:p>
            <a:pPr>
              <a:lnSpc>
                <a:spcPct val="100000"/>
              </a:lnSpc>
            </a:pPr>
            <a:r>
              <a:rPr lang="fi-FI" sz="2400" dirty="0">
                <a:latin typeface="+mn-lt"/>
                <a:ea typeface="+mn-lt"/>
                <a:cs typeface="+mn-lt"/>
              </a:rPr>
              <a:t>Konfliktitilanteita on hyvä pyrkiä käsittelemään asianosaisten kanssa, jotta niistä ei seuraa lisää haasteita myöhemmin opinnoissa</a:t>
            </a:r>
          </a:p>
          <a:p>
            <a:pPr lvl="2">
              <a:lnSpc>
                <a:spcPct val="100000"/>
              </a:lnSpc>
            </a:pPr>
            <a:r>
              <a:rPr lang="fi-FI" sz="2000" dirty="0">
                <a:latin typeface="+mn-lt"/>
                <a:ea typeface="+mn-lt"/>
                <a:cs typeface="+mn-lt"/>
              </a:rPr>
              <a:t>Opiskelijan kanssa voi olla hyvä harjoitella tunnistamaan minkälaiset asiat vaikuttavat vuorovaikutuskonflikteissa (esimerkiksi tilannetekijät, persoonallisuuserot, aiemmat kokemukset, henkilökohtaiset uskomukset, tunteet ja ajatukset)</a:t>
            </a:r>
          </a:p>
          <a:p>
            <a:pPr>
              <a:lnSpc>
                <a:spcPct val="100000"/>
              </a:lnSpc>
            </a:pPr>
            <a:r>
              <a:rPr lang="fi-FI" sz="2400" dirty="0">
                <a:latin typeface="+mn-lt"/>
                <a:ea typeface="+mn-lt"/>
                <a:cs typeface="+mn-lt"/>
              </a:rPr>
              <a:t>Vinkkejä pedagogisiin ratkaisuihin opetustyössä</a:t>
            </a:r>
          </a:p>
          <a:p>
            <a:pPr lvl="2">
              <a:lnSpc>
                <a:spcPct val="100000"/>
              </a:lnSpc>
            </a:pPr>
            <a:r>
              <a:rPr lang="fi-FI" sz="2000" dirty="0">
                <a:latin typeface="+mn-lt"/>
                <a:ea typeface="+mn-lt"/>
                <a:cs typeface="+mn-lt"/>
              </a:rPr>
              <a:t>Erilaisten ryhmätyöryhmien muodostamiseen kannattaa kiinnittää huomiota. Ennalta määrätyt ryhmät tukevat paremmin opiskelijaryhmään tutustumista kuin ns. vapaavalintaiset ryhmät</a:t>
            </a:r>
          </a:p>
          <a:p>
            <a:pPr marL="0" indent="0">
              <a:buNone/>
            </a:pPr>
            <a:endParaRPr lang="fi-FI" sz="2200" dirty="0">
              <a:solidFill>
                <a:schemeClr val="tx1"/>
              </a:solidFill>
              <a:latin typeface="Franklin Gothic Book" panose="020B0503020102020204"/>
            </a:endParaRPr>
          </a:p>
        </p:txBody>
      </p:sp>
      <p:sp>
        <p:nvSpPr>
          <p:cNvPr id="5" name="Slide Number Placeholder 4">
            <a:extLst>
              <a:ext uri="{FF2B5EF4-FFF2-40B4-BE49-F238E27FC236}">
                <a16:creationId xmlns:a16="http://schemas.microsoft.com/office/drawing/2014/main" id="{F5E00E4B-364B-D647-B4D8-05D2B15F17BB}"/>
              </a:ext>
            </a:extLst>
          </p:cNvPr>
          <p:cNvSpPr>
            <a:spLocks noGrp="1"/>
          </p:cNvSpPr>
          <p:nvPr>
            <p:ph type="sldNum" sz="quarter" idx="4"/>
          </p:nvPr>
        </p:nvSpPr>
        <p:spPr/>
        <p:txBody>
          <a:bodyPr/>
          <a:lstStyle/>
          <a:p>
            <a:fld id="{E6C61BD7-0D7C-FF44-A7F4-F5ABEAE01263}" type="slidenum">
              <a:rPr lang="en-US" smtClean="0"/>
              <a:pPr/>
              <a:t>39</a:t>
            </a:fld>
            <a:endParaRPr lang="en-US" dirty="0"/>
          </a:p>
        </p:txBody>
      </p:sp>
      <p:pic>
        <p:nvPicPr>
          <p:cNvPr id="2" name="Kuva 1" descr="Ohjauksella hyvinvointia -hankkeen osatoteuttajien logot">
            <a:extLst>
              <a:ext uri="{FF2B5EF4-FFF2-40B4-BE49-F238E27FC236}">
                <a16:creationId xmlns:a16="http://schemas.microsoft.com/office/drawing/2014/main" id="{8ACC061B-E1E6-0307-0ADE-263C048ED4CD}"/>
              </a:ext>
            </a:extLst>
          </p:cNvPr>
          <p:cNvPicPr>
            <a:picLocks noChangeAspect="1"/>
          </p:cNvPicPr>
          <p:nvPr/>
        </p:nvPicPr>
        <p:blipFill>
          <a:blip r:embed="rId3"/>
          <a:stretch>
            <a:fillRect/>
          </a:stretch>
        </p:blipFill>
        <p:spPr>
          <a:xfrm>
            <a:off x="6305622" y="6260229"/>
            <a:ext cx="5816144" cy="597771"/>
          </a:xfrm>
          <a:prstGeom prst="rect">
            <a:avLst/>
          </a:prstGeom>
        </p:spPr>
      </p:pic>
      <p:pic>
        <p:nvPicPr>
          <p:cNvPr id="8" name="Kuva 7" descr="Henkilö loikoilemassa nojatuolissa lukien kirjaa. ">
            <a:extLst>
              <a:ext uri="{FF2B5EF4-FFF2-40B4-BE49-F238E27FC236}">
                <a16:creationId xmlns:a16="http://schemas.microsoft.com/office/drawing/2014/main" id="{40B0723B-2471-4F59-B6AB-830F0D088CF9}"/>
              </a:ext>
            </a:extLst>
          </p:cNvPr>
          <p:cNvPicPr>
            <a:picLocks noChangeAspect="1"/>
          </p:cNvPicPr>
          <p:nvPr/>
        </p:nvPicPr>
        <p:blipFill>
          <a:blip r:embed="rId4"/>
          <a:stretch>
            <a:fillRect/>
          </a:stretch>
        </p:blipFill>
        <p:spPr>
          <a:xfrm>
            <a:off x="7371280" y="345940"/>
            <a:ext cx="4521099" cy="5575595"/>
          </a:xfrm>
          <a:prstGeom prst="rect">
            <a:avLst/>
          </a:prstGeom>
        </p:spPr>
      </p:pic>
    </p:spTree>
    <p:extLst>
      <p:ext uri="{BB962C8B-B14F-4D97-AF65-F5344CB8AC3E}">
        <p14:creationId xmlns:p14="http://schemas.microsoft.com/office/powerpoint/2010/main" val="342757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01F21-CED9-DE47-9309-3D09230446E7}"/>
              </a:ext>
            </a:extLst>
          </p:cNvPr>
          <p:cNvSpPr>
            <a:spLocks noGrp="1"/>
          </p:cNvSpPr>
          <p:nvPr>
            <p:ph type="title"/>
          </p:nvPr>
        </p:nvSpPr>
        <p:spPr/>
        <p:txBody>
          <a:bodyPr/>
          <a:lstStyle/>
          <a:p>
            <a:r>
              <a:rPr lang="fi-FI" sz="6600" dirty="0"/>
              <a:t>1. Eri väylien kautta opintoihin saapuvat opiskelijat</a:t>
            </a:r>
            <a:endParaRPr lang="fi-FI" dirty="0"/>
          </a:p>
        </p:txBody>
      </p:sp>
      <p:sp>
        <p:nvSpPr>
          <p:cNvPr id="5" name="Text Placeholder 4">
            <a:extLst>
              <a:ext uri="{FF2B5EF4-FFF2-40B4-BE49-F238E27FC236}">
                <a16:creationId xmlns:a16="http://schemas.microsoft.com/office/drawing/2014/main" id="{0F57D872-5AA7-584D-8F00-27AC21BE841F}"/>
              </a:ext>
            </a:extLst>
          </p:cNvPr>
          <p:cNvSpPr>
            <a:spLocks noGrp="1"/>
          </p:cNvSpPr>
          <p:nvPr>
            <p:ph type="body" idx="1"/>
          </p:nvPr>
        </p:nvSpPr>
        <p:spPr/>
        <p:txBody>
          <a:bodyPr/>
          <a:lstStyle/>
          <a:p>
            <a:r>
              <a:rPr lang="en-US" b="1" dirty="0" err="1">
                <a:latin typeface="Franklin Gothic Demi"/>
              </a:rPr>
              <a:t>Teemaan</a:t>
            </a:r>
            <a:r>
              <a:rPr lang="en-US" b="1" dirty="0">
                <a:latin typeface="Franklin Gothic Demi"/>
              </a:rPr>
              <a:t> </a:t>
            </a:r>
            <a:r>
              <a:rPr lang="en-US" b="1" dirty="0" err="1">
                <a:latin typeface="Franklin Gothic Demi"/>
              </a:rPr>
              <a:t>liittyviä</a:t>
            </a:r>
            <a:r>
              <a:rPr lang="en-US" b="1" dirty="0">
                <a:latin typeface="Franklin Gothic Demi"/>
              </a:rPr>
              <a:t> </a:t>
            </a:r>
            <a:r>
              <a:rPr lang="en-US" b="1" dirty="0" err="1">
                <a:latin typeface="Franklin Gothic Demi"/>
              </a:rPr>
              <a:t>haasteita</a:t>
            </a:r>
            <a:r>
              <a:rPr lang="en-US" b="1" dirty="0">
                <a:latin typeface="Franklin Gothic Demi"/>
              </a:rPr>
              <a:t> ja v</a:t>
            </a:r>
            <a:r>
              <a:rPr lang="fi-FI" b="1" dirty="0" err="1">
                <a:latin typeface="Franklin Gothic Demi"/>
              </a:rPr>
              <a:t>arhaisen</a:t>
            </a:r>
            <a:r>
              <a:rPr lang="fi-FI" b="1" dirty="0">
                <a:latin typeface="Franklin Gothic Demi"/>
              </a:rPr>
              <a:t> puuttumisen käytänteitä, ideoita ja mahdollisuuksia</a:t>
            </a:r>
            <a:endParaRPr lang="en-US" dirty="0"/>
          </a:p>
          <a:p>
            <a:endParaRPr lang="fi-FI" dirty="0"/>
          </a:p>
        </p:txBody>
      </p:sp>
    </p:spTree>
    <p:extLst>
      <p:ext uri="{BB962C8B-B14F-4D97-AF65-F5344CB8AC3E}">
        <p14:creationId xmlns:p14="http://schemas.microsoft.com/office/powerpoint/2010/main" val="1200897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5.8. Varhaisen puuttumisen käytänteitä, ideoita ja mahdollisuuksia</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marL="215900" indent="-215900"/>
            <a:r>
              <a:rPr lang="fi-FI" dirty="0">
                <a:latin typeface="+mn-lt"/>
                <a:ea typeface="+mn-lt"/>
                <a:cs typeface="+mn-lt"/>
              </a:rPr>
              <a:t>Vinkkejä opiskelijan ohjaukseen, joka kokee </a:t>
            </a:r>
            <a:r>
              <a:rPr lang="fi-FI" dirty="0" err="1">
                <a:latin typeface="+mn-lt"/>
                <a:ea typeface="+mn-lt"/>
                <a:cs typeface="+mn-lt"/>
              </a:rPr>
              <a:t>yhteenkuulumattomuuden</a:t>
            </a:r>
            <a:r>
              <a:rPr lang="fi-FI" dirty="0">
                <a:latin typeface="+mn-lt"/>
                <a:ea typeface="+mn-lt"/>
                <a:cs typeface="+mn-lt"/>
              </a:rPr>
              <a:t> tai yhteisöllisyyden puuttumisen tunnetta </a:t>
            </a:r>
          </a:p>
          <a:p>
            <a:pPr marL="539900" lvl="2" indent="-215900"/>
            <a:r>
              <a:rPr lang="fi-FI" dirty="0">
                <a:latin typeface="+mn-lt"/>
                <a:ea typeface="+mn-lt"/>
                <a:cs typeface="+mn-lt"/>
              </a:rPr>
              <a:t>Erityisesti opintojen alkuvaiheessa opiskelijalla voi olla tarve saada käsitellä omaa sopeutumistaan korkeakouluyhteisöön, opiskeluryhmään tai erilaisiin suhteisiin opiskeluympäristössä - tilan antaminen keskustelulle voi olla merkityksellistä</a:t>
            </a:r>
          </a:p>
          <a:p>
            <a:pPr marL="539900" lvl="2" indent="-215900"/>
            <a:r>
              <a:rPr lang="fi-FI" dirty="0">
                <a:latin typeface="+mn-lt"/>
                <a:ea typeface="+mn-lt"/>
                <a:cs typeface="+mn-lt"/>
              </a:rPr>
              <a:t>Opiskelijaa voi tukea ymmärtämään, että uuteen ympäristöön tutustuminen voi viedä aikaa ja vaatia sitkeyttä sekä epämukavuuden sietämistä. Yksinäisyyden tunteiden normalisointi auttaa usein ymmärtämään, että opiskelija ei ole tuntemusten kanssa yksin. </a:t>
            </a:r>
          </a:p>
          <a:p>
            <a:pPr marL="539900" lvl="2" indent="-215900"/>
            <a:r>
              <a:rPr lang="fi-FI" dirty="0">
                <a:latin typeface="+mn-lt"/>
                <a:ea typeface="+mn-lt"/>
                <a:cs typeface="+mn-lt"/>
              </a:rPr>
              <a:t>Opiskelijan on tärkeä tunnistaa, että vuorovaikutustaitoja voi harjoitella, ja harjoittelu jatkuu läpi opintojen, työ- ja arkielämän</a:t>
            </a:r>
          </a:p>
          <a:p>
            <a:pPr marL="539900" lvl="2" indent="-215900"/>
            <a:r>
              <a:rPr lang="fi-FI" dirty="0">
                <a:latin typeface="+mn-lt"/>
                <a:ea typeface="+mn-lt"/>
                <a:cs typeface="+mn-lt"/>
              </a:rPr>
              <a:t>Ryhmätyötaitojen harjoitteleminen osana opetusta: millainen on hyvä/huono ryhmä? Ryhmän roolit? Ryhmän pelisäännöt? Ryhmän aloittaminen, työvaihe, päättäminen? Palautteen antaminen? </a:t>
            </a:r>
          </a:p>
          <a:p>
            <a:pPr marL="539900" lvl="2" indent="-215900"/>
            <a:r>
              <a:rPr lang="fi-FI" dirty="0">
                <a:latin typeface="+mn-lt"/>
                <a:ea typeface="+mn-lt"/>
                <a:cs typeface="+mn-lt"/>
              </a:rPr>
              <a:t>Pyritään vaikuttamaan niihin vuorovaikutushaasteisiin, joihin on mahdollista vaikuttaa ja tunnistetaan ne osa-alueet, joihin ei voida vaikuttaa</a:t>
            </a:r>
            <a:endParaRPr lang="fi-FI" sz="2000" dirty="0">
              <a:solidFill>
                <a:schemeClr val="tx1"/>
              </a:solidFill>
              <a:latin typeface="Franklin Gothic Demi" panose="020B0703020102020204" pitchFamily="34" charset="0"/>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40</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482"/>
            <a:ext cx="6584899" cy="673518"/>
          </a:xfrm>
          <a:prstGeom prst="rect">
            <a:avLst/>
          </a:prstGeom>
        </p:spPr>
      </p:pic>
    </p:spTree>
    <p:extLst>
      <p:ext uri="{BB962C8B-B14F-4D97-AF65-F5344CB8AC3E}">
        <p14:creationId xmlns:p14="http://schemas.microsoft.com/office/powerpoint/2010/main" val="3197128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607E4F7-2596-5B4F-8E99-D35D6ADB91D3}"/>
              </a:ext>
            </a:extLst>
          </p:cNvPr>
          <p:cNvSpPr>
            <a:spLocks noGrp="1"/>
          </p:cNvSpPr>
          <p:nvPr>
            <p:ph type="title"/>
          </p:nvPr>
        </p:nvSpPr>
        <p:spPr/>
        <p:txBody>
          <a:bodyPr/>
          <a:lstStyle/>
          <a:p>
            <a:r>
              <a:rPr lang="fi-FI" sz="3200" dirty="0">
                <a:latin typeface="Franklin Gothic Demi"/>
              </a:rPr>
              <a:t>5.9. Varhaisen puuttumisen käytänteitä, ideoita ja mahdollisuuksia</a:t>
            </a:r>
            <a:endParaRPr lang="fi-FI" sz="3200" dirty="0"/>
          </a:p>
        </p:txBody>
      </p:sp>
      <p:sp>
        <p:nvSpPr>
          <p:cNvPr id="34" name="Content Placeholder 33">
            <a:extLst>
              <a:ext uri="{FF2B5EF4-FFF2-40B4-BE49-F238E27FC236}">
                <a16:creationId xmlns:a16="http://schemas.microsoft.com/office/drawing/2014/main" id="{4EB2F30A-298F-AF4C-A238-FE1AB1710C6C}"/>
              </a:ext>
            </a:extLst>
          </p:cNvPr>
          <p:cNvSpPr>
            <a:spLocks noGrp="1"/>
          </p:cNvSpPr>
          <p:nvPr>
            <p:ph sz="half" idx="2"/>
          </p:nvPr>
        </p:nvSpPr>
        <p:spPr/>
        <p:txBody>
          <a:bodyPr/>
          <a:lstStyle/>
          <a:p>
            <a:pPr marL="215900" indent="-215900"/>
            <a:r>
              <a:rPr lang="fi-FI" dirty="0">
                <a:ea typeface="+mn-lt"/>
                <a:cs typeface="+mn-lt"/>
              </a:rPr>
              <a:t>Apukysymyksiä: </a:t>
            </a:r>
          </a:p>
          <a:p>
            <a:pPr marL="539900" lvl="2" indent="-215900"/>
            <a:r>
              <a:rPr lang="fi-FI" dirty="0">
                <a:ea typeface="+mn-lt"/>
                <a:cs typeface="+mn-lt"/>
              </a:rPr>
              <a:t>Miten sinä koet tutustuneesi opiskelukavereihin? Millaista on ollut olla mukana opiskeluporukassa?</a:t>
            </a:r>
          </a:p>
          <a:p>
            <a:pPr marL="539900" lvl="2" indent="-215900"/>
            <a:r>
              <a:rPr lang="fi-FI" dirty="0">
                <a:ea typeface="+mn-lt"/>
                <a:cs typeface="+mn-lt"/>
              </a:rPr>
              <a:t>Yhteisöllisyyttä heikentäviä ja vahvistavia tekijöitä on hyvä tunnistaa yhdessä</a:t>
            </a:r>
          </a:p>
          <a:p>
            <a:pPr marL="539900" lvl="2" indent="-215900"/>
            <a:r>
              <a:rPr lang="fi-FI" dirty="0">
                <a:ea typeface="+mn-lt"/>
                <a:cs typeface="+mn-lt"/>
              </a:rPr>
              <a:t>Yhteisöllisyyttä heikentäviin tekijöihin on hyvä tarttua: Mihin voimme vaikuttaa? Mihin emme voi vaikuttaa? Ovatko kaikki ajatukset totta? Millaisissa tilanteissa tutustuminen olisi mahdollista?</a:t>
            </a:r>
          </a:p>
          <a:p>
            <a:pPr marL="539900" lvl="2" indent="-215900"/>
            <a:r>
              <a:rPr lang="fi-FI" dirty="0">
                <a:ea typeface="+mn-lt"/>
                <a:cs typeface="+mn-lt"/>
              </a:rPr>
              <a:t>Millaisia sosiaalisen vuorovaikutuksen vahvuuksia opiskelijalla on? </a:t>
            </a:r>
          </a:p>
          <a:p>
            <a:pPr marL="539900" lvl="2" indent="-215900"/>
            <a:r>
              <a:rPr lang="fi-FI" dirty="0">
                <a:ea typeface="+mn-lt"/>
                <a:cs typeface="+mn-lt"/>
              </a:rPr>
              <a:t>Opiskelijan voi olla tärkeä saada mahdollisimman konkreettisia esimerkkejä ja työkaluja sosiaalisiin tilanteisiin</a:t>
            </a:r>
          </a:p>
          <a:p>
            <a:pPr marL="0" indent="0">
              <a:spcAft>
                <a:spcPts val="600"/>
              </a:spcAft>
              <a:buNone/>
            </a:pPr>
            <a:endParaRPr lang="fi-FI" dirty="0"/>
          </a:p>
        </p:txBody>
      </p:sp>
      <p:sp>
        <p:nvSpPr>
          <p:cNvPr id="5" name="Slide Number Placeholder 4">
            <a:extLst>
              <a:ext uri="{FF2B5EF4-FFF2-40B4-BE49-F238E27FC236}">
                <a16:creationId xmlns:a16="http://schemas.microsoft.com/office/drawing/2014/main" id="{CBECC991-B559-4141-8F07-5B1D74C29E6D}"/>
              </a:ext>
            </a:extLst>
          </p:cNvPr>
          <p:cNvSpPr>
            <a:spLocks noGrp="1"/>
          </p:cNvSpPr>
          <p:nvPr>
            <p:ph type="sldNum" sz="quarter" idx="4"/>
          </p:nvPr>
        </p:nvSpPr>
        <p:spPr/>
        <p:txBody>
          <a:bodyPr/>
          <a:lstStyle/>
          <a:p>
            <a:fld id="{E6C61BD7-0D7C-FF44-A7F4-F5ABEAE01263}" type="slidenum">
              <a:rPr lang="en-US" smtClean="0"/>
              <a:pPr/>
              <a:t>41</a:t>
            </a:fld>
            <a:endParaRPr lang="en-US" dirty="0"/>
          </a:p>
        </p:txBody>
      </p:sp>
      <p:pic>
        <p:nvPicPr>
          <p:cNvPr id="8" name="Kuva 7" descr="Ohjauksella hyvinvointia -hankkeen osatoteuttajien logot">
            <a:extLst>
              <a:ext uri="{FF2B5EF4-FFF2-40B4-BE49-F238E27FC236}">
                <a16:creationId xmlns:a16="http://schemas.microsoft.com/office/drawing/2014/main" id="{29895273-E36E-4431-B7CC-1603A7238419}"/>
              </a:ext>
            </a:extLst>
          </p:cNvPr>
          <p:cNvPicPr/>
          <p:nvPr/>
        </p:nvPicPr>
        <p:blipFill>
          <a:blip r:embed="rId3"/>
          <a:srcRect/>
          <a:stretch/>
        </p:blipFill>
        <p:spPr>
          <a:xfrm>
            <a:off x="5607101" y="6188422"/>
            <a:ext cx="6584899" cy="673518"/>
          </a:xfrm>
          <a:prstGeom prst="rect">
            <a:avLst/>
          </a:prstGeom>
        </p:spPr>
      </p:pic>
      <p:pic>
        <p:nvPicPr>
          <p:cNvPr id="10" name="Kuva 9" descr="Opiskelija makoilee lattialla lukemassa kirjaa. ">
            <a:extLst>
              <a:ext uri="{FF2B5EF4-FFF2-40B4-BE49-F238E27FC236}">
                <a16:creationId xmlns:a16="http://schemas.microsoft.com/office/drawing/2014/main" id="{45D62143-E5A7-4ADF-BE59-70D287047BAC}"/>
              </a:ext>
            </a:extLst>
          </p:cNvPr>
          <p:cNvPicPr>
            <a:picLocks noChangeAspect="1"/>
          </p:cNvPicPr>
          <p:nvPr/>
        </p:nvPicPr>
        <p:blipFill>
          <a:blip r:embed="rId4"/>
          <a:stretch>
            <a:fillRect/>
          </a:stretch>
        </p:blipFill>
        <p:spPr>
          <a:xfrm>
            <a:off x="286529" y="2413261"/>
            <a:ext cx="4382479" cy="2556798"/>
          </a:xfrm>
          <a:prstGeom prst="rect">
            <a:avLst/>
          </a:prstGeom>
        </p:spPr>
      </p:pic>
    </p:spTree>
    <p:extLst>
      <p:ext uri="{BB962C8B-B14F-4D97-AF65-F5344CB8AC3E}">
        <p14:creationId xmlns:p14="http://schemas.microsoft.com/office/powerpoint/2010/main" val="3387710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151B3C-DD10-4548-B76E-64CF4703AF5E}"/>
              </a:ext>
            </a:extLst>
          </p:cNvPr>
          <p:cNvSpPr>
            <a:spLocks noGrp="1"/>
          </p:cNvSpPr>
          <p:nvPr>
            <p:ph type="title"/>
          </p:nvPr>
        </p:nvSpPr>
        <p:spPr/>
        <p:txBody>
          <a:bodyPr/>
          <a:lstStyle/>
          <a:p>
            <a:r>
              <a:rPr lang="fi-FI" sz="7200" dirty="0"/>
              <a:t>6. Talous</a:t>
            </a:r>
            <a:br>
              <a:rPr lang="fi-FI" dirty="0"/>
            </a:br>
            <a:endParaRPr lang="fi-FI" dirty="0"/>
          </a:p>
        </p:txBody>
      </p:sp>
      <p:sp>
        <p:nvSpPr>
          <p:cNvPr id="5" name="Text Placeholder 4">
            <a:extLst>
              <a:ext uri="{FF2B5EF4-FFF2-40B4-BE49-F238E27FC236}">
                <a16:creationId xmlns:a16="http://schemas.microsoft.com/office/drawing/2014/main" id="{0C66A962-22BA-4B71-A842-A409CB2758F4}"/>
              </a:ext>
            </a:extLst>
          </p:cNvPr>
          <p:cNvSpPr txBox="1">
            <a:spLocks/>
          </p:cNvSpPr>
          <p:nvPr/>
        </p:nvSpPr>
        <p:spPr>
          <a:xfrm>
            <a:off x="879764" y="5210812"/>
            <a:ext cx="10620086" cy="1031238"/>
          </a:xfrm>
          <a:prstGeom prst="rect">
            <a:avLst/>
          </a:prstGeom>
        </p:spPr>
        <p:txBody>
          <a:bodyPr vert="horz" lIns="0" tIns="0" rIns="0" bIns="0" rtlCol="0">
            <a:normAutofit/>
          </a:bodyPr>
          <a:lstStyle>
            <a:lvl1pPr marL="0" indent="0" algn="l" defTabSz="914400" rtl="0" eaLnBrk="1" latinLnBrk="0" hangingPunct="1">
              <a:lnSpc>
                <a:spcPts val="3000"/>
              </a:lnSpc>
              <a:spcBef>
                <a:spcPts val="600"/>
              </a:spcBef>
              <a:buSzPct val="100000"/>
              <a:buFontTx/>
              <a:buNone/>
              <a:defRPr sz="3000" kern="1200" cap="none" baseline="0">
                <a:solidFill>
                  <a:schemeClr val="tx1"/>
                </a:solidFill>
                <a:latin typeface="Franklin Gothic Demi" charset="0"/>
                <a:ea typeface="Franklin Gothic Demi" charset="0"/>
                <a:cs typeface="Franklin Gothic Demi" charset="0"/>
              </a:defRPr>
            </a:lvl1pPr>
            <a:lvl2pPr marL="457200" indent="0" algn="l" defTabSz="914400" rtl="0" eaLnBrk="1" latinLnBrk="0" hangingPunct="1">
              <a:lnSpc>
                <a:spcPts val="2400"/>
              </a:lnSpc>
              <a:spcBef>
                <a:spcPts val="600"/>
              </a:spcBef>
              <a:buSzPct val="80000"/>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ts val="1850"/>
              </a:lnSpc>
              <a:spcBef>
                <a:spcPts val="400"/>
              </a:spcBef>
              <a:buSzPct val="80000"/>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ts val="1400"/>
              </a:lnSpc>
              <a:spcBef>
                <a:spcPts val="4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ts val="1400"/>
              </a:lnSpc>
              <a:spcBef>
                <a:spcPts val="400"/>
              </a:spcBef>
              <a:buFont typeface="Arial"/>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b="1" dirty="0" err="1">
                <a:latin typeface="Franklin Gothic Demi"/>
              </a:rPr>
              <a:t>Teemaan</a:t>
            </a:r>
            <a:r>
              <a:rPr lang="en-US" b="1" dirty="0">
                <a:latin typeface="Franklin Gothic Demi"/>
              </a:rPr>
              <a:t> </a:t>
            </a:r>
            <a:r>
              <a:rPr lang="en-US" b="1" dirty="0" err="1">
                <a:latin typeface="Franklin Gothic Demi"/>
              </a:rPr>
              <a:t>liittyviä</a:t>
            </a:r>
            <a:r>
              <a:rPr lang="en-US" b="1" dirty="0">
                <a:latin typeface="Franklin Gothic Demi"/>
              </a:rPr>
              <a:t> </a:t>
            </a:r>
            <a:r>
              <a:rPr lang="en-US" b="1" dirty="0" err="1">
                <a:latin typeface="Franklin Gothic Demi"/>
              </a:rPr>
              <a:t>haasteita</a:t>
            </a:r>
            <a:r>
              <a:rPr lang="en-US" b="1" dirty="0">
                <a:latin typeface="Franklin Gothic Demi"/>
              </a:rPr>
              <a:t> ja v</a:t>
            </a:r>
            <a:r>
              <a:rPr lang="fi-FI" b="1" dirty="0" err="1">
                <a:latin typeface="Franklin Gothic Demi"/>
              </a:rPr>
              <a:t>arhaisen</a:t>
            </a:r>
            <a:r>
              <a:rPr lang="fi-FI" b="1" dirty="0">
                <a:latin typeface="Franklin Gothic Demi"/>
              </a:rPr>
              <a:t> puuttumisen käytänteitä, ideoita ja mahdollisuuksia</a:t>
            </a:r>
            <a:endParaRPr lang="en-US" dirty="0"/>
          </a:p>
          <a:p>
            <a:endParaRPr lang="fi-FI" dirty="0"/>
          </a:p>
        </p:txBody>
      </p:sp>
    </p:spTree>
    <p:extLst>
      <p:ext uri="{BB962C8B-B14F-4D97-AF65-F5344CB8AC3E}">
        <p14:creationId xmlns:p14="http://schemas.microsoft.com/office/powerpoint/2010/main" val="3325038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6.1. Yleisimpiä tapoja rahoittaa opiskelu</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marL="215900" indent="-215900">
              <a:spcAft>
                <a:spcPts val="600"/>
              </a:spcAft>
            </a:pPr>
            <a:r>
              <a:rPr lang="fi-FI" sz="2400" dirty="0">
                <a:solidFill>
                  <a:schemeClr val="tx1"/>
                </a:solidFill>
                <a:latin typeface="+mn-lt"/>
              </a:rPr>
              <a:t>Opintotuki</a:t>
            </a:r>
            <a:endParaRPr lang="en-US" sz="2400" dirty="0">
              <a:solidFill>
                <a:schemeClr val="tx1"/>
              </a:solidFill>
              <a:latin typeface="+mn-lt"/>
            </a:endParaRPr>
          </a:p>
          <a:p>
            <a:pPr marL="215900" indent="-215900">
              <a:spcAft>
                <a:spcPts val="600"/>
              </a:spcAft>
            </a:pPr>
            <a:r>
              <a:rPr lang="fi-FI" sz="2400" dirty="0">
                <a:solidFill>
                  <a:schemeClr val="tx1"/>
                </a:solidFill>
                <a:latin typeface="+mn-lt"/>
              </a:rPr>
              <a:t>Opintolaina</a:t>
            </a:r>
          </a:p>
          <a:p>
            <a:pPr marL="215900" indent="-215900">
              <a:spcAft>
                <a:spcPts val="600"/>
              </a:spcAft>
            </a:pPr>
            <a:r>
              <a:rPr lang="fi-FI" sz="2400" dirty="0">
                <a:solidFill>
                  <a:schemeClr val="tx1"/>
                </a:solidFill>
                <a:latin typeface="+mn-lt"/>
              </a:rPr>
              <a:t>Asumistuki</a:t>
            </a:r>
          </a:p>
          <a:p>
            <a:pPr marL="215900" indent="-215900">
              <a:spcAft>
                <a:spcPts val="600"/>
              </a:spcAft>
            </a:pPr>
            <a:r>
              <a:rPr lang="fi-FI" sz="2400" dirty="0">
                <a:solidFill>
                  <a:schemeClr val="tx1"/>
                </a:solidFill>
                <a:latin typeface="+mn-lt"/>
                <a:ea typeface="+mn-lt"/>
                <a:cs typeface="+mn-lt"/>
              </a:rPr>
              <a:t>Työssäkäynti</a:t>
            </a:r>
          </a:p>
          <a:p>
            <a:pPr marL="215900" indent="-215900">
              <a:spcAft>
                <a:spcPts val="600"/>
              </a:spcAft>
            </a:pPr>
            <a:r>
              <a:rPr lang="fi-FI" sz="2400" dirty="0">
                <a:solidFill>
                  <a:schemeClr val="tx1"/>
                </a:solidFill>
                <a:latin typeface="+mn-lt"/>
              </a:rPr>
              <a:t>Omaehtoinen opiskelu työttömyysetuudella</a:t>
            </a:r>
            <a:endParaRPr lang="fi-FI" sz="1800" dirty="0">
              <a:solidFill>
                <a:schemeClr val="tx1"/>
              </a:solidFill>
            </a:endParaRPr>
          </a:p>
        </p:txBody>
      </p:sp>
      <p:sp>
        <p:nvSpPr>
          <p:cNvPr id="15" name="Sisällön paikkamerkki 14">
            <a:extLst>
              <a:ext uri="{FF2B5EF4-FFF2-40B4-BE49-F238E27FC236}">
                <a16:creationId xmlns:a16="http://schemas.microsoft.com/office/drawing/2014/main" id="{43FB9AF4-CFBE-4472-A143-52AAB2B80DE7}"/>
              </a:ext>
            </a:extLst>
          </p:cNvPr>
          <p:cNvSpPr>
            <a:spLocks noGrp="1"/>
          </p:cNvSpPr>
          <p:nvPr>
            <p:ph sz="quarter" idx="13"/>
          </p:nvPr>
        </p:nvSpPr>
        <p:spPr>
          <a:xfrm>
            <a:off x="4706955" y="1830681"/>
            <a:ext cx="5277600" cy="4302125"/>
          </a:xfrm>
        </p:spPr>
        <p:txBody>
          <a:bodyPr/>
          <a:lstStyle/>
          <a:p>
            <a:pPr marL="215900" indent="-215900">
              <a:spcAft>
                <a:spcPts val="600"/>
              </a:spcAft>
            </a:pPr>
            <a:r>
              <a:rPr lang="fi-FI" sz="2400" dirty="0">
                <a:latin typeface="+mn-lt"/>
              </a:rPr>
              <a:t>Sairauspäiväraha</a:t>
            </a:r>
          </a:p>
          <a:p>
            <a:pPr marL="215900" indent="-215900">
              <a:spcAft>
                <a:spcPts val="600"/>
              </a:spcAft>
            </a:pPr>
            <a:r>
              <a:rPr lang="fi-FI" sz="2400" dirty="0">
                <a:latin typeface="+mn-lt"/>
              </a:rPr>
              <a:t>Kuntoutusraha</a:t>
            </a:r>
          </a:p>
          <a:p>
            <a:pPr marL="215900" indent="-215900">
              <a:spcAft>
                <a:spcPts val="600"/>
              </a:spcAft>
            </a:pPr>
            <a:r>
              <a:rPr lang="fi-FI" sz="2400" dirty="0">
                <a:latin typeface="+mn-lt"/>
              </a:rPr>
              <a:t>Vakuutusyhtiön rahoittama uudelleen koulutus</a:t>
            </a:r>
          </a:p>
          <a:p>
            <a:pPr marL="215900" indent="-215900">
              <a:spcAft>
                <a:spcPts val="600"/>
              </a:spcAft>
            </a:pPr>
            <a:r>
              <a:rPr lang="fi-FI" sz="2400" dirty="0">
                <a:latin typeface="+mn-lt"/>
              </a:rPr>
              <a:t>Muu taloudellinen tuki esim. perhe</a:t>
            </a:r>
          </a:p>
        </p:txBody>
      </p:sp>
      <p:sp>
        <p:nvSpPr>
          <p:cNvPr id="19" name="Tekstiruutu 18">
            <a:extLst>
              <a:ext uri="{FF2B5EF4-FFF2-40B4-BE49-F238E27FC236}">
                <a16:creationId xmlns:a16="http://schemas.microsoft.com/office/drawing/2014/main" id="{F2931D4C-1CB1-4A88-9B60-2DA36A0F3115}"/>
              </a:ext>
            </a:extLst>
          </p:cNvPr>
          <p:cNvSpPr txBox="1"/>
          <p:nvPr/>
        </p:nvSpPr>
        <p:spPr>
          <a:xfrm>
            <a:off x="727364" y="4838359"/>
            <a:ext cx="10733549" cy="1061829"/>
          </a:xfrm>
          <a:prstGeom prst="rect">
            <a:avLst/>
          </a:prstGeom>
          <a:noFill/>
        </p:spPr>
        <p:txBody>
          <a:bodyPr wrap="square" rtlCol="0">
            <a:spAutoFit/>
          </a:bodyPr>
          <a:lstStyle/>
          <a:p>
            <a:pPr marL="215900" indent="-215900">
              <a:lnSpc>
                <a:spcPts val="2400"/>
              </a:lnSpc>
              <a:spcBef>
                <a:spcPts val="600"/>
              </a:spcBef>
              <a:spcAft>
                <a:spcPts val="600"/>
              </a:spcAft>
              <a:buSzPct val="100000"/>
              <a:buBlip>
                <a:blip r:embed="rId2"/>
              </a:buBlip>
            </a:pPr>
            <a:r>
              <a:rPr lang="fi-FI" sz="2400" dirty="0"/>
              <a:t>Haasteena, että opiskelija ei tiedä mistä saada taloudellista tukea, millaisiin tukiin hän on oikeutettu ja miten tuet vaikuttavat opiskeluun</a:t>
            </a:r>
          </a:p>
          <a:p>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43</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3"/>
          <a:srcRect/>
          <a:stretch/>
        </p:blipFill>
        <p:spPr>
          <a:xfrm>
            <a:off x="5607101" y="6191197"/>
            <a:ext cx="6584899" cy="673518"/>
          </a:xfrm>
          <a:prstGeom prst="rect">
            <a:avLst/>
          </a:prstGeom>
        </p:spPr>
      </p:pic>
    </p:spTree>
    <p:extLst>
      <p:ext uri="{BB962C8B-B14F-4D97-AF65-F5344CB8AC3E}">
        <p14:creationId xmlns:p14="http://schemas.microsoft.com/office/powerpoint/2010/main" val="4207958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9C44C0-404A-8546-971F-3289EC5A4D8C}"/>
              </a:ext>
            </a:extLst>
          </p:cNvPr>
          <p:cNvSpPr>
            <a:spLocks noGrp="1"/>
          </p:cNvSpPr>
          <p:nvPr>
            <p:ph type="title"/>
          </p:nvPr>
        </p:nvSpPr>
        <p:spPr/>
        <p:txBody>
          <a:bodyPr/>
          <a:lstStyle/>
          <a:p>
            <a:r>
              <a:rPr lang="fi-FI" sz="3600" dirty="0">
                <a:latin typeface="Franklin Gothic Demi"/>
              </a:rPr>
              <a:t>6.2. Opintotuki ja opintolaina</a:t>
            </a:r>
          </a:p>
        </p:txBody>
      </p:sp>
      <p:sp>
        <p:nvSpPr>
          <p:cNvPr id="10" name="Content Placeholder 9">
            <a:extLst>
              <a:ext uri="{FF2B5EF4-FFF2-40B4-BE49-F238E27FC236}">
                <a16:creationId xmlns:a16="http://schemas.microsoft.com/office/drawing/2014/main" id="{5ED538E1-54A3-5F46-8FEF-351B384C756A}"/>
              </a:ext>
            </a:extLst>
          </p:cNvPr>
          <p:cNvSpPr>
            <a:spLocks noGrp="1"/>
          </p:cNvSpPr>
          <p:nvPr>
            <p:ph sz="half" idx="2"/>
          </p:nvPr>
        </p:nvSpPr>
        <p:spPr>
          <a:xfrm>
            <a:off x="702416" y="1929167"/>
            <a:ext cx="6781833" cy="4195008"/>
          </a:xfrm>
        </p:spPr>
        <p:txBody>
          <a:bodyPr>
            <a:normAutofit fontScale="77500" lnSpcReduction="20000"/>
          </a:bodyPr>
          <a:lstStyle/>
          <a:p>
            <a:pPr marL="215900" indent="-215900">
              <a:spcAft>
                <a:spcPts val="1200"/>
              </a:spcAft>
            </a:pPr>
            <a:r>
              <a:rPr lang="fi-FI" sz="2600" dirty="0">
                <a:solidFill>
                  <a:schemeClr val="tx1"/>
                </a:solidFill>
                <a:latin typeface="Franklin Gothic Book" panose="020B0503020102020204" pitchFamily="34" charset="0"/>
              </a:rPr>
              <a:t>Opiskelija on huolissaan opintopisteiden kertymisestä suhteessa</a:t>
            </a:r>
          </a:p>
          <a:p>
            <a:pPr marL="539900" lvl="2" indent="-215900">
              <a:spcAft>
                <a:spcPts val="600"/>
              </a:spcAft>
            </a:pPr>
            <a:r>
              <a:rPr lang="fi-FI" sz="2300" dirty="0">
                <a:solidFill>
                  <a:schemeClr val="tx1"/>
                </a:solidFill>
              </a:rPr>
              <a:t>Kelan selvityspyyntö opintojen etenemisestä</a:t>
            </a:r>
          </a:p>
          <a:p>
            <a:pPr marL="539900" lvl="2" indent="-215900">
              <a:spcAft>
                <a:spcPts val="600"/>
              </a:spcAft>
            </a:pPr>
            <a:r>
              <a:rPr lang="fi-FI" sz="2300" dirty="0">
                <a:solidFill>
                  <a:schemeClr val="tx1"/>
                </a:solidFill>
              </a:rPr>
              <a:t>Opintotuen mahdollinen takaisin maksaminen</a:t>
            </a:r>
          </a:p>
          <a:p>
            <a:pPr marL="539900" lvl="2" indent="-215900">
              <a:spcAft>
                <a:spcPts val="600"/>
              </a:spcAft>
            </a:pPr>
            <a:r>
              <a:rPr lang="fi-FI" sz="2300" dirty="0">
                <a:solidFill>
                  <a:schemeClr val="tx1"/>
                </a:solidFill>
              </a:rPr>
              <a:t>Opintotuen lakkautus</a:t>
            </a:r>
          </a:p>
          <a:p>
            <a:pPr marL="539900" lvl="2" indent="-215900">
              <a:spcAft>
                <a:spcPts val="1200"/>
              </a:spcAft>
            </a:pPr>
            <a:r>
              <a:rPr lang="fi-FI" sz="2300" dirty="0">
                <a:solidFill>
                  <a:schemeClr val="tx1"/>
                </a:solidFill>
              </a:rPr>
              <a:t>Opintotukikuukausien loppuminen– esimerkkinä alanvaihtajat</a:t>
            </a:r>
          </a:p>
          <a:p>
            <a:pPr marL="215900" indent="-215900">
              <a:spcAft>
                <a:spcPts val="600"/>
              </a:spcAft>
            </a:pPr>
            <a:r>
              <a:rPr lang="fi-FI" sz="2600" dirty="0">
                <a:solidFill>
                  <a:schemeClr val="tx1"/>
                </a:solidFill>
                <a:latin typeface="Franklin Gothic Book" panose="020B0503020102020204" pitchFamily="34" charset="0"/>
              </a:rPr>
              <a:t>Opiskelija ja mahdollinen opintolaina</a:t>
            </a:r>
          </a:p>
          <a:p>
            <a:pPr marL="539900" lvl="2" indent="-215900">
              <a:spcAft>
                <a:spcPts val="600"/>
              </a:spcAft>
            </a:pPr>
            <a:r>
              <a:rPr lang="fi-FI" sz="2300" dirty="0">
                <a:solidFill>
                  <a:schemeClr val="tx1"/>
                </a:solidFill>
              </a:rPr>
              <a:t>Opiskelija pohtii opintolainan ottamiseen liittyviä näkökulmia</a:t>
            </a:r>
          </a:p>
          <a:p>
            <a:pPr marL="539900" lvl="2" indent="-215900">
              <a:spcAft>
                <a:spcPts val="600"/>
              </a:spcAft>
            </a:pPr>
            <a:r>
              <a:rPr lang="fi-FI" sz="2300" dirty="0">
                <a:solidFill>
                  <a:schemeClr val="tx1"/>
                </a:solidFill>
                <a:ea typeface="+mn-lt"/>
                <a:cs typeface="+mn-lt"/>
              </a:rPr>
              <a:t>Opintojen eteneminen ja valmistumisajankohdan vaikutus opintolainahyvitykseen</a:t>
            </a:r>
          </a:p>
          <a:p>
            <a:pPr>
              <a:lnSpc>
                <a:spcPct val="100000"/>
              </a:lnSpc>
            </a:pPr>
            <a:endParaRPr lang="fi-FI" sz="2200" dirty="0">
              <a:solidFill>
                <a:schemeClr val="tx1"/>
              </a:solidFill>
              <a:latin typeface="Franklin Gothic Book" panose="020B0503020102020204"/>
            </a:endParaRPr>
          </a:p>
        </p:txBody>
      </p:sp>
      <p:sp>
        <p:nvSpPr>
          <p:cNvPr id="5" name="Slide Number Placeholder 4">
            <a:extLst>
              <a:ext uri="{FF2B5EF4-FFF2-40B4-BE49-F238E27FC236}">
                <a16:creationId xmlns:a16="http://schemas.microsoft.com/office/drawing/2014/main" id="{F5E00E4B-364B-D647-B4D8-05D2B15F17BB}"/>
              </a:ext>
            </a:extLst>
          </p:cNvPr>
          <p:cNvSpPr>
            <a:spLocks noGrp="1"/>
          </p:cNvSpPr>
          <p:nvPr>
            <p:ph type="sldNum" sz="quarter" idx="4"/>
          </p:nvPr>
        </p:nvSpPr>
        <p:spPr/>
        <p:txBody>
          <a:bodyPr/>
          <a:lstStyle/>
          <a:p>
            <a:fld id="{E6C61BD7-0D7C-FF44-A7F4-F5ABEAE01263}" type="slidenum">
              <a:rPr lang="en-US" smtClean="0"/>
              <a:pPr/>
              <a:t>44</a:t>
            </a:fld>
            <a:endParaRPr lang="en-US" dirty="0"/>
          </a:p>
        </p:txBody>
      </p:sp>
      <p:pic>
        <p:nvPicPr>
          <p:cNvPr id="2" name="Kuva 1" descr="Ohjauksella hyvinvointia -hankkeen osatoteuttajien logot">
            <a:extLst>
              <a:ext uri="{FF2B5EF4-FFF2-40B4-BE49-F238E27FC236}">
                <a16:creationId xmlns:a16="http://schemas.microsoft.com/office/drawing/2014/main" id="{8ACC061B-E1E6-0307-0ADE-263C048ED4CD}"/>
              </a:ext>
            </a:extLst>
          </p:cNvPr>
          <p:cNvPicPr>
            <a:picLocks noChangeAspect="1"/>
          </p:cNvPicPr>
          <p:nvPr/>
        </p:nvPicPr>
        <p:blipFill>
          <a:blip r:embed="rId2"/>
          <a:stretch>
            <a:fillRect/>
          </a:stretch>
        </p:blipFill>
        <p:spPr>
          <a:xfrm>
            <a:off x="6375856" y="6266933"/>
            <a:ext cx="5816144" cy="597771"/>
          </a:xfrm>
          <a:prstGeom prst="rect">
            <a:avLst/>
          </a:prstGeom>
        </p:spPr>
      </p:pic>
      <p:pic>
        <p:nvPicPr>
          <p:cNvPr id="4" name="Kuva 3" descr="Henkilö istuu nojatuolissa ja lukee kirjaa.">
            <a:extLst>
              <a:ext uri="{FF2B5EF4-FFF2-40B4-BE49-F238E27FC236}">
                <a16:creationId xmlns:a16="http://schemas.microsoft.com/office/drawing/2014/main" id="{8FB49CF6-03D1-4C0D-9F55-A87885298F89}"/>
              </a:ext>
            </a:extLst>
          </p:cNvPr>
          <p:cNvPicPr>
            <a:picLocks noChangeAspect="1"/>
          </p:cNvPicPr>
          <p:nvPr/>
        </p:nvPicPr>
        <p:blipFill>
          <a:blip r:embed="rId3"/>
          <a:stretch>
            <a:fillRect/>
          </a:stretch>
        </p:blipFill>
        <p:spPr>
          <a:xfrm>
            <a:off x="7787260" y="1788075"/>
            <a:ext cx="4003231" cy="3331693"/>
          </a:xfrm>
          <a:prstGeom prst="rect">
            <a:avLst/>
          </a:prstGeom>
        </p:spPr>
      </p:pic>
    </p:spTree>
    <p:extLst>
      <p:ext uri="{BB962C8B-B14F-4D97-AF65-F5344CB8AC3E}">
        <p14:creationId xmlns:p14="http://schemas.microsoft.com/office/powerpoint/2010/main" val="880606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sz="4400" dirty="0">
                <a:latin typeface="Franklin Gothic Demi"/>
              </a:rPr>
              <a:t>6.3. Opinnot ja työssäkäynti</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1200"/>
              </a:spcAft>
            </a:pPr>
            <a:r>
              <a:rPr lang="fi-FI" sz="2200" dirty="0">
                <a:latin typeface="+mn-lt"/>
              </a:rPr>
              <a:t>Opiskelija joutuu taloudellisen tilanteen takia käymään työssä ja pohtii opintojen ja työn yhteensovittamista</a:t>
            </a:r>
          </a:p>
          <a:p>
            <a:pPr lvl="2">
              <a:spcAft>
                <a:spcPts val="1200"/>
              </a:spcAft>
            </a:pPr>
            <a:r>
              <a:rPr lang="fi-FI" sz="1800" dirty="0">
                <a:latin typeface="+mn-lt"/>
              </a:rPr>
              <a:t>Millaisia haasteita työssäkäynti aiheuttaa ajanhallintaan ja aikatauluihin?</a:t>
            </a:r>
          </a:p>
          <a:p>
            <a:pPr lvl="2">
              <a:spcAft>
                <a:spcPts val="1200"/>
              </a:spcAft>
            </a:pPr>
            <a:r>
              <a:rPr lang="fi-FI" sz="1800" dirty="0">
                <a:latin typeface="+mn-lt"/>
              </a:rPr>
              <a:t>Miten työssäkäynti vaikuttaa jaksamiseen?</a:t>
            </a:r>
          </a:p>
          <a:p>
            <a:pPr lvl="2">
              <a:spcAft>
                <a:spcPts val="1200"/>
              </a:spcAft>
            </a:pPr>
            <a:r>
              <a:rPr lang="fi-FI" sz="1800" dirty="0">
                <a:latin typeface="+mn-lt"/>
              </a:rPr>
              <a:t>Onko työstä saatavilla tuloilla vaikutusta esimerkiksi opintotukeen?</a:t>
            </a:r>
          </a:p>
          <a:p>
            <a:pPr lvl="2">
              <a:spcAft>
                <a:spcPts val="1200"/>
              </a:spcAft>
            </a:pPr>
            <a:r>
              <a:rPr lang="fi-FI" sz="1800" dirty="0">
                <a:latin typeface="+mn-lt"/>
              </a:rPr>
              <a:t>Viivästyttääkö työnteko opintoja? </a:t>
            </a:r>
          </a:p>
          <a:p>
            <a:pPr lvl="2">
              <a:spcAft>
                <a:spcPts val="1200"/>
              </a:spcAft>
            </a:pPr>
            <a:r>
              <a:rPr lang="fi-FI" sz="1800" dirty="0">
                <a:latin typeface="+mn-lt"/>
              </a:rPr>
              <a:t>Miten opintotarjonta ja opintoajoitukset mahdollistavat työssä käymisen? Esimerkiksi harjoittelujaksot</a:t>
            </a:r>
          </a:p>
          <a:p>
            <a:pPr lvl="2">
              <a:spcAft>
                <a:spcPts val="1200"/>
              </a:spcAft>
            </a:pPr>
            <a:r>
              <a:rPr lang="fi-FI" sz="1800" dirty="0">
                <a:latin typeface="+mn-lt"/>
              </a:rPr>
              <a:t>Työstä otettavan opintovapaan ajoitus – Saako opiskelija opintovapaata? Milloin opintovapaa on mahdollista ja milloin se on järkevää?</a:t>
            </a:r>
          </a:p>
          <a:p>
            <a:pPr lvl="2">
              <a:spcAft>
                <a:spcPts val="1200"/>
              </a:spcAft>
            </a:pPr>
            <a:r>
              <a:rPr lang="fi-FI" sz="1800" dirty="0">
                <a:latin typeface="+mn-lt"/>
              </a:rPr>
              <a:t>Onko työnteko ylipäänsä mahdollista?</a:t>
            </a:r>
          </a:p>
          <a:p>
            <a:pPr marL="360000" lvl="2" indent="0">
              <a:lnSpc>
                <a:spcPct val="100000"/>
              </a:lnSpc>
              <a:spcBef>
                <a:spcPts val="0"/>
              </a:spcBef>
              <a:spcAft>
                <a:spcPts val="600"/>
              </a:spcAft>
              <a:buNone/>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45</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482"/>
            <a:ext cx="6584899" cy="673518"/>
          </a:xfrm>
          <a:prstGeom prst="rect">
            <a:avLst/>
          </a:prstGeom>
        </p:spPr>
      </p:pic>
    </p:spTree>
    <p:extLst>
      <p:ext uri="{BB962C8B-B14F-4D97-AF65-F5344CB8AC3E}">
        <p14:creationId xmlns:p14="http://schemas.microsoft.com/office/powerpoint/2010/main" val="4236479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sz="4400" dirty="0">
                <a:latin typeface="Franklin Gothic Demi"/>
              </a:rPr>
              <a:t>6.4. Taloudellinen arjenhallinta</a:t>
            </a:r>
            <a:r>
              <a:rPr lang="fi-FI" sz="3200" dirty="0">
                <a:latin typeface="Franklin Gothic Demi"/>
              </a:rPr>
              <a:t> </a:t>
            </a:r>
            <a:endParaRPr lang="fi-FI" sz="3200" dirty="0"/>
          </a:p>
        </p:txBody>
      </p:sp>
      <p:sp>
        <p:nvSpPr>
          <p:cNvPr id="15" name="Content Placeholder 8">
            <a:extLst>
              <a:ext uri="{FF2B5EF4-FFF2-40B4-BE49-F238E27FC236}">
                <a16:creationId xmlns:a16="http://schemas.microsoft.com/office/drawing/2014/main" id="{2091BE00-E1CD-43D0-96DC-015970D0E688}"/>
              </a:ext>
            </a:extLst>
          </p:cNvPr>
          <p:cNvSpPr>
            <a:spLocks noGrp="1"/>
          </p:cNvSpPr>
          <p:nvPr>
            <p:ph idx="1"/>
          </p:nvPr>
        </p:nvSpPr>
        <p:spPr/>
        <p:txBody>
          <a:bodyPr>
            <a:normAutofit fontScale="77500" lnSpcReduction="20000"/>
          </a:bodyPr>
          <a:lstStyle/>
          <a:p>
            <a:pPr>
              <a:lnSpc>
                <a:spcPct val="120000"/>
              </a:lnSpc>
              <a:spcAft>
                <a:spcPts val="1200"/>
              </a:spcAft>
            </a:pPr>
            <a:r>
              <a:rPr lang="fi-FI" sz="2200" dirty="0">
                <a:latin typeface="+mn-lt"/>
              </a:rPr>
              <a:t>Opiskelijan muut vastuut ja velvollisuudet </a:t>
            </a:r>
          </a:p>
          <a:p>
            <a:pPr lvl="2">
              <a:lnSpc>
                <a:spcPct val="120000"/>
              </a:lnSpc>
              <a:spcAft>
                <a:spcPts val="1200"/>
              </a:spcAft>
            </a:pPr>
            <a:r>
              <a:rPr lang="fi-FI" sz="1800" dirty="0">
                <a:latin typeface="+mn-lt"/>
              </a:rPr>
              <a:t>Onko opiskelijalla taloudellista vastuuta perheenjäsenten huolehtimisesta? Esimerkiksi puoliso, lapset, lähisukulaiset</a:t>
            </a:r>
          </a:p>
          <a:p>
            <a:pPr lvl="2">
              <a:lnSpc>
                <a:spcPct val="120000"/>
              </a:lnSpc>
              <a:spcAft>
                <a:spcPts val="1200"/>
              </a:spcAft>
            </a:pPr>
            <a:r>
              <a:rPr lang="fi-FI" sz="1800" dirty="0">
                <a:latin typeface="+mn-lt"/>
              </a:rPr>
              <a:t>Millaisia muita taloudellisia vastuita opiskelijalla on? Esimerkiksi kotieläimet, harrastukset</a:t>
            </a:r>
          </a:p>
          <a:p>
            <a:pPr lvl="2">
              <a:lnSpc>
                <a:spcPct val="120000"/>
              </a:lnSpc>
              <a:spcAft>
                <a:spcPts val="1200"/>
              </a:spcAft>
            </a:pPr>
            <a:r>
              <a:rPr lang="fi-FI" sz="1800" dirty="0">
                <a:latin typeface="+mn-lt"/>
              </a:rPr>
              <a:t>Ennakoimattomat taloudelliset haasteet: Esimerkiksi kodinkoneiden rikkoutuminen, sairastuminen, auton rikkoutuminen </a:t>
            </a:r>
          </a:p>
          <a:p>
            <a:pPr>
              <a:lnSpc>
                <a:spcPct val="120000"/>
              </a:lnSpc>
              <a:spcAft>
                <a:spcPts val="1200"/>
              </a:spcAft>
            </a:pPr>
            <a:r>
              <a:rPr lang="fi-FI" sz="2200" dirty="0">
                <a:latin typeface="+mn-lt"/>
              </a:rPr>
              <a:t>Lähisuhteet ja taloudellinen tuki</a:t>
            </a:r>
          </a:p>
          <a:p>
            <a:pPr lvl="2">
              <a:lnSpc>
                <a:spcPct val="120000"/>
              </a:lnSpc>
              <a:spcAft>
                <a:spcPts val="1200"/>
              </a:spcAft>
            </a:pPr>
            <a:r>
              <a:rPr lang="fi-FI" sz="1800" dirty="0">
                <a:latin typeface="+mn-lt"/>
              </a:rPr>
              <a:t>Millaisia tunteita ja ajatuksia taloudellinen riippuvuus tai riippumattomuus lähisuhteissa herättää?</a:t>
            </a:r>
          </a:p>
          <a:p>
            <a:pPr lvl="2">
              <a:lnSpc>
                <a:spcPct val="120000"/>
              </a:lnSpc>
              <a:spcAft>
                <a:spcPts val="1200"/>
              </a:spcAft>
            </a:pPr>
            <a:r>
              <a:rPr lang="fi-FI" sz="1800" dirty="0">
                <a:latin typeface="+mn-lt"/>
              </a:rPr>
              <a:t>Onko opiskelijalla mahdollisuutta saada taloudellista tukea lähisuhteissa?</a:t>
            </a:r>
          </a:p>
          <a:p>
            <a:pPr>
              <a:lnSpc>
                <a:spcPct val="120000"/>
              </a:lnSpc>
              <a:spcAft>
                <a:spcPts val="1200"/>
              </a:spcAft>
            </a:pPr>
            <a:r>
              <a:rPr lang="fi-FI" sz="2200" dirty="0">
                <a:latin typeface="+mn-lt"/>
              </a:rPr>
              <a:t>Opiskelumateriaalien, -laitteiden ja -ohjelmistojen hankinta</a:t>
            </a:r>
          </a:p>
          <a:p>
            <a:pPr>
              <a:lnSpc>
                <a:spcPct val="120000"/>
              </a:lnSpc>
              <a:spcAft>
                <a:spcPts val="1200"/>
              </a:spcAft>
            </a:pPr>
            <a:r>
              <a:rPr lang="fi-FI" sz="2200" dirty="0">
                <a:latin typeface="+mn-lt"/>
              </a:rPr>
              <a:t>Opintoihin liittyvät mahdolliset matka- ja asumiskulut? Esimerkiksi kansainvälinen vaihto, </a:t>
            </a:r>
            <a:r>
              <a:rPr lang="fi-FI" sz="2200" dirty="0" err="1">
                <a:latin typeface="+mn-lt"/>
              </a:rPr>
              <a:t>lähiopetusjaksot</a:t>
            </a:r>
            <a:r>
              <a:rPr lang="fi-FI" sz="2200" dirty="0">
                <a:latin typeface="+mn-lt"/>
              </a:rPr>
              <a:t>, harjoittelumatkat</a:t>
            </a:r>
            <a:endParaRPr lang="fi-FI" dirty="0">
              <a:solidFill>
                <a:schemeClr val="tx1"/>
              </a:solidFill>
              <a:latin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46</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375"/>
            <a:ext cx="6584899" cy="673518"/>
          </a:xfrm>
          <a:prstGeom prst="rect">
            <a:avLst/>
          </a:prstGeom>
        </p:spPr>
      </p:pic>
    </p:spTree>
    <p:extLst>
      <p:ext uri="{BB962C8B-B14F-4D97-AF65-F5344CB8AC3E}">
        <p14:creationId xmlns:p14="http://schemas.microsoft.com/office/powerpoint/2010/main" val="1613511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607E4F7-2596-5B4F-8E99-D35D6ADB91D3}"/>
              </a:ext>
            </a:extLst>
          </p:cNvPr>
          <p:cNvSpPr>
            <a:spLocks noGrp="1"/>
          </p:cNvSpPr>
          <p:nvPr>
            <p:ph type="title"/>
          </p:nvPr>
        </p:nvSpPr>
        <p:spPr/>
        <p:txBody>
          <a:bodyPr/>
          <a:lstStyle/>
          <a:p>
            <a:r>
              <a:rPr lang="fi-FI" dirty="0">
                <a:latin typeface="Franklin Gothic Demi"/>
              </a:rPr>
              <a:t>6.5. Varhaisen puuttumisen käytänteitä, ideoita ja mahdollisuuksia</a:t>
            </a:r>
            <a:endParaRPr lang="fi-FI" dirty="0"/>
          </a:p>
        </p:txBody>
      </p:sp>
      <p:sp>
        <p:nvSpPr>
          <p:cNvPr id="34" name="Content Placeholder 33">
            <a:extLst>
              <a:ext uri="{FF2B5EF4-FFF2-40B4-BE49-F238E27FC236}">
                <a16:creationId xmlns:a16="http://schemas.microsoft.com/office/drawing/2014/main" id="{4EB2F30A-298F-AF4C-A238-FE1AB1710C6C}"/>
              </a:ext>
            </a:extLst>
          </p:cNvPr>
          <p:cNvSpPr>
            <a:spLocks noGrp="1"/>
          </p:cNvSpPr>
          <p:nvPr>
            <p:ph sz="half" idx="2"/>
          </p:nvPr>
        </p:nvSpPr>
        <p:spPr/>
        <p:txBody>
          <a:bodyPr>
            <a:normAutofit fontScale="85000" lnSpcReduction="10000"/>
          </a:bodyPr>
          <a:lstStyle/>
          <a:p>
            <a:pPr marL="215900" indent="-215900"/>
            <a:r>
              <a:rPr lang="fi-FI" dirty="0">
                <a:ea typeface="+mn-lt"/>
                <a:cs typeface="+mn-lt"/>
              </a:rPr>
              <a:t>Uusien opiskelijoiden perehdyttäminen erilaisiin tukimuotoihin</a:t>
            </a:r>
          </a:p>
          <a:p>
            <a:pPr marL="539900" lvl="2" indent="-215900"/>
            <a:r>
              <a:rPr lang="fi-FI" dirty="0">
                <a:ea typeface="+mn-lt"/>
                <a:cs typeface="+mn-lt"/>
              </a:rPr>
              <a:t>Tutorointi</a:t>
            </a:r>
          </a:p>
          <a:p>
            <a:pPr marL="539900" lvl="2" indent="-215900"/>
            <a:r>
              <a:rPr lang="fi-FI" dirty="0" err="1">
                <a:ea typeface="+mn-lt"/>
                <a:cs typeface="+mn-lt"/>
              </a:rPr>
              <a:t>Aloitusinfot</a:t>
            </a:r>
            <a:endParaRPr lang="fi-FI" dirty="0">
              <a:ea typeface="+mn-lt"/>
              <a:cs typeface="+mn-lt"/>
            </a:endParaRPr>
          </a:p>
          <a:p>
            <a:pPr marL="539900" lvl="2" indent="-215900"/>
            <a:r>
              <a:rPr lang="fi-FI" dirty="0">
                <a:ea typeface="+mn-lt"/>
                <a:cs typeface="+mn-lt"/>
              </a:rPr>
              <a:t>Tapahtumat</a:t>
            </a:r>
          </a:p>
          <a:p>
            <a:pPr marL="539900" lvl="2" indent="-215900"/>
            <a:r>
              <a:rPr lang="fi-FI" dirty="0">
                <a:ea typeface="+mn-lt"/>
                <a:cs typeface="+mn-lt"/>
              </a:rPr>
              <a:t>Kelan jalkauttaminen tapahtumiin ja luennoille</a:t>
            </a:r>
          </a:p>
          <a:p>
            <a:pPr marL="539900" lvl="2" indent="-215900"/>
            <a:r>
              <a:rPr lang="fi-FI" dirty="0">
                <a:ea typeface="+mn-lt"/>
                <a:cs typeface="+mn-lt"/>
              </a:rPr>
              <a:t>Kelan verkkosivuihin tutustuminen</a:t>
            </a:r>
          </a:p>
          <a:p>
            <a:pPr marL="539900" lvl="2" indent="-215900"/>
            <a:r>
              <a:rPr lang="fi-FI" dirty="0">
                <a:ea typeface="+mn-lt"/>
                <a:cs typeface="+mn-lt"/>
              </a:rPr>
              <a:t>Avoin keskustelu ja normalisointi opintotukeen- ja opintolainaan liittyviin huoliin – Miten opintotuki ja opintolaina toimii ja millaisia reunaehtoja sillä on? Mitä jos reunaehdot eivät täyty? Millaisia vaikutuksia työnteolla voi olla opintotukeen?</a:t>
            </a:r>
          </a:p>
          <a:p>
            <a:pPr marL="539900" lvl="2" indent="-215900"/>
            <a:r>
              <a:rPr lang="fi-FI" dirty="0">
                <a:ea typeface="+mn-lt"/>
                <a:cs typeface="+mn-lt"/>
              </a:rPr>
              <a:t>Opiskelijan ohjaus tilanteissa, joissa opinnot eivät ole edenneet odotusten mukaisesti</a:t>
            </a:r>
          </a:p>
          <a:p>
            <a:pPr marL="539900" lvl="2" indent="-215900"/>
            <a:r>
              <a:rPr lang="fi-FI" dirty="0">
                <a:ea typeface="+mn-lt"/>
                <a:cs typeface="+mn-lt"/>
              </a:rPr>
              <a:t>Opiskelijan ohjaus Kelan selvityspyynnön tekemiseen </a:t>
            </a:r>
          </a:p>
          <a:p>
            <a:pPr marL="0" indent="0">
              <a:spcAft>
                <a:spcPts val="600"/>
              </a:spcAft>
              <a:buNone/>
            </a:pPr>
            <a:endParaRPr lang="fi-FI" dirty="0"/>
          </a:p>
        </p:txBody>
      </p:sp>
      <p:sp>
        <p:nvSpPr>
          <p:cNvPr id="5" name="Slide Number Placeholder 4">
            <a:extLst>
              <a:ext uri="{FF2B5EF4-FFF2-40B4-BE49-F238E27FC236}">
                <a16:creationId xmlns:a16="http://schemas.microsoft.com/office/drawing/2014/main" id="{CBECC991-B559-4141-8F07-5B1D74C29E6D}"/>
              </a:ext>
            </a:extLst>
          </p:cNvPr>
          <p:cNvSpPr>
            <a:spLocks noGrp="1"/>
          </p:cNvSpPr>
          <p:nvPr>
            <p:ph type="sldNum" sz="quarter" idx="4"/>
          </p:nvPr>
        </p:nvSpPr>
        <p:spPr/>
        <p:txBody>
          <a:bodyPr/>
          <a:lstStyle/>
          <a:p>
            <a:fld id="{E6C61BD7-0D7C-FF44-A7F4-F5ABEAE01263}" type="slidenum">
              <a:rPr lang="en-US" smtClean="0"/>
              <a:pPr/>
              <a:t>47</a:t>
            </a:fld>
            <a:endParaRPr lang="en-US" dirty="0"/>
          </a:p>
        </p:txBody>
      </p:sp>
      <p:pic>
        <p:nvPicPr>
          <p:cNvPr id="8" name="Kuva 7" descr="Ohjauksella hyvinvointia -hankkeen osatoteuttajien logot">
            <a:extLst>
              <a:ext uri="{FF2B5EF4-FFF2-40B4-BE49-F238E27FC236}">
                <a16:creationId xmlns:a16="http://schemas.microsoft.com/office/drawing/2014/main" id="{29895273-E36E-4431-B7CC-1603A7238419}"/>
              </a:ext>
            </a:extLst>
          </p:cNvPr>
          <p:cNvPicPr/>
          <p:nvPr/>
        </p:nvPicPr>
        <p:blipFill>
          <a:blip r:embed="rId3"/>
          <a:srcRect/>
          <a:stretch/>
        </p:blipFill>
        <p:spPr>
          <a:xfrm>
            <a:off x="5607100" y="6191197"/>
            <a:ext cx="6584899" cy="673518"/>
          </a:xfrm>
          <a:prstGeom prst="rect">
            <a:avLst/>
          </a:prstGeom>
        </p:spPr>
      </p:pic>
      <p:pic>
        <p:nvPicPr>
          <p:cNvPr id="12" name="Kuva 11" descr="Henkilö makoilee kissan kanssa sohvalla ja lukee kirjaa. ">
            <a:extLst>
              <a:ext uri="{FF2B5EF4-FFF2-40B4-BE49-F238E27FC236}">
                <a16:creationId xmlns:a16="http://schemas.microsoft.com/office/drawing/2014/main" id="{8B8F3BE0-155E-4058-8668-A0B2EBDDDD0B}"/>
              </a:ext>
            </a:extLst>
          </p:cNvPr>
          <p:cNvPicPr>
            <a:picLocks noChangeAspect="1"/>
          </p:cNvPicPr>
          <p:nvPr/>
        </p:nvPicPr>
        <p:blipFill>
          <a:blip r:embed="rId4"/>
          <a:stretch>
            <a:fillRect/>
          </a:stretch>
        </p:blipFill>
        <p:spPr>
          <a:xfrm>
            <a:off x="156006" y="2061308"/>
            <a:ext cx="4562989" cy="3022194"/>
          </a:xfrm>
          <a:prstGeom prst="rect">
            <a:avLst/>
          </a:prstGeom>
        </p:spPr>
      </p:pic>
    </p:spTree>
    <p:extLst>
      <p:ext uri="{BB962C8B-B14F-4D97-AF65-F5344CB8AC3E}">
        <p14:creationId xmlns:p14="http://schemas.microsoft.com/office/powerpoint/2010/main" val="3202362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600" dirty="0">
                <a:latin typeface="Franklin Gothic Demi"/>
              </a:rPr>
              <a:t>6.6. Varhaisen puuttumisen käytänteitä, ideoita ja mahdollisuuksia</a:t>
            </a:r>
            <a:endParaRPr lang="fi-FI" sz="2400" dirty="0"/>
          </a:p>
        </p:txBody>
      </p:sp>
      <p:sp>
        <p:nvSpPr>
          <p:cNvPr id="15" name="Content Placeholder 8">
            <a:extLst>
              <a:ext uri="{FF2B5EF4-FFF2-40B4-BE49-F238E27FC236}">
                <a16:creationId xmlns:a16="http://schemas.microsoft.com/office/drawing/2014/main" id="{2091BE00-E1CD-43D0-96DC-015970D0E688}"/>
              </a:ext>
            </a:extLst>
          </p:cNvPr>
          <p:cNvSpPr>
            <a:spLocks noGrp="1"/>
          </p:cNvSpPr>
          <p:nvPr>
            <p:ph idx="1"/>
          </p:nvPr>
        </p:nvSpPr>
        <p:spPr>
          <a:xfrm>
            <a:off x="727364" y="1999261"/>
            <a:ext cx="10744200" cy="4302672"/>
          </a:xfrm>
        </p:spPr>
        <p:txBody>
          <a:bodyPr>
            <a:normAutofit fontScale="92500" lnSpcReduction="20000"/>
          </a:bodyPr>
          <a:lstStyle/>
          <a:p>
            <a:pPr>
              <a:lnSpc>
                <a:spcPct val="110000"/>
              </a:lnSpc>
              <a:spcAft>
                <a:spcPts val="1200"/>
              </a:spcAft>
            </a:pPr>
            <a:r>
              <a:rPr lang="fi-FI" sz="2200" dirty="0">
                <a:latin typeface="+mn-lt"/>
              </a:rPr>
              <a:t>Avoin keskustelu työntekemisen vaikutuksesta korkeakouluopintoihin</a:t>
            </a:r>
          </a:p>
          <a:p>
            <a:pPr lvl="2">
              <a:lnSpc>
                <a:spcPct val="110000"/>
              </a:lnSpc>
              <a:spcAft>
                <a:spcPts val="1200"/>
              </a:spcAft>
            </a:pPr>
            <a:r>
              <a:rPr lang="fi-FI" sz="1700" dirty="0">
                <a:latin typeface="+mn-lt"/>
              </a:rPr>
              <a:t>Tutorointi</a:t>
            </a:r>
          </a:p>
          <a:p>
            <a:pPr lvl="2">
              <a:lnSpc>
                <a:spcPct val="110000"/>
              </a:lnSpc>
              <a:spcAft>
                <a:spcPts val="1200"/>
              </a:spcAft>
            </a:pPr>
            <a:r>
              <a:rPr lang="fi-FI" sz="1700" dirty="0" err="1">
                <a:latin typeface="+mn-lt"/>
              </a:rPr>
              <a:t>Aloitusinfot</a:t>
            </a:r>
            <a:endParaRPr lang="fi-FI" sz="1700" dirty="0">
              <a:latin typeface="+mn-lt"/>
            </a:endParaRPr>
          </a:p>
          <a:p>
            <a:pPr lvl="2">
              <a:lnSpc>
                <a:spcPct val="110000"/>
              </a:lnSpc>
              <a:spcAft>
                <a:spcPts val="1200"/>
              </a:spcAft>
            </a:pPr>
            <a:r>
              <a:rPr lang="fi-FI" sz="1700" dirty="0">
                <a:latin typeface="+mn-lt"/>
              </a:rPr>
              <a:t>Ryhmäohjaus</a:t>
            </a:r>
          </a:p>
          <a:p>
            <a:pPr>
              <a:lnSpc>
                <a:spcPct val="110000"/>
              </a:lnSpc>
              <a:spcAft>
                <a:spcPts val="1200"/>
              </a:spcAft>
            </a:pPr>
            <a:r>
              <a:rPr lang="fi-FI" sz="2200" dirty="0">
                <a:latin typeface="+mn-lt"/>
              </a:rPr>
              <a:t>Avoin keskustelu talouden hoitamisesta	</a:t>
            </a:r>
            <a:r>
              <a:rPr lang="fi-FI" sz="2200" dirty="0"/>
              <a:t>	</a:t>
            </a:r>
          </a:p>
          <a:p>
            <a:pPr lvl="2">
              <a:lnSpc>
                <a:spcPct val="110000"/>
              </a:lnSpc>
              <a:spcAft>
                <a:spcPts val="1200"/>
              </a:spcAft>
            </a:pPr>
            <a:r>
              <a:rPr lang="fi-FI" sz="1700" dirty="0"/>
              <a:t>Mistä rahaa tulee ja mihin sitä menee? Miten henkilökohtaista taloutta hoidetaan ja ennakoidaan? </a:t>
            </a:r>
          </a:p>
          <a:p>
            <a:pPr lvl="2">
              <a:lnSpc>
                <a:spcPct val="110000"/>
              </a:lnSpc>
              <a:spcAft>
                <a:spcPts val="1200"/>
              </a:spcAft>
            </a:pPr>
            <a:r>
              <a:rPr lang="fi-FI" sz="1700" dirty="0"/>
              <a:t>Käytännön vaihtoehtoja henkilökohtaisen talouden kriisitilanteisiin?</a:t>
            </a:r>
          </a:p>
          <a:p>
            <a:pPr lvl="2">
              <a:lnSpc>
                <a:spcPct val="110000"/>
              </a:lnSpc>
              <a:spcAft>
                <a:spcPts val="1200"/>
              </a:spcAft>
            </a:pPr>
            <a:r>
              <a:rPr lang="fi-FI" sz="1700" dirty="0"/>
              <a:t>Ohjauksessa voi olla hyvä tunnistaa epärealistisia uskomuksia talousongelmiin liittyen. Opiskelija voi esimerkiksi ajatella, että erääntyvän puhelinlaskun uudelleenjärjesteleminen ei ole mahdollista.</a:t>
            </a:r>
          </a:p>
          <a:p>
            <a:pPr lvl="2">
              <a:lnSpc>
                <a:spcPct val="110000"/>
              </a:lnSpc>
              <a:spcAft>
                <a:spcPts val="1200"/>
              </a:spcAft>
            </a:pPr>
            <a:r>
              <a:rPr lang="fi-FI" sz="1700" dirty="0"/>
              <a:t>Normalisointi opiskelijan talouden kriisitilanteissa – monilla opiskelijoilla on haasteita taloudenhallinnan kanssa</a:t>
            </a: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48</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375"/>
            <a:ext cx="6584899" cy="673518"/>
          </a:xfrm>
          <a:prstGeom prst="rect">
            <a:avLst/>
          </a:prstGeom>
        </p:spPr>
      </p:pic>
    </p:spTree>
    <p:extLst>
      <p:ext uri="{BB962C8B-B14F-4D97-AF65-F5344CB8AC3E}">
        <p14:creationId xmlns:p14="http://schemas.microsoft.com/office/powerpoint/2010/main" val="1367852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C3E13D-2220-4535-9BC6-F9DB731965BF}"/>
              </a:ext>
            </a:extLst>
          </p:cNvPr>
          <p:cNvSpPr>
            <a:spLocks noGrp="1"/>
          </p:cNvSpPr>
          <p:nvPr>
            <p:ph type="title"/>
          </p:nvPr>
        </p:nvSpPr>
        <p:spPr/>
        <p:txBody>
          <a:bodyPr/>
          <a:lstStyle/>
          <a:p>
            <a:r>
              <a:rPr lang="fi-FI" sz="6600" dirty="0"/>
              <a:t>7. Fyysinen ja psyykkinen terveys</a:t>
            </a:r>
            <a:br>
              <a:rPr lang="en-US" dirty="0"/>
            </a:br>
            <a:endParaRPr lang="fi-FI" dirty="0"/>
          </a:p>
        </p:txBody>
      </p:sp>
      <p:sp>
        <p:nvSpPr>
          <p:cNvPr id="9" name="Text Placeholder 4">
            <a:extLst>
              <a:ext uri="{FF2B5EF4-FFF2-40B4-BE49-F238E27FC236}">
                <a16:creationId xmlns:a16="http://schemas.microsoft.com/office/drawing/2014/main" id="{74BBD43C-89CD-4168-8498-8248A605A055}"/>
              </a:ext>
            </a:extLst>
          </p:cNvPr>
          <p:cNvSpPr txBox="1">
            <a:spLocks/>
          </p:cNvSpPr>
          <p:nvPr/>
        </p:nvSpPr>
        <p:spPr>
          <a:xfrm>
            <a:off x="879764" y="5210812"/>
            <a:ext cx="10620086" cy="1031238"/>
          </a:xfrm>
          <a:prstGeom prst="rect">
            <a:avLst/>
          </a:prstGeom>
        </p:spPr>
        <p:txBody>
          <a:bodyPr vert="horz" lIns="0" tIns="0" rIns="0" bIns="0" rtlCol="0">
            <a:normAutofit/>
          </a:bodyPr>
          <a:lstStyle>
            <a:lvl1pPr marL="0" indent="0" algn="l" defTabSz="914400" rtl="0" eaLnBrk="1" latinLnBrk="0" hangingPunct="1">
              <a:lnSpc>
                <a:spcPts val="3000"/>
              </a:lnSpc>
              <a:spcBef>
                <a:spcPts val="600"/>
              </a:spcBef>
              <a:buSzPct val="100000"/>
              <a:buFontTx/>
              <a:buNone/>
              <a:defRPr sz="3000" kern="1200" cap="none" baseline="0">
                <a:solidFill>
                  <a:schemeClr val="bg1"/>
                </a:solidFill>
                <a:latin typeface="Franklin Gothic Demi" charset="0"/>
                <a:ea typeface="Franklin Gothic Demi" charset="0"/>
                <a:cs typeface="Franklin Gothic Demi" charset="0"/>
              </a:defRPr>
            </a:lvl1pPr>
            <a:lvl2pPr marL="457200" indent="0" algn="l" defTabSz="914400" rtl="0" eaLnBrk="1" latinLnBrk="0" hangingPunct="1">
              <a:lnSpc>
                <a:spcPts val="2400"/>
              </a:lnSpc>
              <a:spcBef>
                <a:spcPts val="600"/>
              </a:spcBef>
              <a:buSzPct val="80000"/>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ts val="1850"/>
              </a:lnSpc>
              <a:spcBef>
                <a:spcPts val="400"/>
              </a:spcBef>
              <a:buSzPct val="80000"/>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ts val="1400"/>
              </a:lnSpc>
              <a:spcBef>
                <a:spcPts val="4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ts val="1400"/>
              </a:lnSpc>
              <a:spcBef>
                <a:spcPts val="400"/>
              </a:spcBef>
              <a:buFont typeface="Arial"/>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b="1">
                <a:latin typeface="Franklin Gothic Demi"/>
              </a:rPr>
              <a:t>Teemaan liittyviä haasteita ja v</a:t>
            </a:r>
            <a:r>
              <a:rPr lang="fi-FI" b="1">
                <a:latin typeface="Franklin Gothic Demi"/>
              </a:rPr>
              <a:t>arhaisen puuttumisen käytänteitä, ideoita ja mahdollisuuksia</a:t>
            </a:r>
            <a:endParaRPr lang="en-US"/>
          </a:p>
          <a:p>
            <a:endParaRPr lang="fi-FI" dirty="0"/>
          </a:p>
        </p:txBody>
      </p:sp>
    </p:spTree>
    <p:extLst>
      <p:ext uri="{BB962C8B-B14F-4D97-AF65-F5344CB8AC3E}">
        <p14:creationId xmlns:p14="http://schemas.microsoft.com/office/powerpoint/2010/main" val="148333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9C44C0-404A-8546-971F-3289EC5A4D8C}"/>
              </a:ext>
            </a:extLst>
          </p:cNvPr>
          <p:cNvSpPr>
            <a:spLocks noGrp="1"/>
          </p:cNvSpPr>
          <p:nvPr>
            <p:ph type="title"/>
          </p:nvPr>
        </p:nvSpPr>
        <p:spPr/>
        <p:txBody>
          <a:bodyPr/>
          <a:lstStyle/>
          <a:p>
            <a:r>
              <a:rPr lang="fi-FI" sz="3600" dirty="0">
                <a:latin typeface="Franklin Gothic Demi"/>
              </a:rPr>
              <a:t>1.1. Yhteishaku</a:t>
            </a:r>
            <a:endParaRPr lang="fi-FI" sz="3600" dirty="0"/>
          </a:p>
        </p:txBody>
      </p:sp>
      <p:sp>
        <p:nvSpPr>
          <p:cNvPr id="10" name="Content Placeholder 9">
            <a:extLst>
              <a:ext uri="{FF2B5EF4-FFF2-40B4-BE49-F238E27FC236}">
                <a16:creationId xmlns:a16="http://schemas.microsoft.com/office/drawing/2014/main" id="{5ED538E1-54A3-5F46-8FEF-351B384C756A}"/>
              </a:ext>
            </a:extLst>
          </p:cNvPr>
          <p:cNvSpPr>
            <a:spLocks noGrp="1"/>
          </p:cNvSpPr>
          <p:nvPr>
            <p:ph sz="half" idx="2"/>
          </p:nvPr>
        </p:nvSpPr>
        <p:spPr>
          <a:xfrm>
            <a:off x="635035" y="1944535"/>
            <a:ext cx="6578409" cy="3720839"/>
          </a:xfrm>
        </p:spPr>
        <p:txBody>
          <a:bodyPr>
            <a:normAutofit/>
          </a:bodyPr>
          <a:lstStyle/>
          <a:p>
            <a:pPr>
              <a:spcAft>
                <a:spcPts val="600"/>
              </a:spcAft>
            </a:pPr>
            <a:r>
              <a:rPr lang="fi-FI" sz="2000" dirty="0">
                <a:solidFill>
                  <a:schemeClr val="tx1"/>
                </a:solidFill>
                <a:latin typeface="+mn-lt"/>
              </a:rPr>
              <a:t>Opiskelija ei pääse opintojen aloitukseen mukaan, esim. töiden, matkojen, sairauden vuoksi</a:t>
            </a:r>
          </a:p>
          <a:p>
            <a:pPr>
              <a:spcAft>
                <a:spcPts val="600"/>
              </a:spcAft>
            </a:pPr>
            <a:r>
              <a:rPr lang="fi-FI" sz="2000" dirty="0">
                <a:solidFill>
                  <a:schemeClr val="tx1"/>
                </a:solidFill>
                <a:latin typeface="+mn-lt"/>
              </a:rPr>
              <a:t>Opiskelijaa ei tavoiteta</a:t>
            </a:r>
          </a:p>
          <a:p>
            <a:pPr>
              <a:spcAft>
                <a:spcPts val="600"/>
              </a:spcAft>
            </a:pPr>
            <a:r>
              <a:rPr lang="fi-FI" sz="2000" dirty="0">
                <a:solidFill>
                  <a:schemeClr val="tx1"/>
                </a:solidFill>
                <a:latin typeface="+mn-lt"/>
              </a:rPr>
              <a:t>Opiskelija kokee, ettei ole oikealla alalla</a:t>
            </a:r>
          </a:p>
          <a:p>
            <a:pPr>
              <a:spcAft>
                <a:spcPts val="600"/>
              </a:spcAft>
            </a:pPr>
            <a:r>
              <a:rPr lang="fi-FI" sz="2000" dirty="0">
                <a:solidFill>
                  <a:schemeClr val="tx1"/>
                </a:solidFill>
                <a:latin typeface="+mn-lt"/>
              </a:rPr>
              <a:t>Opiskelija ei ole riittävästi perehtynyt opintojen toteutustapaan, esim. lähiopetuksen ajankohdat</a:t>
            </a:r>
          </a:p>
          <a:p>
            <a:pPr>
              <a:spcAft>
                <a:spcPts val="600"/>
              </a:spcAft>
            </a:pPr>
            <a:r>
              <a:rPr lang="fi-FI" sz="2000" dirty="0">
                <a:solidFill>
                  <a:schemeClr val="tx1"/>
                </a:solidFill>
                <a:latin typeface="+mn-lt"/>
              </a:rPr>
              <a:t>Opiskelija on ensimmäisen lukukauden läsnäolevana opiskelijana, vaikkei opiskelija opiskele. Miten opiskelun aloittaminen seuraavan lukukauden alussa sujuu?</a:t>
            </a:r>
          </a:p>
          <a:p>
            <a:pPr marL="0" indent="0">
              <a:buNone/>
            </a:pPr>
            <a:endParaRPr lang="fi-FI" dirty="0"/>
          </a:p>
        </p:txBody>
      </p:sp>
      <p:sp>
        <p:nvSpPr>
          <p:cNvPr id="5" name="Slide Number Placeholder 4">
            <a:extLst>
              <a:ext uri="{FF2B5EF4-FFF2-40B4-BE49-F238E27FC236}">
                <a16:creationId xmlns:a16="http://schemas.microsoft.com/office/drawing/2014/main" id="{F5E00E4B-364B-D647-B4D8-05D2B15F17BB}"/>
              </a:ext>
            </a:extLst>
          </p:cNvPr>
          <p:cNvSpPr>
            <a:spLocks noGrp="1"/>
          </p:cNvSpPr>
          <p:nvPr>
            <p:ph type="sldNum" sz="quarter" idx="4"/>
          </p:nvPr>
        </p:nvSpPr>
        <p:spPr/>
        <p:txBody>
          <a:bodyPr/>
          <a:lstStyle/>
          <a:p>
            <a:fld id="{E6C61BD7-0D7C-FF44-A7F4-F5ABEAE01263}" type="slidenum">
              <a:rPr lang="en-US" smtClean="0"/>
              <a:pPr/>
              <a:t>5</a:t>
            </a:fld>
            <a:endParaRPr lang="en-US" dirty="0"/>
          </a:p>
        </p:txBody>
      </p:sp>
      <p:pic>
        <p:nvPicPr>
          <p:cNvPr id="2" name="Kuva 1" descr="Ohjauksella hyvinvointia -hankkeen osatoteuttajien logot">
            <a:extLst>
              <a:ext uri="{FF2B5EF4-FFF2-40B4-BE49-F238E27FC236}">
                <a16:creationId xmlns:a16="http://schemas.microsoft.com/office/drawing/2014/main" id="{4D97D4EF-54B8-06C3-20C4-52B4856383D9}"/>
              </a:ext>
            </a:extLst>
          </p:cNvPr>
          <p:cNvPicPr>
            <a:picLocks noChangeAspect="1"/>
          </p:cNvPicPr>
          <p:nvPr/>
        </p:nvPicPr>
        <p:blipFill>
          <a:blip r:embed="rId2"/>
          <a:stretch>
            <a:fillRect/>
          </a:stretch>
        </p:blipFill>
        <p:spPr>
          <a:xfrm>
            <a:off x="6391544" y="6260571"/>
            <a:ext cx="5800456" cy="596158"/>
          </a:xfrm>
          <a:prstGeom prst="rect">
            <a:avLst/>
          </a:prstGeom>
        </p:spPr>
      </p:pic>
      <p:pic>
        <p:nvPicPr>
          <p:cNvPr id="16" name="Kuva 15" descr="Opiskelija lukemassa kirjaa penkillä, vieressä reppu. ">
            <a:extLst>
              <a:ext uri="{FF2B5EF4-FFF2-40B4-BE49-F238E27FC236}">
                <a16:creationId xmlns:a16="http://schemas.microsoft.com/office/drawing/2014/main" id="{ABE07A32-37D7-4E5F-A2C6-6682AC56EA4B}"/>
              </a:ext>
            </a:extLst>
          </p:cNvPr>
          <p:cNvPicPr>
            <a:picLocks noChangeAspect="1"/>
          </p:cNvPicPr>
          <p:nvPr/>
        </p:nvPicPr>
        <p:blipFill>
          <a:blip r:embed="rId3"/>
          <a:stretch>
            <a:fillRect/>
          </a:stretch>
        </p:blipFill>
        <p:spPr>
          <a:xfrm>
            <a:off x="8112596" y="957933"/>
            <a:ext cx="3352041" cy="4517274"/>
          </a:xfrm>
          <a:prstGeom prst="rect">
            <a:avLst/>
          </a:prstGeom>
        </p:spPr>
      </p:pic>
    </p:spTree>
    <p:extLst>
      <p:ext uri="{BB962C8B-B14F-4D97-AF65-F5344CB8AC3E}">
        <p14:creationId xmlns:p14="http://schemas.microsoft.com/office/powerpoint/2010/main" val="1730405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200" dirty="0">
                <a:latin typeface="Franklin Gothic Demi"/>
              </a:rPr>
              <a:t>7.1. Korkeakouluopiskelijoiden terveydelliset haasteet ovat merkityksellinen opiskelukykyä vaikuttava tekijä</a:t>
            </a:r>
            <a:endParaRPr lang="fi-FI" sz="20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1200"/>
              </a:spcAft>
            </a:pPr>
            <a:r>
              <a:rPr lang="fi-FI" sz="2200" dirty="0">
                <a:latin typeface="+mn-lt"/>
              </a:rPr>
              <a:t>Korkeakouluopiskelijoiden terveys- ja hyvinvointitutkimus toteutetaan vuosittain ja tutkimustulokset antavat ajantasaista tietoa korkeakouluopiskelijoiden terveydestä ja hyvinvoinnista</a:t>
            </a:r>
          </a:p>
          <a:p>
            <a:pPr>
              <a:spcAft>
                <a:spcPts val="1200"/>
              </a:spcAft>
            </a:pPr>
            <a:r>
              <a:rPr lang="fi-FI" sz="2200" dirty="0">
                <a:latin typeface="+mn-lt"/>
                <a:hlinkClick r:id="rId2"/>
              </a:rPr>
              <a:t>Korkeakouluopiskelijoiden terveys- ja hyvinvointitutkimus KOTT, 2021 (thl.fi)</a:t>
            </a:r>
            <a:endParaRPr lang="fi-FI" sz="2200" dirty="0">
              <a:latin typeface="+mn-lt"/>
            </a:endParaRPr>
          </a:p>
          <a:p>
            <a:pPr lvl="2">
              <a:spcAft>
                <a:spcPts val="1200"/>
              </a:spcAft>
            </a:pPr>
            <a:r>
              <a:rPr lang="fi-FI" sz="1800" dirty="0">
                <a:latin typeface="+mn-lt"/>
              </a:rPr>
              <a:t>Joka kolmas korkeakouluopiskelija oli psyykkisesti kuormittunut eli kärsi ahdistus- ja/tai masennusoireista. Yliopistoissa ja ammattikorkeakouluissa opiskelevista naisista jopa 40% kertoi psyykkisestä kuormittuneisuudesta</a:t>
            </a:r>
          </a:p>
          <a:p>
            <a:pPr lvl="2">
              <a:spcAft>
                <a:spcPts val="1200"/>
              </a:spcAft>
            </a:pPr>
            <a:r>
              <a:rPr lang="fi-FI" sz="1800" dirty="0">
                <a:latin typeface="+mn-lt"/>
              </a:rPr>
              <a:t>Psyykkinen oireilu yleisempää opiskelijoilla kuin koko väestöllä</a:t>
            </a:r>
          </a:p>
          <a:p>
            <a:pPr lvl="2">
              <a:spcAft>
                <a:spcPts val="1200"/>
              </a:spcAft>
            </a:pPr>
            <a:r>
              <a:rPr lang="fi-FI" sz="1800" dirty="0">
                <a:latin typeface="+mn-lt"/>
              </a:rPr>
              <a:t>Joka kuudennella korkeakouluopiskelijalla oli riski sairastua syömishäiriöön</a:t>
            </a:r>
          </a:p>
          <a:p>
            <a:pPr lvl="2">
              <a:spcAft>
                <a:spcPts val="1200"/>
              </a:spcAft>
            </a:pPr>
            <a:r>
              <a:rPr lang="fi-FI" sz="1800" dirty="0"/>
              <a:t>Päiväopintoja suorittavilla oli enemmän mielenterveyden haasteisiin liittyvää ohjauksen ja tuen tarvetta kuin muilla opiskelijoilla</a:t>
            </a: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50</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3"/>
          <a:srcRect/>
          <a:stretch/>
        </p:blipFill>
        <p:spPr>
          <a:xfrm>
            <a:off x="5607101" y="6184482"/>
            <a:ext cx="6584899" cy="673518"/>
          </a:xfrm>
          <a:prstGeom prst="rect">
            <a:avLst/>
          </a:prstGeom>
        </p:spPr>
      </p:pic>
    </p:spTree>
    <p:extLst>
      <p:ext uri="{BB962C8B-B14F-4D97-AF65-F5344CB8AC3E}">
        <p14:creationId xmlns:p14="http://schemas.microsoft.com/office/powerpoint/2010/main" val="2794249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200" dirty="0">
                <a:latin typeface="Franklin Gothic Demi"/>
              </a:rPr>
              <a:t>7.2. Huoli opiskelijan terveydestä ja terveydenhuoltoon hakeutuminen</a:t>
            </a:r>
            <a:endParaRPr lang="fi-FI" sz="20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1200"/>
              </a:spcAft>
            </a:pPr>
            <a:r>
              <a:rPr lang="fi-FI" sz="2200" dirty="0">
                <a:latin typeface="+mn-lt"/>
              </a:rPr>
              <a:t>Opiskelijalla on huoli omasta terveydentilastaan</a:t>
            </a:r>
          </a:p>
          <a:p>
            <a:pPr lvl="2">
              <a:spcAft>
                <a:spcPts val="1200"/>
              </a:spcAft>
            </a:pPr>
            <a:r>
              <a:rPr lang="fi-FI" sz="1800" dirty="0">
                <a:latin typeface="+mn-lt"/>
              </a:rPr>
              <a:t>Opiskelija ei ehkä tunnista onko huoli aiheellinen vai aiheeton</a:t>
            </a:r>
          </a:p>
          <a:p>
            <a:pPr lvl="2">
              <a:spcAft>
                <a:spcPts val="1200"/>
              </a:spcAft>
            </a:pPr>
            <a:r>
              <a:rPr lang="fi-FI" sz="1800" dirty="0">
                <a:latin typeface="+mn-lt"/>
              </a:rPr>
              <a:t>Opiskelija ei tiedä mitä kautta saisi terveydenhuollon tukea ja mitä palveluita hän voi käyttää</a:t>
            </a:r>
          </a:p>
          <a:p>
            <a:pPr lvl="2">
              <a:spcAft>
                <a:spcPts val="1200"/>
              </a:spcAft>
            </a:pPr>
            <a:r>
              <a:rPr lang="fi-FI" sz="1800" dirty="0">
                <a:latin typeface="+mn-lt"/>
              </a:rPr>
              <a:t>Opiskelija ei saa haluamaansa apua, vaikka olisikin sitä yrittänyt etsiä</a:t>
            </a:r>
          </a:p>
          <a:p>
            <a:pPr lvl="2">
              <a:spcAft>
                <a:spcPts val="1200"/>
              </a:spcAft>
            </a:pPr>
            <a:r>
              <a:rPr lang="fi-FI" sz="1800" dirty="0">
                <a:latin typeface="+mn-lt"/>
              </a:rPr>
              <a:t>Opiskelija ei tiedä millaisia kustannuksia terveydenhuollon palveluihin voi liittyä</a:t>
            </a:r>
          </a:p>
          <a:p>
            <a:pPr lvl="2">
              <a:spcAft>
                <a:spcPts val="1200"/>
              </a:spcAft>
            </a:pPr>
            <a:r>
              <a:rPr lang="fi-FI" sz="1800" dirty="0">
                <a:latin typeface="+mn-lt"/>
              </a:rPr>
              <a:t>Kun palveluihin hakeutuminen pitkittyy ja terveydenhuollon palveluihin jonottaminenkin voi viedä aikaa, on oikea-aikaisen palvelun saaminen haastavaa</a:t>
            </a:r>
          </a:p>
          <a:p>
            <a:pPr>
              <a:spcAft>
                <a:spcPts val="1200"/>
              </a:spcAft>
            </a:pPr>
            <a:r>
              <a:rPr lang="fi-FI" sz="2200" dirty="0">
                <a:latin typeface="+mn-lt"/>
              </a:rPr>
              <a:t>Opettajalla, ohjaajalla tai opiskelijan läheisellä on huoli opiskelijan terveydentilasta </a:t>
            </a:r>
          </a:p>
          <a:p>
            <a:pPr marL="360000" lvl="2" indent="0">
              <a:lnSpc>
                <a:spcPct val="100000"/>
              </a:lnSpc>
              <a:spcBef>
                <a:spcPts val="0"/>
              </a:spcBef>
              <a:spcAft>
                <a:spcPts val="600"/>
              </a:spcAft>
              <a:buNone/>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51</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79573"/>
            <a:ext cx="6584899" cy="673518"/>
          </a:xfrm>
          <a:prstGeom prst="rect">
            <a:avLst/>
          </a:prstGeom>
        </p:spPr>
      </p:pic>
    </p:spTree>
    <p:extLst>
      <p:ext uri="{BB962C8B-B14F-4D97-AF65-F5344CB8AC3E}">
        <p14:creationId xmlns:p14="http://schemas.microsoft.com/office/powerpoint/2010/main" val="2413644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200" dirty="0">
                <a:latin typeface="Franklin Gothic Demi"/>
              </a:rPr>
              <a:t>7.3. Pitkäaikainen fyysinen tai psyykkinen sairaus</a:t>
            </a:r>
            <a:endParaRPr lang="fi-FI" sz="20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70000" lnSpcReduction="20000"/>
          </a:bodyPr>
          <a:lstStyle/>
          <a:p>
            <a:pPr>
              <a:lnSpc>
                <a:spcPct val="120000"/>
              </a:lnSpc>
              <a:spcAft>
                <a:spcPts val="1200"/>
              </a:spcAft>
            </a:pPr>
            <a:r>
              <a:rPr lang="fi-FI" sz="2200" dirty="0">
                <a:latin typeface="+mn-lt"/>
              </a:rPr>
              <a:t>Opiskelijalla on ennen opintoihin hakeutumista todettu terveydellinen haaste, joka voi vaikuttaa opintojen suorittamiseen</a:t>
            </a:r>
          </a:p>
          <a:p>
            <a:pPr>
              <a:lnSpc>
                <a:spcPct val="120000"/>
              </a:lnSpc>
              <a:spcAft>
                <a:spcPts val="1200"/>
              </a:spcAft>
            </a:pPr>
            <a:r>
              <a:rPr lang="fi-FI" sz="2200" dirty="0">
                <a:latin typeface="+mn-lt"/>
              </a:rPr>
              <a:t>Opiskelijalla on opintojen aikana todettu terveydellinen haaste, joka vaikuttaa opintojen etenemiseen pitkällä aikavälillä</a:t>
            </a:r>
          </a:p>
          <a:p>
            <a:pPr lvl="2">
              <a:lnSpc>
                <a:spcPct val="120000"/>
              </a:lnSpc>
              <a:spcAft>
                <a:spcPts val="1200"/>
              </a:spcAft>
            </a:pPr>
            <a:r>
              <a:rPr lang="fi-FI" sz="1800" dirty="0">
                <a:latin typeface="+mn-lt"/>
              </a:rPr>
              <a:t>Opiskelija voi pohtia miten sovittaa terveydentilaa ja korkeakouluopintoja hyvinvointia tukevaksi kokonaisuudeksi</a:t>
            </a:r>
          </a:p>
          <a:p>
            <a:pPr lvl="2">
              <a:lnSpc>
                <a:spcPct val="120000"/>
              </a:lnSpc>
              <a:spcAft>
                <a:spcPts val="1200"/>
              </a:spcAft>
            </a:pPr>
            <a:r>
              <a:rPr lang="fi-FI" sz="1800" dirty="0">
                <a:latin typeface="+mn-lt"/>
              </a:rPr>
              <a:t>Opiskelija tarvitsee ohjausta opintojen valitsemiseen ja henkilökohtaisen opetussuunnitelman laatimiseen tai päivittämiseen </a:t>
            </a:r>
          </a:p>
          <a:p>
            <a:pPr lvl="2">
              <a:lnSpc>
                <a:spcPct val="120000"/>
              </a:lnSpc>
              <a:spcAft>
                <a:spcPts val="1200"/>
              </a:spcAft>
            </a:pPr>
            <a:r>
              <a:rPr lang="fi-FI" sz="1800" dirty="0">
                <a:latin typeface="+mn-lt"/>
              </a:rPr>
              <a:t>Opiskelija tarvitsee ohjausta henkilökohtaisten </a:t>
            </a:r>
            <a:r>
              <a:rPr lang="fi-FI" sz="1800" dirty="0" err="1">
                <a:latin typeface="+mn-lt"/>
              </a:rPr>
              <a:t>hyvinvointitaitojen</a:t>
            </a:r>
            <a:r>
              <a:rPr lang="fi-FI" sz="1800" dirty="0">
                <a:latin typeface="+mn-lt"/>
              </a:rPr>
              <a:t> tukemiseen</a:t>
            </a:r>
          </a:p>
          <a:p>
            <a:pPr>
              <a:lnSpc>
                <a:spcPct val="120000"/>
              </a:lnSpc>
              <a:spcAft>
                <a:spcPts val="1200"/>
              </a:spcAft>
            </a:pPr>
            <a:r>
              <a:rPr lang="fi-FI" sz="2200" dirty="0">
                <a:latin typeface="+mn-lt"/>
              </a:rPr>
              <a:t>Opiskelija joutuu jättäytymään terveydellisen syyn vuoksi pois opinnoista määräaikaisesti </a:t>
            </a:r>
          </a:p>
          <a:p>
            <a:pPr lvl="2">
              <a:lnSpc>
                <a:spcPct val="120000"/>
              </a:lnSpc>
              <a:spcAft>
                <a:spcPts val="1200"/>
              </a:spcAft>
            </a:pPr>
            <a:r>
              <a:rPr lang="fi-FI" sz="1800" dirty="0">
                <a:latin typeface="+mn-lt"/>
              </a:rPr>
              <a:t>Opiskelija tarvitsee ohjausta lukukausi-ilmoittautumiseen, kurssien uudelleen ajoittamiseen ja tietoa miten toimia myöhemmin kun hän haluaa palata jälleen opintoihin </a:t>
            </a:r>
          </a:p>
          <a:p>
            <a:pPr lvl="2">
              <a:lnSpc>
                <a:spcPct val="120000"/>
              </a:lnSpc>
              <a:spcAft>
                <a:spcPts val="1200"/>
              </a:spcAft>
            </a:pPr>
            <a:r>
              <a:rPr lang="fi-FI" sz="1800" dirty="0">
                <a:latin typeface="+mn-lt"/>
              </a:rPr>
              <a:t>Opiskelija pohtii taloudelliseen tilanteeseen liittyviä tekijöitä</a:t>
            </a:r>
          </a:p>
          <a:p>
            <a:pPr lvl="2">
              <a:lnSpc>
                <a:spcPct val="120000"/>
              </a:lnSpc>
              <a:spcAft>
                <a:spcPts val="1200"/>
              </a:spcAft>
            </a:pPr>
            <a:r>
              <a:rPr lang="fi-FI" sz="1800" dirty="0">
                <a:latin typeface="+mn-lt"/>
              </a:rPr>
              <a:t>Opiskelija pohtii ja yrittää sopeuttaa omaa opiskelijaminäkuvaansa tilanteeseen</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52</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516208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9C44C0-404A-8546-971F-3289EC5A4D8C}"/>
              </a:ext>
            </a:extLst>
          </p:cNvPr>
          <p:cNvSpPr>
            <a:spLocks noGrp="1"/>
          </p:cNvSpPr>
          <p:nvPr>
            <p:ph type="title"/>
          </p:nvPr>
        </p:nvSpPr>
        <p:spPr/>
        <p:txBody>
          <a:bodyPr/>
          <a:lstStyle/>
          <a:p>
            <a:r>
              <a:rPr lang="fi-FI" sz="3600" dirty="0">
                <a:latin typeface="Franklin Gothic Demi"/>
              </a:rPr>
              <a:t>7.4. Pitkäaikainen fyysinen tai psyykkinen sairaus</a:t>
            </a:r>
            <a:endParaRPr lang="fi-FI" sz="3200" dirty="0"/>
          </a:p>
        </p:txBody>
      </p:sp>
      <p:sp>
        <p:nvSpPr>
          <p:cNvPr id="10" name="Content Placeholder 9">
            <a:extLst>
              <a:ext uri="{FF2B5EF4-FFF2-40B4-BE49-F238E27FC236}">
                <a16:creationId xmlns:a16="http://schemas.microsoft.com/office/drawing/2014/main" id="{5ED538E1-54A3-5F46-8FEF-351B384C756A}"/>
              </a:ext>
            </a:extLst>
          </p:cNvPr>
          <p:cNvSpPr>
            <a:spLocks noGrp="1"/>
          </p:cNvSpPr>
          <p:nvPr>
            <p:ph sz="half" idx="2"/>
          </p:nvPr>
        </p:nvSpPr>
        <p:spPr/>
        <p:txBody>
          <a:bodyPr>
            <a:normAutofit/>
          </a:bodyPr>
          <a:lstStyle/>
          <a:p>
            <a:pPr>
              <a:lnSpc>
                <a:spcPct val="120000"/>
              </a:lnSpc>
              <a:spcAft>
                <a:spcPts val="1200"/>
              </a:spcAft>
            </a:pPr>
            <a:r>
              <a:rPr lang="fi-FI" sz="2200" dirty="0"/>
              <a:t>Opintoihin palaaminen poissaolon jälkeen</a:t>
            </a:r>
          </a:p>
          <a:p>
            <a:pPr lvl="2">
              <a:lnSpc>
                <a:spcPct val="120000"/>
              </a:lnSpc>
              <a:spcAft>
                <a:spcPts val="1200"/>
              </a:spcAft>
            </a:pPr>
            <a:r>
              <a:rPr lang="fi-FI" sz="1800" dirty="0"/>
              <a:t>Opiskelija pohtii uuteen opiskeluryhmään sopeutumista</a:t>
            </a:r>
          </a:p>
          <a:p>
            <a:pPr lvl="2">
              <a:lnSpc>
                <a:spcPct val="120000"/>
              </a:lnSpc>
              <a:spcAft>
                <a:spcPts val="1200"/>
              </a:spcAft>
            </a:pPr>
            <a:r>
              <a:rPr lang="fi-FI" sz="1800" dirty="0"/>
              <a:t>Opiskelija pohtii omaa toipumistaan ja hyvinvointiaan osana opintoja ja arkea </a:t>
            </a:r>
          </a:p>
          <a:p>
            <a:pPr lvl="2">
              <a:lnSpc>
                <a:spcPct val="120000"/>
              </a:lnSpc>
              <a:spcAft>
                <a:spcPts val="1200"/>
              </a:spcAft>
            </a:pPr>
            <a:r>
              <a:rPr lang="fi-FI" sz="1800" dirty="0"/>
              <a:t>Opiskelija pohtii omaa taloudellista tilannettaan</a:t>
            </a:r>
          </a:p>
          <a:p>
            <a:pPr>
              <a:lnSpc>
                <a:spcPct val="100000"/>
              </a:lnSpc>
            </a:pPr>
            <a:endParaRPr lang="fi-FI" sz="2200" dirty="0">
              <a:solidFill>
                <a:schemeClr val="tx1"/>
              </a:solidFill>
              <a:latin typeface="Franklin Gothic Book" panose="020B0503020102020204"/>
            </a:endParaRPr>
          </a:p>
        </p:txBody>
      </p:sp>
      <p:sp>
        <p:nvSpPr>
          <p:cNvPr id="5" name="Slide Number Placeholder 4">
            <a:extLst>
              <a:ext uri="{FF2B5EF4-FFF2-40B4-BE49-F238E27FC236}">
                <a16:creationId xmlns:a16="http://schemas.microsoft.com/office/drawing/2014/main" id="{F5E00E4B-364B-D647-B4D8-05D2B15F17BB}"/>
              </a:ext>
            </a:extLst>
          </p:cNvPr>
          <p:cNvSpPr>
            <a:spLocks noGrp="1"/>
          </p:cNvSpPr>
          <p:nvPr>
            <p:ph type="sldNum" sz="quarter" idx="4"/>
          </p:nvPr>
        </p:nvSpPr>
        <p:spPr/>
        <p:txBody>
          <a:bodyPr/>
          <a:lstStyle/>
          <a:p>
            <a:fld id="{E6C61BD7-0D7C-FF44-A7F4-F5ABEAE01263}" type="slidenum">
              <a:rPr lang="en-US" smtClean="0"/>
              <a:pPr/>
              <a:t>53</a:t>
            </a:fld>
            <a:endParaRPr lang="en-US" dirty="0"/>
          </a:p>
        </p:txBody>
      </p:sp>
      <p:pic>
        <p:nvPicPr>
          <p:cNvPr id="2" name="Kuva 1" descr="Ohjauksella hyvinvointia -hankkeen osatoteuttajien logot">
            <a:extLst>
              <a:ext uri="{FF2B5EF4-FFF2-40B4-BE49-F238E27FC236}">
                <a16:creationId xmlns:a16="http://schemas.microsoft.com/office/drawing/2014/main" id="{8ACC061B-E1E6-0307-0ADE-263C048ED4CD}"/>
              </a:ext>
            </a:extLst>
          </p:cNvPr>
          <p:cNvPicPr>
            <a:picLocks noChangeAspect="1"/>
          </p:cNvPicPr>
          <p:nvPr/>
        </p:nvPicPr>
        <p:blipFill>
          <a:blip r:embed="rId2"/>
          <a:stretch>
            <a:fillRect/>
          </a:stretch>
        </p:blipFill>
        <p:spPr>
          <a:xfrm>
            <a:off x="1464681" y="6184376"/>
            <a:ext cx="5816144" cy="597771"/>
          </a:xfrm>
          <a:prstGeom prst="rect">
            <a:avLst/>
          </a:prstGeom>
        </p:spPr>
      </p:pic>
      <p:pic>
        <p:nvPicPr>
          <p:cNvPr id="8" name="Kuva 7" descr="Henkilö makoilee viltin alla ja lukee kirjaa. Kädessä kahvikuppi. ">
            <a:extLst>
              <a:ext uri="{FF2B5EF4-FFF2-40B4-BE49-F238E27FC236}">
                <a16:creationId xmlns:a16="http://schemas.microsoft.com/office/drawing/2014/main" id="{907EB859-969F-4F99-9557-CF4D4E5FBD90}"/>
              </a:ext>
            </a:extLst>
          </p:cNvPr>
          <p:cNvPicPr>
            <a:picLocks noChangeAspect="1"/>
          </p:cNvPicPr>
          <p:nvPr/>
        </p:nvPicPr>
        <p:blipFill>
          <a:blip r:embed="rId3"/>
          <a:stretch>
            <a:fillRect/>
          </a:stretch>
        </p:blipFill>
        <p:spPr>
          <a:xfrm>
            <a:off x="7686262" y="1452026"/>
            <a:ext cx="4175556" cy="4080477"/>
          </a:xfrm>
          <a:prstGeom prst="rect">
            <a:avLst/>
          </a:prstGeom>
        </p:spPr>
      </p:pic>
    </p:spTree>
    <p:extLst>
      <p:ext uri="{BB962C8B-B14F-4D97-AF65-F5344CB8AC3E}">
        <p14:creationId xmlns:p14="http://schemas.microsoft.com/office/powerpoint/2010/main" val="685499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vert="horz" lIns="91440" tIns="45720" rIns="91440" bIns="45720" rtlCol="0" anchor="t">
            <a:normAutofit/>
          </a:bodyPr>
          <a:lstStyle/>
          <a:p>
            <a:pPr marL="215900" indent="-215900">
              <a:spcAft>
                <a:spcPts val="1200"/>
              </a:spcAft>
            </a:pPr>
            <a:r>
              <a:rPr lang="fi-FI" dirty="0">
                <a:latin typeface="+mn-lt"/>
              </a:rPr>
              <a:t>Lyhytaikainenkin sairastuminen voi pudottaa opiskelijan pois ajankohtaisilta kursseilta ja pahimmillaan pidempiaikaisestikin opinnoista jos sairastuminen osuu merkitykselliseen opiskelukohtaan esimerkiksi</a:t>
            </a:r>
            <a:endParaRPr lang="fi-FI"/>
          </a:p>
          <a:p>
            <a:pPr marL="539750" lvl="2" indent="-179705">
              <a:spcAft>
                <a:spcPts val="1200"/>
              </a:spcAft>
            </a:pPr>
            <a:r>
              <a:rPr lang="fi-FI" sz="1800" dirty="0">
                <a:latin typeface="+mn-lt"/>
              </a:rPr>
              <a:t>opintojen aloitus</a:t>
            </a:r>
          </a:p>
          <a:p>
            <a:pPr marL="539750" lvl="2" indent="-179705">
              <a:spcAft>
                <a:spcPts val="1200"/>
              </a:spcAft>
            </a:pPr>
            <a:r>
              <a:rPr lang="fi-FI" sz="1800" dirty="0"/>
              <a:t>harjoittelu</a:t>
            </a:r>
            <a:r>
              <a:rPr lang="fi-FI" sz="1800" dirty="0">
                <a:latin typeface="+mn-lt"/>
              </a:rPr>
              <a:t> </a:t>
            </a:r>
          </a:p>
          <a:p>
            <a:pPr marL="539750" lvl="2" indent="-179705">
              <a:spcAft>
                <a:spcPts val="1200"/>
              </a:spcAft>
            </a:pPr>
            <a:r>
              <a:rPr lang="fi-FI" sz="1800" dirty="0">
                <a:latin typeface="+mn-lt"/>
              </a:rPr>
              <a:t>koeviikot</a:t>
            </a:r>
          </a:p>
          <a:p>
            <a:pPr marL="539750" lvl="2" indent="-179705">
              <a:spcAft>
                <a:spcPts val="1200"/>
              </a:spcAft>
            </a:pPr>
            <a:r>
              <a:rPr lang="fi-FI" sz="1800" dirty="0">
                <a:latin typeface="+mn-lt"/>
              </a:rPr>
              <a:t>opinnäytetyön aloitus</a:t>
            </a:r>
          </a:p>
          <a:p>
            <a:pPr marL="539750" lvl="2" indent="-179705">
              <a:spcAft>
                <a:spcPts val="600"/>
              </a:spcAft>
            </a:pPr>
            <a:endParaRPr lang="fi-FI" sz="2000" dirty="0">
              <a:solidFill>
                <a:schemeClr val="tx1"/>
              </a:solidFill>
            </a:endParaRPr>
          </a:p>
          <a:p>
            <a:pPr marL="359410" lvl="2" indent="0">
              <a:lnSpc>
                <a:spcPct val="100000"/>
              </a:lnSpc>
              <a:spcBef>
                <a:spcPts val="0"/>
              </a:spcBef>
              <a:spcAft>
                <a:spcPts val="600"/>
              </a:spcAft>
              <a:buNone/>
            </a:pPr>
            <a:endParaRPr lang="fi-FI" sz="1800" dirty="0">
              <a:solidFill>
                <a:schemeClr val="tx1"/>
              </a:solidFill>
            </a:endParaRPr>
          </a:p>
          <a:p>
            <a:pPr marL="539750" lvl="2" indent="-179705">
              <a:lnSpc>
                <a:spcPct val="100000"/>
              </a:lnSpc>
              <a:spcBef>
                <a:spcPts val="0"/>
              </a:spcBef>
              <a:spcAft>
                <a:spcPts val="600"/>
              </a:spcAft>
            </a:pPr>
            <a:endParaRPr lang="fi-FI" dirty="0">
              <a:solidFill>
                <a:schemeClr val="tx1"/>
              </a:solidFill>
              <a:latin typeface="+mn-lt"/>
            </a:endParaRPr>
          </a:p>
          <a:p>
            <a:pPr marL="215900" indent="-215900">
              <a:spcAft>
                <a:spcPts val="600"/>
              </a:spcAft>
            </a:pPr>
            <a:endParaRPr lang="fi-FI" dirty="0">
              <a:solidFill>
                <a:schemeClr val="tx1"/>
              </a:solidFill>
              <a:latin typeface="+mn-lt"/>
            </a:endParaRPr>
          </a:p>
          <a:p>
            <a:pPr marL="215900" indent="-215900">
              <a:spcAft>
                <a:spcPts val="600"/>
              </a:spcAft>
            </a:pPr>
            <a:endParaRPr lang="fi-FI" sz="2000" dirty="0">
              <a:solidFill>
                <a:schemeClr val="tx1"/>
              </a:solidFill>
              <a:latin typeface="Franklin Gothic Demi" panose="020B0703020102020204" pitchFamily="34" charset="0"/>
            </a:endParaRPr>
          </a:p>
          <a:p>
            <a:pPr marL="215900" indent="-215900">
              <a:spcAft>
                <a:spcPts val="600"/>
              </a:spcAft>
            </a:pPr>
            <a:endParaRPr lang="fi-FI" dirty="0">
              <a:solidFill>
                <a:schemeClr val="tx1"/>
              </a:solidFill>
              <a:latin typeface="+mn-lt"/>
            </a:endParaRPr>
          </a:p>
          <a:p>
            <a:pPr marL="215900" indent="-215900">
              <a:spcAft>
                <a:spcPts val="1200"/>
              </a:spcAft>
            </a:pPr>
            <a:endParaRPr lang="fi-FI" sz="2200" dirty="0">
              <a:solidFill>
                <a:srgbClr val="000000"/>
              </a:solidFill>
              <a:latin typeface="+mn-lt"/>
              <a:ea typeface="+mn-lt"/>
              <a:cs typeface="+mn-lt"/>
            </a:endParaRPr>
          </a:p>
        </p:txBody>
      </p:sp>
      <p:sp>
        <p:nvSpPr>
          <p:cNvPr id="2" name="Sisällön paikkamerkki 1">
            <a:extLst>
              <a:ext uri="{FF2B5EF4-FFF2-40B4-BE49-F238E27FC236}">
                <a16:creationId xmlns:a16="http://schemas.microsoft.com/office/drawing/2014/main" id="{37B6E259-B29D-D1E6-9E1E-FF3B3ED3CA89}"/>
              </a:ext>
            </a:extLst>
          </p:cNvPr>
          <p:cNvSpPr>
            <a:spLocks noGrp="1"/>
          </p:cNvSpPr>
          <p:nvPr>
            <p:ph sz="quarter" idx="13"/>
          </p:nvPr>
        </p:nvSpPr>
        <p:spPr/>
        <p:txBody>
          <a:bodyPr/>
          <a:lstStyle/>
          <a:p>
            <a:pPr>
              <a:spcAft>
                <a:spcPts val="1200"/>
              </a:spcAft>
            </a:pPr>
            <a:r>
              <a:rPr lang="fi-FI" sz="2200" dirty="0">
                <a:latin typeface="Franklin Gothic Book" panose="020B0503020102020204" pitchFamily="34" charset="0"/>
                <a:ea typeface="+mn-lt"/>
                <a:cs typeface="+mn-lt"/>
              </a:rPr>
              <a:t>Opiskelija ei tiedä miten toimia opiskelijana, </a:t>
            </a:r>
            <a:br>
              <a:rPr lang="fi-FI" sz="2200" dirty="0">
                <a:latin typeface="Franklin Gothic Book" panose="020B0503020102020204" pitchFamily="34" charset="0"/>
                <a:ea typeface="+mn-lt"/>
                <a:cs typeface="+mn-lt"/>
              </a:rPr>
            </a:br>
            <a:r>
              <a:rPr lang="fi-FI" sz="2200" dirty="0">
                <a:latin typeface="Franklin Gothic Book" panose="020B0503020102020204" pitchFamily="34" charset="0"/>
                <a:ea typeface="+mn-lt"/>
                <a:cs typeface="+mn-lt"/>
              </a:rPr>
              <a:t>jos hänen toimintakykynsä laskee äkillisesti</a:t>
            </a:r>
          </a:p>
          <a:p>
            <a:pPr lvl="2">
              <a:spcAft>
                <a:spcPts val="1200"/>
              </a:spcAft>
            </a:pPr>
            <a:r>
              <a:rPr lang="fi-FI" sz="1800" dirty="0">
                <a:latin typeface="Franklin Gothic Book" panose="020B0503020102020204" pitchFamily="34" charset="0"/>
                <a:ea typeface="+mn-lt"/>
                <a:cs typeface="+mn-lt"/>
              </a:rPr>
              <a:t>Opiskelija saattaa jättäytyä pois opinnoista ilmoittamatta poissaoloista</a:t>
            </a:r>
          </a:p>
          <a:p>
            <a:pPr lvl="2">
              <a:spcAft>
                <a:spcPts val="1200"/>
              </a:spcAft>
            </a:pPr>
            <a:r>
              <a:rPr lang="fi-FI" sz="1800" dirty="0">
                <a:latin typeface="Franklin Gothic Book" panose="020B0503020102020204" pitchFamily="34" charset="0"/>
                <a:ea typeface="+mn-lt"/>
                <a:cs typeface="+mn-lt"/>
              </a:rPr>
              <a:t>Opiskelija ei tiedä, miten toimia kun toimintakyky palaa, mutta opintosuorituksia on jäänyt suorittamatta </a:t>
            </a:r>
          </a:p>
          <a:p>
            <a:pPr lvl="2">
              <a:spcAft>
                <a:spcPts val="1200"/>
              </a:spcAft>
            </a:pPr>
            <a:r>
              <a:rPr lang="fi-FI" sz="1800" dirty="0">
                <a:latin typeface="Franklin Gothic Book" panose="020B0503020102020204" pitchFamily="34" charset="0"/>
                <a:ea typeface="+mn-lt"/>
                <a:cs typeface="+mn-lt"/>
              </a:rPr>
              <a:t>Opiskelijalle voi olla haasteellista palata opintoihin</a:t>
            </a:r>
          </a:p>
          <a:p>
            <a:pPr lvl="2"/>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54</a:t>
            </a:fld>
            <a:endParaRPr lang="en-US" dirty="0"/>
          </a:p>
        </p:txBody>
      </p:sp>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a:xfrm>
            <a:off x="716713" y="427736"/>
            <a:ext cx="10744200" cy="1152000"/>
          </a:xfrm>
        </p:spPr>
        <p:txBody>
          <a:bodyPr/>
          <a:lstStyle/>
          <a:p>
            <a:pPr>
              <a:lnSpc>
                <a:spcPct val="150000"/>
              </a:lnSpc>
            </a:pPr>
            <a:r>
              <a:rPr lang="fi-FI" sz="4400" dirty="0">
                <a:latin typeface="Franklin Gothic Demi"/>
              </a:rPr>
              <a:t>7.5. Lyhytaikainen sairaus</a:t>
            </a:r>
            <a:endParaRPr lang="fi-FI" sz="3200"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1151943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200" dirty="0">
                <a:latin typeface="Franklin Gothic Demi"/>
              </a:rPr>
              <a:t>7.6. Sairauden vaikutukset opiskelijaminäkuvaan, </a:t>
            </a:r>
            <a:br>
              <a:rPr lang="fi-FI" sz="3200" dirty="0">
                <a:latin typeface="Franklin Gothic Demi"/>
              </a:rPr>
            </a:br>
            <a:r>
              <a:rPr lang="fi-FI" sz="3200" dirty="0">
                <a:latin typeface="Franklin Gothic Demi"/>
              </a:rPr>
              <a:t>opiskelukykyyn ja soveltuvuuteen</a:t>
            </a:r>
            <a:endParaRPr lang="fi-FI" sz="20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lnSpcReduction="10000"/>
          </a:bodyPr>
          <a:lstStyle/>
          <a:p>
            <a:pPr>
              <a:lnSpc>
                <a:spcPct val="100000"/>
              </a:lnSpc>
              <a:spcAft>
                <a:spcPts val="1200"/>
              </a:spcAft>
            </a:pPr>
            <a:r>
              <a:rPr lang="fi-FI" sz="2200" dirty="0">
                <a:latin typeface="+mn-lt"/>
              </a:rPr>
              <a:t>Opiskelija voi kokea syyllisyyttä tai häpeää sairastumisestaan, mikä pahimmillaan estää osallistumista, aktiivisena pysymistä ja yhteydenpitoa henkilökuntaan ja kanssaopiskelijoihin​</a:t>
            </a:r>
          </a:p>
          <a:p>
            <a:pPr lvl="2">
              <a:lnSpc>
                <a:spcPct val="100000"/>
              </a:lnSpc>
              <a:spcAft>
                <a:spcPts val="1200"/>
              </a:spcAft>
            </a:pPr>
            <a:r>
              <a:rPr lang="fi-FI" sz="1800" dirty="0">
                <a:latin typeface="+mn-lt"/>
              </a:rPr>
              <a:t>Terveyshaasteet jäävät usein opiskelijaryhmässä piiloon, joten opiskelija voi kokea olevansa terveyshaasteiden kanssa yksin​, mikä voi vaikuttaa ryhmäytymiseen </a:t>
            </a:r>
          </a:p>
          <a:p>
            <a:pPr lvl="2">
              <a:lnSpc>
                <a:spcPct val="100000"/>
              </a:lnSpc>
              <a:spcAft>
                <a:spcPts val="1200"/>
              </a:spcAft>
            </a:pPr>
            <a:r>
              <a:rPr lang="fi-FI" sz="1800" dirty="0">
                <a:latin typeface="+mn-lt"/>
              </a:rPr>
              <a:t>Sairastuminen voi lisätä riittämättömyyden kokemusta korkeakouluopinnoissa, mikä lisää usein mielialahaasteita ja laskee ammatillista itsetuntoa ja vaikuttaa näin opiskelukykyyn</a:t>
            </a:r>
          </a:p>
          <a:p>
            <a:pPr>
              <a:lnSpc>
                <a:spcPct val="100000"/>
              </a:lnSpc>
              <a:spcAft>
                <a:spcPts val="1200"/>
              </a:spcAft>
            </a:pPr>
            <a:r>
              <a:rPr lang="fi-FI" sz="2200" dirty="0">
                <a:latin typeface="+mn-lt"/>
              </a:rPr>
              <a:t>Jotkin pitkäaikaiset sairaudet voivat vaikuttaa fyysiseen/psyykkiseen toimintakykyyn tai tiedonkäsittelyn toimintoihin kuten sosiaaliseen vuorovaikutukseen, liikkuvuuteen, vireyteen, keskittymiseen, muistamiseen, puhekykyyn tai kuuntelemiseen</a:t>
            </a:r>
          </a:p>
          <a:p>
            <a:pPr>
              <a:lnSpc>
                <a:spcPct val="100000"/>
              </a:lnSpc>
              <a:spcAft>
                <a:spcPts val="1200"/>
              </a:spcAft>
            </a:pPr>
            <a:r>
              <a:rPr lang="fi-FI" sz="2200" dirty="0">
                <a:latin typeface="+mn-lt"/>
              </a:rPr>
              <a:t>Opiskelijan pitkäaikainen sairaus voi herättää huolen opiskelijan soveltuvuudesta alalle</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55</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78408"/>
            <a:ext cx="6584899" cy="673518"/>
          </a:xfrm>
          <a:prstGeom prst="rect">
            <a:avLst/>
          </a:prstGeom>
        </p:spPr>
      </p:pic>
    </p:spTree>
    <p:extLst>
      <p:ext uri="{BB962C8B-B14F-4D97-AF65-F5344CB8AC3E}">
        <p14:creationId xmlns:p14="http://schemas.microsoft.com/office/powerpoint/2010/main" val="3999956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200" dirty="0">
                <a:latin typeface="Franklin Gothic Demi"/>
              </a:rPr>
              <a:t>7.7. Varhaisen puuttumisen käytänteitä, ideoita ja mahdollisuuksia</a:t>
            </a:r>
            <a:endParaRPr lang="fi-FI" sz="20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77500" lnSpcReduction="20000"/>
          </a:bodyPr>
          <a:lstStyle/>
          <a:p>
            <a:pPr>
              <a:lnSpc>
                <a:spcPct val="120000"/>
              </a:lnSpc>
              <a:spcAft>
                <a:spcPts val="1200"/>
              </a:spcAft>
            </a:pPr>
            <a:r>
              <a:rPr lang="fi-FI" sz="2200" dirty="0">
                <a:latin typeface="+mn-lt"/>
              </a:rPr>
              <a:t>Opiskelijatutoreiden koulutuksissa koulutetaan huolen puheeksi ottamista </a:t>
            </a:r>
          </a:p>
          <a:p>
            <a:pPr>
              <a:lnSpc>
                <a:spcPct val="120000"/>
              </a:lnSpc>
              <a:spcAft>
                <a:spcPts val="1200"/>
              </a:spcAft>
            </a:pPr>
            <a:r>
              <a:rPr lang="fi-FI" sz="2200" dirty="0">
                <a:latin typeface="+mn-lt"/>
              </a:rPr>
              <a:t>Opiskeluhyvinvointitoimijoiden uusien opiskelijoiden perehdytyksissä ja erilaisissa seminaareissa/webinaareissa normalisoidaan terveyteen liittyviä haasteita ja tarjotaan opiskelijoille työkaluja terveyshaasteiden käsittelyyn </a:t>
            </a:r>
          </a:p>
          <a:p>
            <a:pPr>
              <a:lnSpc>
                <a:spcPct val="120000"/>
              </a:lnSpc>
              <a:spcAft>
                <a:spcPts val="1200"/>
              </a:spcAft>
            </a:pPr>
            <a:r>
              <a:rPr lang="fi-FI" sz="2200" dirty="0">
                <a:latin typeface="+mn-lt"/>
              </a:rPr>
              <a:t>Henkilökunnalle laaditut ohjeet ja käytänteet huolen </a:t>
            </a:r>
            <a:r>
              <a:rPr lang="fi-FI" sz="2200" dirty="0" err="1">
                <a:latin typeface="+mn-lt"/>
              </a:rPr>
              <a:t>puheeksiottoon</a:t>
            </a:r>
            <a:r>
              <a:rPr lang="fi-FI" sz="2200" dirty="0">
                <a:latin typeface="+mn-lt"/>
              </a:rPr>
              <a:t> ja opiskelijan eteenpäin ohjaamiseen </a:t>
            </a:r>
          </a:p>
          <a:p>
            <a:pPr>
              <a:lnSpc>
                <a:spcPct val="120000"/>
              </a:lnSpc>
              <a:spcAft>
                <a:spcPts val="1200"/>
              </a:spcAft>
            </a:pPr>
            <a:r>
              <a:rPr lang="fi-FI" sz="2200" dirty="0">
                <a:latin typeface="+mn-lt"/>
              </a:rPr>
              <a:t>YTHS </a:t>
            </a:r>
            <a:r>
              <a:rPr lang="fi-FI" sz="2200" dirty="0" err="1">
                <a:latin typeface="+mn-lt"/>
              </a:rPr>
              <a:t>aloitusinfot</a:t>
            </a:r>
            <a:r>
              <a:rPr lang="fi-FI" sz="2200" dirty="0">
                <a:latin typeface="+mn-lt"/>
              </a:rPr>
              <a:t>, opiskeluterveydenhuollon palvelut ja palveluista tiedottaminen</a:t>
            </a:r>
          </a:p>
          <a:p>
            <a:pPr>
              <a:lnSpc>
                <a:spcPct val="120000"/>
              </a:lnSpc>
              <a:spcAft>
                <a:spcPts val="1200"/>
              </a:spcAft>
            </a:pPr>
            <a:r>
              <a:rPr lang="fi-FI" sz="2200" dirty="0">
                <a:latin typeface="+mn-lt"/>
              </a:rPr>
              <a:t>Opiskeluterveyttä ja hyvinvointia edistävät vapaavalintaiset opintojaksot </a:t>
            </a:r>
          </a:p>
          <a:p>
            <a:pPr>
              <a:lnSpc>
                <a:spcPct val="120000"/>
              </a:lnSpc>
              <a:spcAft>
                <a:spcPts val="1200"/>
              </a:spcAft>
            </a:pPr>
            <a:r>
              <a:rPr lang="fi-FI" sz="2200" dirty="0">
                <a:latin typeface="+mn-lt"/>
              </a:rPr>
              <a:t>Yksilölliset opetusjärjestelyt </a:t>
            </a:r>
          </a:p>
          <a:p>
            <a:pPr>
              <a:lnSpc>
                <a:spcPct val="120000"/>
              </a:lnSpc>
              <a:spcAft>
                <a:spcPts val="1200"/>
              </a:spcAft>
            </a:pPr>
            <a:r>
              <a:rPr lang="fi-FI" sz="2200" dirty="0">
                <a:latin typeface="+mn-lt"/>
              </a:rPr>
              <a:t>Erilaisissa ohjaustapaamisissa opiskelijan yksilöllisen tilanteen, tarpeiden ja </a:t>
            </a:r>
            <a:r>
              <a:rPr lang="fi-FI" sz="2200" dirty="0" err="1">
                <a:latin typeface="+mn-lt"/>
              </a:rPr>
              <a:t>hoitotahojen</a:t>
            </a:r>
            <a:r>
              <a:rPr lang="fi-FI" sz="2200" dirty="0">
                <a:latin typeface="+mn-lt"/>
              </a:rPr>
              <a:t> kartoittamista</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71889"/>
            <a:ext cx="6584899" cy="673518"/>
          </a:xfrm>
          <a:prstGeom prst="rect">
            <a:avLst/>
          </a:prstGeom>
        </p:spPr>
      </p:pic>
    </p:spTree>
    <p:extLst>
      <p:ext uri="{BB962C8B-B14F-4D97-AF65-F5344CB8AC3E}">
        <p14:creationId xmlns:p14="http://schemas.microsoft.com/office/powerpoint/2010/main" val="1794804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607E4F7-2596-5B4F-8E99-D35D6ADB91D3}"/>
              </a:ext>
            </a:extLst>
          </p:cNvPr>
          <p:cNvSpPr>
            <a:spLocks noGrp="1"/>
          </p:cNvSpPr>
          <p:nvPr>
            <p:ph type="title"/>
          </p:nvPr>
        </p:nvSpPr>
        <p:spPr/>
        <p:txBody>
          <a:bodyPr/>
          <a:lstStyle/>
          <a:p>
            <a:r>
              <a:rPr lang="fi-FI" sz="2800" dirty="0">
                <a:latin typeface="Franklin Gothic Demi"/>
              </a:rPr>
              <a:t>7.8. Varhaisen puuttumisen käytänteitä, ideoita ja mahdollisuuksia</a:t>
            </a:r>
            <a:endParaRPr lang="fi-FI" sz="2800" dirty="0"/>
          </a:p>
        </p:txBody>
      </p:sp>
      <p:sp>
        <p:nvSpPr>
          <p:cNvPr id="34" name="Content Placeholder 33">
            <a:extLst>
              <a:ext uri="{FF2B5EF4-FFF2-40B4-BE49-F238E27FC236}">
                <a16:creationId xmlns:a16="http://schemas.microsoft.com/office/drawing/2014/main" id="{4EB2F30A-298F-AF4C-A238-FE1AB1710C6C}"/>
              </a:ext>
            </a:extLst>
          </p:cNvPr>
          <p:cNvSpPr>
            <a:spLocks noGrp="1"/>
          </p:cNvSpPr>
          <p:nvPr>
            <p:ph sz="half" idx="2"/>
          </p:nvPr>
        </p:nvSpPr>
        <p:spPr>
          <a:xfrm>
            <a:off x="4887521" y="2052111"/>
            <a:ext cx="6584900" cy="3720839"/>
          </a:xfrm>
        </p:spPr>
        <p:txBody>
          <a:bodyPr vert="horz" lIns="91440" tIns="45720" rIns="91440" bIns="45720" rtlCol="0" anchor="t">
            <a:normAutofit/>
          </a:bodyPr>
          <a:lstStyle/>
          <a:p>
            <a:pPr marL="215900" indent="-215900">
              <a:spcAft>
                <a:spcPts val="600"/>
              </a:spcAft>
            </a:pPr>
            <a:r>
              <a:rPr lang="fi-FI" dirty="0">
                <a:solidFill>
                  <a:schemeClr val="tx1"/>
                </a:solidFill>
                <a:latin typeface="Franklin Gothic Book" panose="020B0503020102020204"/>
              </a:rPr>
              <a:t>Miten opiskelija saa tietoa muista tukea tarjoavista palveluntarjoajista?</a:t>
            </a:r>
            <a:endParaRPr lang="fi-FI" dirty="0"/>
          </a:p>
          <a:p>
            <a:pPr marL="539750" lvl="2" indent="-179705">
              <a:spcAft>
                <a:spcPts val="600"/>
              </a:spcAft>
            </a:pPr>
            <a:r>
              <a:rPr lang="fi-FI" dirty="0">
                <a:solidFill>
                  <a:schemeClr val="tx1"/>
                </a:solidFill>
                <a:latin typeface="Franklin Gothic Book" panose="020B0503020102020204"/>
              </a:rPr>
              <a:t>korkeakoulun tukipalvelut</a:t>
            </a:r>
          </a:p>
          <a:p>
            <a:pPr marL="539750" lvl="2" indent="-179705">
              <a:spcAft>
                <a:spcPts val="600"/>
              </a:spcAft>
            </a:pPr>
            <a:r>
              <a:rPr lang="fi-FI" dirty="0">
                <a:solidFill>
                  <a:schemeClr val="tx1"/>
                </a:solidFill>
                <a:latin typeface="Franklin Gothic Book" panose="020B0503020102020204"/>
              </a:rPr>
              <a:t>asuinseudun järjestötoimijat</a:t>
            </a:r>
          </a:p>
          <a:p>
            <a:pPr marL="539750" lvl="2" indent="-179705">
              <a:spcAft>
                <a:spcPts val="600"/>
              </a:spcAft>
            </a:pPr>
            <a:r>
              <a:rPr lang="fi-FI" dirty="0">
                <a:solidFill>
                  <a:schemeClr val="tx1"/>
                </a:solidFill>
                <a:latin typeface="Franklin Gothic Book" panose="020B0503020102020204"/>
              </a:rPr>
              <a:t>kriisikeskukset, valtakunnallinen kriisinumero</a:t>
            </a:r>
          </a:p>
          <a:p>
            <a:pPr marL="215900" indent="-215900">
              <a:spcAft>
                <a:spcPts val="600"/>
              </a:spcAft>
            </a:pPr>
            <a:r>
              <a:rPr lang="fi-FI" dirty="0">
                <a:solidFill>
                  <a:schemeClr val="tx1"/>
                </a:solidFill>
                <a:latin typeface="Franklin Gothic Book" panose="020B0503020102020204"/>
              </a:rPr>
              <a:t>Opintojen etenemisen seuranta ja siihen liittyvät varhaisen puuttumisen keinot</a:t>
            </a:r>
          </a:p>
          <a:p>
            <a:pPr marL="215900" indent="-215900">
              <a:spcAft>
                <a:spcPts val="600"/>
              </a:spcAft>
            </a:pPr>
            <a:r>
              <a:rPr lang="fi-FI" dirty="0">
                <a:solidFill>
                  <a:schemeClr val="tx1"/>
                </a:solidFill>
                <a:latin typeface="Franklin Gothic Book" panose="020B0503020102020204"/>
              </a:rPr>
              <a:t>Poissaolevaksi ilmoittautumisen seuranta ja </a:t>
            </a:r>
            <a:r>
              <a:rPr lang="fi-FI" dirty="0" err="1">
                <a:solidFill>
                  <a:schemeClr val="tx1"/>
                </a:solidFill>
                <a:latin typeface="Franklin Gothic Book" panose="020B0503020102020204"/>
              </a:rPr>
              <a:t>kontaktointi</a:t>
            </a:r>
            <a:r>
              <a:rPr lang="fi-FI" dirty="0">
                <a:solidFill>
                  <a:schemeClr val="tx1"/>
                </a:solidFill>
                <a:latin typeface="Franklin Gothic Book" panose="020B0503020102020204"/>
              </a:rPr>
              <a:t> voi edistää opintoihin palaamista poissaololukukauden jälkeen</a:t>
            </a:r>
            <a:endParaRPr lang="fi-FI" dirty="0">
              <a:solidFill>
                <a:schemeClr val="tx1"/>
              </a:solidFill>
            </a:endParaRPr>
          </a:p>
        </p:txBody>
      </p:sp>
      <p:sp>
        <p:nvSpPr>
          <p:cNvPr id="5" name="Slide Number Placeholder 4">
            <a:extLst>
              <a:ext uri="{FF2B5EF4-FFF2-40B4-BE49-F238E27FC236}">
                <a16:creationId xmlns:a16="http://schemas.microsoft.com/office/drawing/2014/main" id="{CBECC991-B559-4141-8F07-5B1D74C29E6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8" name="Kuva 7" descr="Ohjauksella hyvinvointia -hankkeen osatoteuttajien logot">
            <a:extLst>
              <a:ext uri="{FF2B5EF4-FFF2-40B4-BE49-F238E27FC236}">
                <a16:creationId xmlns:a16="http://schemas.microsoft.com/office/drawing/2014/main" id="{29895273-E36E-4431-B7CC-1603A7238419}"/>
              </a:ext>
            </a:extLst>
          </p:cNvPr>
          <p:cNvPicPr/>
          <p:nvPr/>
        </p:nvPicPr>
        <p:blipFill>
          <a:blip r:embed="rId3"/>
          <a:srcRect/>
          <a:stretch/>
        </p:blipFill>
        <p:spPr>
          <a:xfrm>
            <a:off x="5607101" y="6194941"/>
            <a:ext cx="6584899" cy="673518"/>
          </a:xfrm>
          <a:prstGeom prst="rect">
            <a:avLst/>
          </a:prstGeom>
        </p:spPr>
      </p:pic>
      <p:pic>
        <p:nvPicPr>
          <p:cNvPr id="10" name="Kuva 9" descr="Henkilö istuu tuolissa ja lukee kirjaa. ">
            <a:extLst>
              <a:ext uri="{FF2B5EF4-FFF2-40B4-BE49-F238E27FC236}">
                <a16:creationId xmlns:a16="http://schemas.microsoft.com/office/drawing/2014/main" id="{5EE3719C-4B9A-4595-BF52-D9AE26D45B9F}"/>
              </a:ext>
            </a:extLst>
          </p:cNvPr>
          <p:cNvPicPr>
            <a:picLocks noChangeAspect="1"/>
          </p:cNvPicPr>
          <p:nvPr/>
        </p:nvPicPr>
        <p:blipFill>
          <a:blip r:embed="rId4"/>
          <a:stretch>
            <a:fillRect/>
          </a:stretch>
        </p:blipFill>
        <p:spPr>
          <a:xfrm>
            <a:off x="417053" y="1789162"/>
            <a:ext cx="3908480" cy="3781761"/>
          </a:xfrm>
          <a:prstGeom prst="rect">
            <a:avLst/>
          </a:prstGeom>
        </p:spPr>
      </p:pic>
    </p:spTree>
    <p:extLst>
      <p:ext uri="{BB962C8B-B14F-4D97-AF65-F5344CB8AC3E}">
        <p14:creationId xmlns:p14="http://schemas.microsoft.com/office/powerpoint/2010/main" val="1030187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200" dirty="0">
                <a:latin typeface="Franklin Gothic Demi"/>
              </a:rPr>
              <a:t>7.9. Varhaisen puuttumisen käytänteitä, ideoita ja mahdollisuuksia</a:t>
            </a:r>
            <a:endParaRPr lang="fi-FI" sz="20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lnSpc>
                <a:spcPct val="120000"/>
              </a:lnSpc>
              <a:spcAft>
                <a:spcPts val="1200"/>
              </a:spcAft>
            </a:pPr>
            <a:r>
              <a:rPr lang="fi-FI" sz="2200" dirty="0">
                <a:latin typeface="+mn-lt"/>
              </a:rPr>
              <a:t>Opiskelijoiden olisi hyvä tietää opintojen alusta lähtien, mitä tehdä jos opinnot alkavat tuntumaan liian raskailta, oma toimintakyky heikkenee tai hänellä diagnosoidaan opiskelukykyyn vaikuttava sairaus</a:t>
            </a:r>
          </a:p>
          <a:p>
            <a:pPr lvl="2">
              <a:lnSpc>
                <a:spcPct val="120000"/>
              </a:lnSpc>
              <a:spcAft>
                <a:spcPts val="1200"/>
              </a:spcAft>
            </a:pPr>
            <a:r>
              <a:rPr lang="fi-FI" sz="1800" dirty="0">
                <a:latin typeface="+mn-lt"/>
              </a:rPr>
              <a:t>Yhteys tutoropettajaan, opinto-ohjaajaan, opettajatutoriin, opintopsykologiin, opintokuraattoriin, erityisopettajaan tai ajankohtaisiin opintojaksojen opettajiin tilannekohtaisesti</a:t>
            </a:r>
          </a:p>
          <a:p>
            <a:pPr>
              <a:lnSpc>
                <a:spcPct val="120000"/>
              </a:lnSpc>
              <a:spcAft>
                <a:spcPts val="1200"/>
              </a:spcAft>
            </a:pPr>
            <a:r>
              <a:rPr lang="fi-FI" sz="2200" dirty="0">
                <a:latin typeface="+mn-lt"/>
              </a:rPr>
              <a:t>Opiskelijalle olisi hyvä kertoa heti terveyshuolien ilmennettyä, miten tilanne voi vaikuttaa hänen talouteensa ja ohjata opiskelijaa ymmärtämään keskeisimpiä tukimuotoja (vaikutukset opintotukeen, opintolainaan) ja palveluita (kela, sosiaalitoimi).</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58</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1524472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200" dirty="0">
                <a:latin typeface="Franklin Gothic Demi"/>
              </a:rPr>
              <a:t>7.10. Varhaisen puuttumisen käytänteitä, ideoita ja mahdollisuuksia</a:t>
            </a:r>
            <a:endParaRPr lang="fi-FI" sz="20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92500" lnSpcReduction="20000"/>
          </a:bodyPr>
          <a:lstStyle/>
          <a:p>
            <a:pPr>
              <a:lnSpc>
                <a:spcPct val="120000"/>
              </a:lnSpc>
              <a:spcAft>
                <a:spcPts val="1200"/>
              </a:spcAft>
            </a:pPr>
            <a:r>
              <a:rPr lang="fi-FI" sz="2200" dirty="0">
                <a:latin typeface="+mn-lt"/>
              </a:rPr>
              <a:t>Opiskelijan mahdollisia tarpeita terveydellisten haasteiden äärellä:</a:t>
            </a:r>
          </a:p>
          <a:p>
            <a:pPr lvl="2">
              <a:lnSpc>
                <a:spcPct val="120000"/>
              </a:lnSpc>
              <a:spcAft>
                <a:spcPts val="1200"/>
              </a:spcAft>
            </a:pPr>
            <a:r>
              <a:rPr lang="fi-FI" sz="1800" dirty="0">
                <a:latin typeface="+mn-lt"/>
              </a:rPr>
              <a:t>Tukeminen kokonaistilanteen hahmottamisessa – normalisointi, erilaiset näkökulmat, nykyhetkeen ja tulevaisuuteen keskittyminen, yksilöllisten lähtökohtien huomaaminen ja tunnustaminen</a:t>
            </a:r>
          </a:p>
          <a:p>
            <a:pPr lvl="2">
              <a:lnSpc>
                <a:spcPct val="120000"/>
              </a:lnSpc>
              <a:spcAft>
                <a:spcPts val="1200"/>
              </a:spcAft>
            </a:pPr>
            <a:r>
              <a:rPr lang="fi-FI" sz="1800" dirty="0">
                <a:latin typeface="+mn-lt"/>
              </a:rPr>
              <a:t>Opiskelijan toimijuuden tukeminen – tuetaan opiskelijaa toimimaan itsenäisesti, kysyminen, aktiivinen kuuntelu, dialogi, opiskelijan omien oppien integroiminen arkeen</a:t>
            </a:r>
          </a:p>
          <a:p>
            <a:pPr lvl="2">
              <a:lnSpc>
                <a:spcPct val="120000"/>
              </a:lnSpc>
              <a:spcAft>
                <a:spcPts val="1200"/>
              </a:spcAft>
            </a:pPr>
            <a:r>
              <a:rPr lang="fi-FI" sz="1800" dirty="0">
                <a:latin typeface="+mn-lt"/>
              </a:rPr>
              <a:t>Ratkaisujen etsiminen opiskelijan haasteisiin – mielekkäiden opiskelu- ja arkirutiinien kehittäminen yhteisesti, avoin, vapaa keskustelu, opintojen jäsennys, vaihtoehtojen tarjoaminen, neuvonta </a:t>
            </a:r>
          </a:p>
          <a:p>
            <a:pPr lvl="2">
              <a:lnSpc>
                <a:spcPct val="120000"/>
              </a:lnSpc>
              <a:spcAft>
                <a:spcPts val="1200"/>
              </a:spcAft>
            </a:pPr>
            <a:r>
              <a:rPr lang="fi-FI" sz="1800" dirty="0">
                <a:latin typeface="+mn-lt"/>
              </a:rPr>
              <a:t>Opiskelijan myönteisen minäkuvan vahvistaminen – tietoisuus- ja tunnetaidot, hyväksyntä, psykologinen joustavuus, itsemyötätunto, ajatusleikit ja harjoitteet, epävarmuuden ja ahdistuksen tunteen käsittely</a:t>
            </a:r>
          </a:p>
          <a:p>
            <a:pPr lvl="2">
              <a:lnSpc>
                <a:spcPct val="120000"/>
              </a:lnSpc>
              <a:spcAft>
                <a:spcPts val="1200"/>
              </a:spcAft>
            </a:pPr>
            <a:r>
              <a:rPr lang="fi-FI" sz="1800" dirty="0">
                <a:latin typeface="+mn-lt"/>
              </a:rPr>
              <a:t>Teoriatiedon hyödyntäminen - taustateorioiden ja tutkitun tiedon hyödyntäminen opiskelijan ohjauksessa esim. Hyväksymis- ja omistautumisterapeuttiset menetelmät, ratkaisukeskeiset terapeuttiset menetelmät</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59</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383672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1.2. Avoimesta tutkinto-opiskelijaksi, siirtohaku, suomalaisten korkeakouluopintojen väylä ja muut erillishaut</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a:xfrm>
            <a:off x="727364" y="2409581"/>
            <a:ext cx="10744200" cy="4302672"/>
          </a:xfrm>
        </p:spPr>
        <p:txBody>
          <a:bodyPr/>
          <a:lstStyle/>
          <a:p>
            <a:pPr>
              <a:spcAft>
                <a:spcPts val="1200"/>
              </a:spcAft>
            </a:pPr>
            <a:r>
              <a:rPr lang="fi-FI" sz="2000" dirty="0">
                <a:solidFill>
                  <a:schemeClr val="tx1"/>
                </a:solidFill>
                <a:latin typeface="+mn-lt"/>
              </a:rPr>
              <a:t>Miten opiskelija ottaa haltuun tutkinto-opiskelijan rooliin kuuluvat tehtävät asiat ja vastuut? ​</a:t>
            </a:r>
          </a:p>
          <a:p>
            <a:pPr>
              <a:spcAft>
                <a:spcPts val="1200"/>
              </a:spcAft>
            </a:pPr>
            <a:r>
              <a:rPr lang="fi-FI" sz="2000" dirty="0">
                <a:solidFill>
                  <a:schemeClr val="tx1"/>
                </a:solidFill>
                <a:latin typeface="+mn-lt"/>
              </a:rPr>
              <a:t>Miten opintopolku rakentuu siirryttäessä avoimesta tutkinto-opiskelijaksi?</a:t>
            </a:r>
          </a:p>
          <a:p>
            <a:pPr>
              <a:spcAft>
                <a:spcPts val="1200"/>
              </a:spcAft>
            </a:pPr>
            <a:r>
              <a:rPr lang="fi-FI" sz="2000" dirty="0">
                <a:solidFill>
                  <a:schemeClr val="tx1"/>
                </a:solidFill>
                <a:latin typeface="+mn-lt"/>
              </a:rPr>
              <a:t>Miten opiskelija integroituu uuteen ryhmään?</a:t>
            </a:r>
          </a:p>
          <a:p>
            <a:pPr>
              <a:spcAft>
                <a:spcPts val="1200"/>
              </a:spcAft>
            </a:pPr>
            <a:r>
              <a:rPr lang="fi-FI" sz="2000" dirty="0">
                <a:solidFill>
                  <a:schemeClr val="tx1"/>
                </a:solidFill>
                <a:latin typeface="+mn-lt"/>
              </a:rPr>
              <a:t>Miten opiskelijan ohjaus toteutuu henkilökohtaisen opintosuunnitelman osalta?</a:t>
            </a:r>
          </a:p>
          <a:p>
            <a:pPr>
              <a:spcAft>
                <a:spcPts val="1200"/>
              </a:spcAft>
            </a:pPr>
            <a:r>
              <a:rPr lang="fi-FI" sz="2000" dirty="0">
                <a:solidFill>
                  <a:schemeClr val="tx1"/>
                </a:solidFill>
                <a:latin typeface="+mn-lt"/>
              </a:rPr>
              <a:t>Miten aiemmin suoritetut opinnot vastaavat uuden tutkinnon tai korkeakoulun opintoja?</a:t>
            </a:r>
          </a:p>
          <a:p>
            <a:pPr>
              <a:spcAft>
                <a:spcPts val="1200"/>
              </a:spcAft>
            </a:pPr>
            <a:r>
              <a:rPr lang="fi-FI" sz="2000" dirty="0">
                <a:solidFill>
                  <a:schemeClr val="tx1"/>
                </a:solidFill>
                <a:latin typeface="+mn-lt"/>
              </a:rPr>
              <a:t>Miten opiskelija ottaa haltuun uuden korkeakoulun käytänteet? </a:t>
            </a:r>
            <a:r>
              <a:rPr lang="en-US" sz="2000" dirty="0">
                <a:solidFill>
                  <a:schemeClr val="tx1"/>
                </a:solidFill>
                <a:latin typeface="+mn-lt"/>
              </a:rPr>
              <a:t>​</a:t>
            </a:r>
          </a:p>
          <a:p>
            <a:pPr>
              <a:spcAft>
                <a:spcPts val="1200"/>
              </a:spcAft>
            </a:pPr>
            <a:r>
              <a:rPr lang="en-US" sz="2000" dirty="0" err="1">
                <a:solidFill>
                  <a:schemeClr val="tx1"/>
                </a:solidFill>
                <a:latin typeface="+mn-lt"/>
              </a:rPr>
              <a:t>Miten</a:t>
            </a:r>
            <a:r>
              <a:rPr lang="en-US" sz="2000" dirty="0">
                <a:solidFill>
                  <a:schemeClr val="tx1"/>
                </a:solidFill>
                <a:latin typeface="+mn-lt"/>
              </a:rPr>
              <a:t> </a:t>
            </a:r>
            <a:r>
              <a:rPr lang="en-US" sz="2000" dirty="0" err="1">
                <a:solidFill>
                  <a:schemeClr val="tx1"/>
                </a:solidFill>
                <a:latin typeface="+mn-lt"/>
              </a:rPr>
              <a:t>opiskelija</a:t>
            </a:r>
            <a:r>
              <a:rPr lang="en-US" sz="2000" dirty="0">
                <a:solidFill>
                  <a:schemeClr val="tx1"/>
                </a:solidFill>
                <a:latin typeface="+mn-lt"/>
              </a:rPr>
              <a:t> </a:t>
            </a:r>
            <a:r>
              <a:rPr lang="en-US" sz="2000" dirty="0" err="1">
                <a:solidFill>
                  <a:schemeClr val="tx1"/>
                </a:solidFill>
                <a:latin typeface="+mn-lt"/>
              </a:rPr>
              <a:t>tekee</a:t>
            </a:r>
            <a:r>
              <a:rPr lang="en-US" sz="2000" dirty="0">
                <a:solidFill>
                  <a:schemeClr val="tx1"/>
                </a:solidFill>
                <a:latin typeface="+mn-lt"/>
              </a:rPr>
              <a:t> </a:t>
            </a:r>
            <a:r>
              <a:rPr lang="en-US" sz="2000" dirty="0" err="1">
                <a:solidFill>
                  <a:schemeClr val="tx1"/>
                </a:solidFill>
                <a:latin typeface="+mn-lt"/>
              </a:rPr>
              <a:t>hyväksilukuhakemukset</a:t>
            </a:r>
            <a:r>
              <a:rPr lang="en-US" sz="2000" dirty="0">
                <a:solidFill>
                  <a:schemeClr val="tx1"/>
                </a:solidFill>
                <a:latin typeface="+mn-lt"/>
              </a:rPr>
              <a:t>?</a:t>
            </a:r>
            <a:endParaRPr lang="fi-FI" sz="2000" dirty="0">
              <a:solidFill>
                <a:schemeClr val="tx1"/>
              </a:solidFill>
            </a:endParaRPr>
          </a:p>
          <a:p>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6</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2108940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200" dirty="0">
                <a:latin typeface="Franklin Gothic Demi"/>
              </a:rPr>
              <a:t>7.11. Varhaisen puuttumisen käytänteitä, ideoita ja mahdollisuuksia</a:t>
            </a:r>
            <a:endParaRPr lang="fi-FI" sz="20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a:xfrm>
            <a:off x="727364" y="1825625"/>
            <a:ext cx="11067628" cy="4516994"/>
          </a:xfrm>
        </p:spPr>
        <p:txBody>
          <a:bodyPr>
            <a:normAutofit fontScale="62500" lnSpcReduction="20000"/>
          </a:bodyPr>
          <a:lstStyle/>
          <a:p>
            <a:pPr>
              <a:lnSpc>
                <a:spcPct val="120000"/>
              </a:lnSpc>
              <a:spcAft>
                <a:spcPts val="1200"/>
              </a:spcAft>
            </a:pPr>
            <a:r>
              <a:rPr lang="fi-FI" sz="2200" dirty="0">
                <a:latin typeface="+mn-lt"/>
              </a:rPr>
              <a:t>Opiskelijalle on usein tärkeää tiedostaa, että opinnoissa voidaan etsiä joustoa ja vaihtoehtoisia toteutustapoja tai ajankohtia kurssitoteutuksille</a:t>
            </a:r>
          </a:p>
          <a:p>
            <a:pPr lvl="2">
              <a:lnSpc>
                <a:spcPct val="120000"/>
              </a:lnSpc>
              <a:spcAft>
                <a:spcPts val="1200"/>
              </a:spcAft>
            </a:pPr>
            <a:r>
              <a:rPr lang="fi-FI" sz="1800" dirty="0">
                <a:latin typeface="+mn-lt"/>
              </a:rPr>
              <a:t>Kurssikokonaisuudet, lukukausi-ilmoittautuminen, opiskeluoikeus, opiskeluryhmän vaihtaminen, opintoihin myöhemmin palaaminen</a:t>
            </a:r>
          </a:p>
          <a:p>
            <a:pPr lvl="2">
              <a:lnSpc>
                <a:spcPct val="120000"/>
              </a:lnSpc>
              <a:spcAft>
                <a:spcPts val="1200"/>
              </a:spcAft>
            </a:pPr>
            <a:r>
              <a:rPr lang="fi-FI" sz="1800" dirty="0">
                <a:latin typeface="+mn-lt"/>
              </a:rPr>
              <a:t>Hyvä suunnitelma on sellainen, joka jo lähtökohtaisesti tuntuu toteutettavalta</a:t>
            </a:r>
          </a:p>
          <a:p>
            <a:pPr>
              <a:lnSpc>
                <a:spcPct val="120000"/>
              </a:lnSpc>
              <a:spcAft>
                <a:spcPts val="1200"/>
              </a:spcAft>
            </a:pPr>
            <a:r>
              <a:rPr lang="fi-FI" sz="2200" dirty="0">
                <a:latin typeface="+mn-lt"/>
              </a:rPr>
              <a:t>Taloudellisia tukimuotoja</a:t>
            </a:r>
          </a:p>
          <a:p>
            <a:pPr lvl="2">
              <a:lnSpc>
                <a:spcPct val="120000"/>
              </a:lnSpc>
              <a:spcAft>
                <a:spcPts val="1200"/>
              </a:spcAft>
            </a:pPr>
            <a:r>
              <a:rPr lang="fi-FI" sz="1800" dirty="0">
                <a:latin typeface="+mn-lt"/>
              </a:rPr>
              <a:t>Opintotuki, opintolaina, sairauspäiväraha, kuntoutustuki, toimeentulotuki, mahdollisten läheisten taloudellinen tuki</a:t>
            </a:r>
          </a:p>
          <a:p>
            <a:pPr>
              <a:lnSpc>
                <a:spcPct val="120000"/>
              </a:lnSpc>
              <a:spcAft>
                <a:spcPts val="1200"/>
              </a:spcAft>
            </a:pPr>
            <a:r>
              <a:rPr lang="fi-FI" sz="2200" dirty="0">
                <a:latin typeface="+mn-lt"/>
              </a:rPr>
              <a:t>Opiskelumäärän rajaaminen – Sairastumisen äärellä on erityisen sallittua kiinnittää huomiota omiin tarpeisiin: </a:t>
            </a:r>
          </a:p>
          <a:p>
            <a:pPr lvl="2">
              <a:lnSpc>
                <a:spcPct val="120000"/>
              </a:lnSpc>
              <a:spcAft>
                <a:spcPts val="1200"/>
              </a:spcAft>
            </a:pPr>
            <a:r>
              <a:rPr lang="fi-FI" sz="1800" dirty="0">
                <a:latin typeface="+mn-lt"/>
              </a:rPr>
              <a:t>Kuinka paljon jaksan opiskella? </a:t>
            </a:r>
          </a:p>
          <a:p>
            <a:pPr lvl="2">
              <a:lnSpc>
                <a:spcPct val="120000"/>
              </a:lnSpc>
              <a:spcAft>
                <a:spcPts val="1200"/>
              </a:spcAft>
            </a:pPr>
            <a:r>
              <a:rPr lang="fi-FI" sz="1800" dirty="0">
                <a:latin typeface="+mn-lt"/>
              </a:rPr>
              <a:t>Kuinka kauan jaksan opiskella? </a:t>
            </a:r>
          </a:p>
          <a:p>
            <a:pPr lvl="2">
              <a:lnSpc>
                <a:spcPct val="120000"/>
              </a:lnSpc>
              <a:spcAft>
                <a:spcPts val="1200"/>
              </a:spcAft>
            </a:pPr>
            <a:r>
              <a:rPr lang="fi-FI" sz="1800" dirty="0">
                <a:latin typeface="+mn-lt"/>
              </a:rPr>
              <a:t>Miten tukea arjenhallintaa?</a:t>
            </a:r>
          </a:p>
          <a:p>
            <a:pPr lvl="2">
              <a:lnSpc>
                <a:spcPct val="120000"/>
              </a:lnSpc>
              <a:spcAft>
                <a:spcPts val="1200"/>
              </a:spcAft>
            </a:pPr>
            <a:r>
              <a:rPr lang="fi-FI" sz="1800" dirty="0">
                <a:latin typeface="+mn-lt"/>
              </a:rPr>
              <a:t>Miten muisti/keskittyminen/luovuus/aloitekyky tänään toimii?</a:t>
            </a:r>
          </a:p>
          <a:p>
            <a:pPr lvl="2">
              <a:lnSpc>
                <a:spcPct val="120000"/>
              </a:lnSpc>
              <a:spcAft>
                <a:spcPts val="1200"/>
              </a:spcAft>
            </a:pPr>
            <a:r>
              <a:rPr lang="fi-FI" sz="1800" dirty="0">
                <a:latin typeface="+mn-lt"/>
              </a:rPr>
              <a:t>Kuinka paljon tarvitsen aikaa palautumiseen?</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60</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482"/>
            <a:ext cx="6584899" cy="673518"/>
          </a:xfrm>
          <a:prstGeom prst="rect">
            <a:avLst/>
          </a:prstGeom>
        </p:spPr>
      </p:pic>
    </p:spTree>
    <p:extLst>
      <p:ext uri="{BB962C8B-B14F-4D97-AF65-F5344CB8AC3E}">
        <p14:creationId xmlns:p14="http://schemas.microsoft.com/office/powerpoint/2010/main" val="129291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607E4F7-2596-5B4F-8E99-D35D6ADB91D3}"/>
              </a:ext>
            </a:extLst>
          </p:cNvPr>
          <p:cNvSpPr>
            <a:spLocks noGrp="1"/>
          </p:cNvSpPr>
          <p:nvPr>
            <p:ph type="title"/>
          </p:nvPr>
        </p:nvSpPr>
        <p:spPr/>
        <p:txBody>
          <a:bodyPr/>
          <a:lstStyle/>
          <a:p>
            <a:r>
              <a:rPr lang="fi-FI" sz="3200" dirty="0">
                <a:latin typeface="Franklin Gothic Demi"/>
              </a:rPr>
              <a:t>7.12. Varhaisen puuttumisen käytänteitä, ideoita ja mahdollisuuksia</a:t>
            </a:r>
            <a:endParaRPr lang="fi-FI" sz="3200" dirty="0"/>
          </a:p>
        </p:txBody>
      </p:sp>
      <p:sp>
        <p:nvSpPr>
          <p:cNvPr id="34" name="Content Placeholder 33">
            <a:extLst>
              <a:ext uri="{FF2B5EF4-FFF2-40B4-BE49-F238E27FC236}">
                <a16:creationId xmlns:a16="http://schemas.microsoft.com/office/drawing/2014/main" id="{4EB2F30A-298F-AF4C-A238-FE1AB1710C6C}"/>
              </a:ext>
            </a:extLst>
          </p:cNvPr>
          <p:cNvSpPr>
            <a:spLocks noGrp="1"/>
          </p:cNvSpPr>
          <p:nvPr>
            <p:ph sz="half" idx="2"/>
          </p:nvPr>
        </p:nvSpPr>
        <p:spPr/>
        <p:txBody>
          <a:bodyPr>
            <a:normAutofit fontScale="85000" lnSpcReduction="10000"/>
          </a:bodyPr>
          <a:lstStyle/>
          <a:p>
            <a:pPr>
              <a:lnSpc>
                <a:spcPct val="120000"/>
              </a:lnSpc>
              <a:spcAft>
                <a:spcPts val="1200"/>
              </a:spcAft>
            </a:pPr>
            <a:r>
              <a:rPr lang="fi-FI" sz="2200" dirty="0"/>
              <a:t>Toimintasuunnitelma opiskelijan haastaviin terveystilanteisiin</a:t>
            </a:r>
          </a:p>
          <a:p>
            <a:pPr lvl="2">
              <a:lnSpc>
                <a:spcPct val="120000"/>
              </a:lnSpc>
              <a:spcAft>
                <a:spcPts val="1200"/>
              </a:spcAft>
            </a:pPr>
            <a:r>
              <a:rPr lang="fi-FI" sz="1800" dirty="0"/>
              <a:t>Voi olla hyvä miettiä etukäteen, miten toimin jos terveys estää opiskeluani?</a:t>
            </a:r>
          </a:p>
          <a:p>
            <a:pPr lvl="2">
              <a:lnSpc>
                <a:spcPct val="120000"/>
              </a:lnSpc>
              <a:spcAft>
                <a:spcPts val="1200"/>
              </a:spcAft>
            </a:pPr>
            <a:r>
              <a:rPr lang="fi-FI" sz="1800" dirty="0"/>
              <a:t>Mistä tiedän, että tänään ei tarvitse lähteä opintoihin?</a:t>
            </a:r>
          </a:p>
          <a:p>
            <a:pPr lvl="2">
              <a:lnSpc>
                <a:spcPct val="120000"/>
              </a:lnSpc>
              <a:spcAft>
                <a:spcPts val="1200"/>
              </a:spcAft>
            </a:pPr>
            <a:r>
              <a:rPr lang="fi-FI" sz="1800" dirty="0"/>
              <a:t>Kenelle ilmoitan, jos en pääse tänään opintoihin?</a:t>
            </a:r>
          </a:p>
          <a:p>
            <a:pPr lvl="2">
              <a:lnSpc>
                <a:spcPct val="120000"/>
              </a:lnSpc>
              <a:spcAft>
                <a:spcPts val="1200"/>
              </a:spcAft>
            </a:pPr>
            <a:r>
              <a:rPr lang="fi-FI" sz="1800" dirty="0"/>
              <a:t>Mitä teen opiskelupäivän sijaan, jos en pääse tänään opintoihin?</a:t>
            </a:r>
          </a:p>
          <a:p>
            <a:pPr lvl="2">
              <a:lnSpc>
                <a:spcPct val="120000"/>
              </a:lnSpc>
              <a:spcAft>
                <a:spcPts val="1200"/>
              </a:spcAft>
            </a:pPr>
            <a:r>
              <a:rPr lang="fi-FI" sz="1800" dirty="0"/>
              <a:t>Miten toimin, jos huonovointisuus jatkuu pidempään?</a:t>
            </a:r>
          </a:p>
          <a:p>
            <a:pPr lvl="2">
              <a:lnSpc>
                <a:spcPct val="120000"/>
              </a:lnSpc>
              <a:spcAft>
                <a:spcPts val="1200"/>
              </a:spcAft>
            </a:pPr>
            <a:r>
              <a:rPr lang="fi-FI" sz="1800" dirty="0"/>
              <a:t>Onko kurssi-/tehtäväsuunnitelmassa joustoa?</a:t>
            </a:r>
          </a:p>
        </p:txBody>
      </p:sp>
      <p:sp>
        <p:nvSpPr>
          <p:cNvPr id="5" name="Slide Number Placeholder 4">
            <a:extLst>
              <a:ext uri="{FF2B5EF4-FFF2-40B4-BE49-F238E27FC236}">
                <a16:creationId xmlns:a16="http://schemas.microsoft.com/office/drawing/2014/main" id="{CBECC991-B559-4141-8F07-5B1D74C29E6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8" name="Kuva 7" descr="Ohjauksella hyvinvointia -hankkeen osatoteuttajien logot">
            <a:extLst>
              <a:ext uri="{FF2B5EF4-FFF2-40B4-BE49-F238E27FC236}">
                <a16:creationId xmlns:a16="http://schemas.microsoft.com/office/drawing/2014/main" id="{29895273-E36E-4431-B7CC-1603A7238419}"/>
              </a:ext>
            </a:extLst>
          </p:cNvPr>
          <p:cNvPicPr/>
          <p:nvPr/>
        </p:nvPicPr>
        <p:blipFill>
          <a:blip r:embed="rId3"/>
          <a:srcRect/>
          <a:stretch/>
        </p:blipFill>
        <p:spPr>
          <a:xfrm>
            <a:off x="5607101" y="6188422"/>
            <a:ext cx="6584899" cy="673518"/>
          </a:xfrm>
          <a:prstGeom prst="rect">
            <a:avLst/>
          </a:prstGeom>
        </p:spPr>
      </p:pic>
      <p:pic>
        <p:nvPicPr>
          <p:cNvPr id="3" name="Kuva 2" descr="Opiskelija istuu säkkituolia vasten ja lukee kirjaa. ">
            <a:extLst>
              <a:ext uri="{FF2B5EF4-FFF2-40B4-BE49-F238E27FC236}">
                <a16:creationId xmlns:a16="http://schemas.microsoft.com/office/drawing/2014/main" id="{BE5FB8AE-94ED-4F5A-9424-EBAA898B075D}"/>
              </a:ext>
            </a:extLst>
          </p:cNvPr>
          <p:cNvPicPr>
            <a:picLocks noChangeAspect="1"/>
          </p:cNvPicPr>
          <p:nvPr/>
        </p:nvPicPr>
        <p:blipFill>
          <a:blip r:embed="rId4"/>
          <a:stretch>
            <a:fillRect/>
          </a:stretch>
        </p:blipFill>
        <p:spPr>
          <a:xfrm>
            <a:off x="719579" y="2039442"/>
            <a:ext cx="3121277" cy="2930103"/>
          </a:xfrm>
          <a:prstGeom prst="rect">
            <a:avLst/>
          </a:prstGeom>
        </p:spPr>
      </p:pic>
    </p:spTree>
    <p:extLst>
      <p:ext uri="{BB962C8B-B14F-4D97-AF65-F5344CB8AC3E}">
        <p14:creationId xmlns:p14="http://schemas.microsoft.com/office/powerpoint/2010/main" val="1581427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200" dirty="0">
                <a:latin typeface="Franklin Gothic Demi"/>
              </a:rPr>
              <a:t>7.13. Varhaisen puuttumisen käytänteitä, ideoita ja mahdollisuuksia</a:t>
            </a:r>
            <a:endParaRPr lang="fi-FI" sz="20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lnSpcReduction="10000"/>
          </a:bodyPr>
          <a:lstStyle/>
          <a:p>
            <a:pPr>
              <a:lnSpc>
                <a:spcPct val="120000"/>
              </a:lnSpc>
              <a:spcAft>
                <a:spcPts val="1200"/>
              </a:spcAft>
            </a:pPr>
            <a:r>
              <a:rPr lang="fi-FI" sz="2200" dirty="0">
                <a:latin typeface="+mn-lt"/>
              </a:rPr>
              <a:t>Jos opiskelija ilmaisee huolta omasta terveydentilastaan, olisi tärkeää varmistaa, että opiskelija tuntee oman palvelu- ja tukiverkkonsa</a:t>
            </a:r>
          </a:p>
          <a:p>
            <a:pPr lvl="2">
              <a:lnSpc>
                <a:spcPct val="120000"/>
              </a:lnSpc>
              <a:spcAft>
                <a:spcPts val="1200"/>
              </a:spcAft>
            </a:pPr>
            <a:r>
              <a:rPr lang="fi-FI" sz="1800" dirty="0">
                <a:latin typeface="+mn-lt"/>
              </a:rPr>
              <a:t>Usein opiskelija kaipaa tukea ydinhaasteiden sanoittamiseen. Tässä voi auttaa esimerkiksi keskeisten haasteiden yhdessä ylös kirjoittaminen. </a:t>
            </a:r>
          </a:p>
          <a:p>
            <a:pPr lvl="2">
              <a:lnSpc>
                <a:spcPct val="120000"/>
              </a:lnSpc>
              <a:spcAft>
                <a:spcPts val="1200"/>
              </a:spcAft>
            </a:pPr>
            <a:r>
              <a:rPr lang="fi-FI" sz="1800" dirty="0">
                <a:latin typeface="+mn-lt"/>
              </a:rPr>
              <a:t>Opiskelijan kanssa voi sopia jämäkästi, milloin hän ottaa yhteyttä terveydenhuoltoon ja mitä kanavaa hän voisi ensisijaisesti pyrkiä hyödyntämään. Myös yhteinen yhteydenotto voi auttaa joissakin tilanteissa. On kuitenkin hyvä huomioida, että opiskelijan puolesta tehty </a:t>
            </a:r>
            <a:r>
              <a:rPr lang="fi-FI" sz="1800" dirty="0" err="1">
                <a:latin typeface="+mn-lt"/>
              </a:rPr>
              <a:t>kontaktointi</a:t>
            </a:r>
            <a:r>
              <a:rPr lang="fi-FI" sz="1800" dirty="0">
                <a:latin typeface="+mn-lt"/>
              </a:rPr>
              <a:t> terveydenhuoltoon ei aina tue riittävällä tavalla opiskelijan motivaatiota saapua tai hyötyä terveydenhuollon palveluista. Opiskelijan oma motivaatio on tärkeä tekijä hoidosta hyötymisessä. </a:t>
            </a:r>
          </a:p>
          <a:p>
            <a:pPr lvl="2">
              <a:lnSpc>
                <a:spcPct val="120000"/>
              </a:lnSpc>
              <a:spcAft>
                <a:spcPts val="1200"/>
              </a:spcAft>
            </a:pPr>
            <a:r>
              <a:rPr lang="fi-FI" sz="1800" dirty="0">
                <a:latin typeface="+mn-lt"/>
              </a:rPr>
              <a:t>Opiskelijaa voi tukea avoimuuteen omissa lähiverkostoissaan (perhe, ystävät, seurustelukumppani, työyhteisö).</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62</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94941"/>
            <a:ext cx="6584899" cy="673518"/>
          </a:xfrm>
          <a:prstGeom prst="rect">
            <a:avLst/>
          </a:prstGeom>
        </p:spPr>
      </p:pic>
    </p:spTree>
    <p:extLst>
      <p:ext uri="{BB962C8B-B14F-4D97-AF65-F5344CB8AC3E}">
        <p14:creationId xmlns:p14="http://schemas.microsoft.com/office/powerpoint/2010/main" val="3127419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200" dirty="0">
                <a:latin typeface="Franklin Gothic Demi"/>
              </a:rPr>
              <a:t>7.14. Varhaisen puuttumisen käytänteitä, ideoita ja mahdollisuuksia</a:t>
            </a:r>
            <a:endParaRPr lang="fi-FI" sz="20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lnSpcReduction="10000"/>
          </a:bodyPr>
          <a:lstStyle/>
          <a:p>
            <a:pPr>
              <a:lnSpc>
                <a:spcPct val="120000"/>
              </a:lnSpc>
              <a:spcAft>
                <a:spcPts val="1200"/>
              </a:spcAft>
            </a:pPr>
            <a:r>
              <a:rPr lang="fi-FI" sz="2200" dirty="0">
                <a:latin typeface="+mn-lt"/>
              </a:rPr>
              <a:t>Opiskelijaa voi auttaa keskustelemaan erilaisista opiskeluminäkuvaan, riittämättömyyteen ja tunnekokemuksiin liittyvistä tuntemuksista ja ajatuksista</a:t>
            </a:r>
          </a:p>
          <a:p>
            <a:pPr lvl="2">
              <a:lnSpc>
                <a:spcPct val="120000"/>
              </a:lnSpc>
              <a:spcAft>
                <a:spcPts val="1200"/>
              </a:spcAft>
            </a:pPr>
            <a:r>
              <a:rPr lang="fi-FI" sz="1800" dirty="0">
                <a:latin typeface="+mn-lt"/>
              </a:rPr>
              <a:t>Miten kuvailisit itseäsi opiskelijana?</a:t>
            </a:r>
          </a:p>
          <a:p>
            <a:pPr lvl="2">
              <a:lnSpc>
                <a:spcPct val="120000"/>
              </a:lnSpc>
              <a:spcAft>
                <a:spcPts val="1200"/>
              </a:spcAft>
            </a:pPr>
            <a:r>
              <a:rPr lang="fi-FI" sz="1800" dirty="0">
                <a:latin typeface="+mn-lt"/>
              </a:rPr>
              <a:t>Miten koet, että sairaus on vaikuttanut sinun opiskelukykyysi tai opiskeluminäkuvaasi? </a:t>
            </a:r>
          </a:p>
          <a:p>
            <a:pPr lvl="2">
              <a:lnSpc>
                <a:spcPct val="120000"/>
              </a:lnSpc>
              <a:spcAft>
                <a:spcPts val="1200"/>
              </a:spcAft>
            </a:pPr>
            <a:r>
              <a:rPr lang="fi-FI" sz="1800" dirty="0">
                <a:latin typeface="+mn-lt"/>
              </a:rPr>
              <a:t>Millaisia huolia tunnistat kun pohdit omaa opiskeluasi?</a:t>
            </a:r>
          </a:p>
          <a:p>
            <a:pPr lvl="2">
              <a:lnSpc>
                <a:spcPct val="120000"/>
              </a:lnSpc>
              <a:spcAft>
                <a:spcPts val="1200"/>
              </a:spcAft>
            </a:pPr>
            <a:r>
              <a:rPr lang="fi-FI" sz="1800" dirty="0">
                <a:latin typeface="+mn-lt"/>
              </a:rPr>
              <a:t>Miten tuet omaa opiskeluminäkuvaasi? </a:t>
            </a:r>
          </a:p>
          <a:p>
            <a:pPr>
              <a:lnSpc>
                <a:spcPct val="120000"/>
              </a:lnSpc>
              <a:spcAft>
                <a:spcPts val="1200"/>
              </a:spcAft>
            </a:pPr>
            <a:r>
              <a:rPr lang="fi-FI" sz="2200" dirty="0">
                <a:latin typeface="+mn-lt"/>
              </a:rPr>
              <a:t>On merkityksellistä tukea ja edistää myös opetus- ja ohjaushenkilökunnan hyvinvointia, sillä tutkimuksissa on havaittu, että hyvinvoiva henkilökunta tukee myös opiskelijoiden hyvinvointia </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63</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2713"/>
            <a:ext cx="6584899" cy="673518"/>
          </a:xfrm>
          <a:prstGeom prst="rect">
            <a:avLst/>
          </a:prstGeom>
        </p:spPr>
      </p:pic>
    </p:spTree>
    <p:extLst>
      <p:ext uri="{BB962C8B-B14F-4D97-AF65-F5344CB8AC3E}">
        <p14:creationId xmlns:p14="http://schemas.microsoft.com/office/powerpoint/2010/main" val="3463892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C7B7EC-65DF-48DA-97FD-E72325CB9847}"/>
              </a:ext>
            </a:extLst>
          </p:cNvPr>
          <p:cNvSpPr>
            <a:spLocks noGrp="1"/>
          </p:cNvSpPr>
          <p:nvPr>
            <p:ph type="title"/>
          </p:nvPr>
        </p:nvSpPr>
        <p:spPr/>
        <p:txBody>
          <a:bodyPr/>
          <a:lstStyle/>
          <a:p>
            <a:r>
              <a:rPr lang="fi-FI" sz="6600" dirty="0">
                <a:latin typeface="Franklin Gothic Demi"/>
              </a:rPr>
              <a:t>8. Oppijaminäkuva ja motivaatio</a:t>
            </a:r>
            <a:br>
              <a:rPr lang="fi-FI" dirty="0">
                <a:latin typeface="Franklin Gothic Demi"/>
              </a:rPr>
            </a:br>
            <a:endParaRPr lang="fi-FI" dirty="0"/>
          </a:p>
        </p:txBody>
      </p:sp>
      <p:sp>
        <p:nvSpPr>
          <p:cNvPr id="5" name="Text Placeholder 4">
            <a:extLst>
              <a:ext uri="{FF2B5EF4-FFF2-40B4-BE49-F238E27FC236}">
                <a16:creationId xmlns:a16="http://schemas.microsoft.com/office/drawing/2014/main" id="{63867AE5-C6FC-4AC3-8F84-7BB4ED54150F}"/>
              </a:ext>
            </a:extLst>
          </p:cNvPr>
          <p:cNvSpPr txBox="1">
            <a:spLocks/>
          </p:cNvSpPr>
          <p:nvPr/>
        </p:nvSpPr>
        <p:spPr>
          <a:xfrm>
            <a:off x="879764" y="5210812"/>
            <a:ext cx="10620086" cy="1031238"/>
          </a:xfrm>
          <a:prstGeom prst="rect">
            <a:avLst/>
          </a:prstGeom>
        </p:spPr>
        <p:txBody>
          <a:bodyPr vert="horz" lIns="0" tIns="0" rIns="0" bIns="0" rtlCol="0">
            <a:normAutofit/>
          </a:bodyPr>
          <a:lstStyle>
            <a:lvl1pPr marL="0" indent="0" algn="l" defTabSz="914400" rtl="0" eaLnBrk="1" latinLnBrk="0" hangingPunct="1">
              <a:lnSpc>
                <a:spcPts val="3000"/>
              </a:lnSpc>
              <a:spcBef>
                <a:spcPts val="600"/>
              </a:spcBef>
              <a:buSzPct val="100000"/>
              <a:buFontTx/>
              <a:buNone/>
              <a:defRPr sz="3000" kern="1200" cap="none" baseline="0">
                <a:solidFill>
                  <a:schemeClr val="tx1"/>
                </a:solidFill>
                <a:latin typeface="Franklin Gothic Demi" charset="0"/>
                <a:ea typeface="Franklin Gothic Demi" charset="0"/>
                <a:cs typeface="Franklin Gothic Demi" charset="0"/>
              </a:defRPr>
            </a:lvl1pPr>
            <a:lvl2pPr marL="457200" indent="0" algn="l" defTabSz="914400" rtl="0" eaLnBrk="1" latinLnBrk="0" hangingPunct="1">
              <a:lnSpc>
                <a:spcPts val="2400"/>
              </a:lnSpc>
              <a:spcBef>
                <a:spcPts val="600"/>
              </a:spcBef>
              <a:buSzPct val="80000"/>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ts val="1850"/>
              </a:lnSpc>
              <a:spcBef>
                <a:spcPts val="400"/>
              </a:spcBef>
              <a:buSzPct val="80000"/>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ts val="1400"/>
              </a:lnSpc>
              <a:spcBef>
                <a:spcPts val="4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ts val="1400"/>
              </a:lnSpc>
              <a:spcBef>
                <a:spcPts val="400"/>
              </a:spcBef>
              <a:buFont typeface="Arial"/>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b="1" dirty="0" err="1">
                <a:latin typeface="Franklin Gothic Demi"/>
              </a:rPr>
              <a:t>Teemaan</a:t>
            </a:r>
            <a:r>
              <a:rPr lang="en-US" b="1" dirty="0">
                <a:latin typeface="Franklin Gothic Demi"/>
              </a:rPr>
              <a:t> </a:t>
            </a:r>
            <a:r>
              <a:rPr lang="en-US" b="1" dirty="0" err="1">
                <a:latin typeface="Franklin Gothic Demi"/>
              </a:rPr>
              <a:t>liittyviä</a:t>
            </a:r>
            <a:r>
              <a:rPr lang="en-US" b="1" dirty="0">
                <a:latin typeface="Franklin Gothic Demi"/>
              </a:rPr>
              <a:t> </a:t>
            </a:r>
            <a:r>
              <a:rPr lang="en-US" b="1" dirty="0" err="1">
                <a:latin typeface="Franklin Gothic Demi"/>
              </a:rPr>
              <a:t>haasteita</a:t>
            </a:r>
            <a:r>
              <a:rPr lang="en-US" b="1" dirty="0">
                <a:latin typeface="Franklin Gothic Demi"/>
              </a:rPr>
              <a:t> ja v</a:t>
            </a:r>
            <a:r>
              <a:rPr lang="fi-FI" b="1" dirty="0" err="1">
                <a:latin typeface="Franklin Gothic Demi"/>
              </a:rPr>
              <a:t>arhaisen</a:t>
            </a:r>
            <a:r>
              <a:rPr lang="fi-FI" b="1" dirty="0">
                <a:latin typeface="Franklin Gothic Demi"/>
              </a:rPr>
              <a:t> puuttumisen käytänteitä, ideoita ja mahdollisuuksia</a:t>
            </a:r>
            <a:endParaRPr lang="en-US" dirty="0"/>
          </a:p>
          <a:p>
            <a:endParaRPr lang="fi-FI" dirty="0"/>
          </a:p>
        </p:txBody>
      </p:sp>
    </p:spTree>
    <p:extLst>
      <p:ext uri="{BB962C8B-B14F-4D97-AF65-F5344CB8AC3E}">
        <p14:creationId xmlns:p14="http://schemas.microsoft.com/office/powerpoint/2010/main" val="1998332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a:xfrm>
            <a:off x="723900" y="481524"/>
            <a:ext cx="10744200" cy="1152000"/>
          </a:xfrm>
        </p:spPr>
        <p:txBody>
          <a:bodyPr/>
          <a:lstStyle/>
          <a:p>
            <a:pPr>
              <a:lnSpc>
                <a:spcPct val="150000"/>
              </a:lnSpc>
            </a:pPr>
            <a:r>
              <a:rPr lang="fi-FI" sz="3600" dirty="0">
                <a:latin typeface="Franklin Gothic Demi"/>
              </a:rPr>
              <a:t>8.1. Oppijaminäkuva ja osaamisidentiteetti</a:t>
            </a:r>
            <a:endParaRPr lang="fi-FI" sz="24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70000" lnSpcReduction="20000"/>
          </a:bodyPr>
          <a:lstStyle/>
          <a:p>
            <a:pPr>
              <a:spcAft>
                <a:spcPts val="1200"/>
              </a:spcAft>
            </a:pPr>
            <a:r>
              <a:rPr lang="fi-FI" sz="2200" dirty="0">
                <a:latin typeface="+mn-lt"/>
              </a:rPr>
              <a:t>Korkeakouluopiskelijalla voi olla opintoihin ja opiskelijaelämään liittyvää itsekriittisyyttä, vaatimuksia ja korkeita odotuksia itseään kohtaan. Edellä mainitut tekijät voivat merkittävästi heikentää opiskelukykyä ja kuluttaa voimavaroja. Opiskelijan voi olla hankala tunnistaa, nimetä tai keskustella avoimesti oppijaminäkuvaan liittyvistä epävarmuuksista. </a:t>
            </a:r>
          </a:p>
          <a:p>
            <a:pPr lvl="2">
              <a:spcAft>
                <a:spcPts val="1200"/>
              </a:spcAft>
            </a:pPr>
            <a:r>
              <a:rPr lang="fi-FI" sz="1800" dirty="0">
                <a:latin typeface="+mn-lt"/>
              </a:rPr>
              <a:t>"Pääsin vahingossa/sattumalta korkeakouluun, muut ovat osaavampia."</a:t>
            </a:r>
          </a:p>
          <a:p>
            <a:pPr lvl="2">
              <a:spcAft>
                <a:spcPts val="1200"/>
              </a:spcAft>
            </a:pPr>
            <a:r>
              <a:rPr lang="fi-FI" sz="1800" dirty="0">
                <a:latin typeface="+mn-lt"/>
              </a:rPr>
              <a:t>"Haluan olla yksi parhaista. Vain korkeimmat arvosanat ovat riittävän hyviä."</a:t>
            </a:r>
          </a:p>
          <a:p>
            <a:pPr>
              <a:spcAft>
                <a:spcPts val="1200"/>
              </a:spcAft>
            </a:pPr>
            <a:r>
              <a:rPr lang="fi-FI" sz="2200" dirty="0">
                <a:latin typeface="+mn-lt"/>
              </a:rPr>
              <a:t>Opiskelijalla voi olla haasteena nähdä itsensä osaavana opiskelijana ja ammattilaisena. Opiskeluun voi liittyvä kuormittavia ajatusvääristymiä. Opiskelijalla ei ole mahdollisesti riittävästi myönteisiä kokemuksia, hän ei ole saanut riittävästi osaamisidentiteettiä tukevaa palautetta tai opiskelija on voimakkaan itsekriittinen. </a:t>
            </a:r>
          </a:p>
          <a:p>
            <a:pPr lvl="2">
              <a:spcAft>
                <a:spcPts val="1200"/>
              </a:spcAft>
            </a:pPr>
            <a:r>
              <a:rPr lang="fi-FI" sz="1800" dirty="0">
                <a:latin typeface="+mn-lt"/>
              </a:rPr>
              <a:t>"Meidän suvussa ei kukaan ole opiskellut korkeakoulussa."</a:t>
            </a:r>
          </a:p>
          <a:p>
            <a:pPr lvl="2">
              <a:spcAft>
                <a:spcPts val="1200"/>
              </a:spcAft>
            </a:pPr>
            <a:r>
              <a:rPr lang="fi-FI" sz="1800" dirty="0">
                <a:latin typeface="+mn-lt"/>
              </a:rPr>
              <a:t>"Minä en ole koskaan ollut hyvä kielissä, vaikka harjoittelisinkin."</a:t>
            </a:r>
          </a:p>
          <a:p>
            <a:pPr marL="360000" lvl="2" indent="0">
              <a:lnSpc>
                <a:spcPct val="100000"/>
              </a:lnSpc>
              <a:spcBef>
                <a:spcPts val="0"/>
              </a:spcBef>
              <a:spcAft>
                <a:spcPts val="600"/>
              </a:spcAft>
              <a:buNone/>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65</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91197"/>
            <a:ext cx="6584899" cy="673518"/>
          </a:xfrm>
          <a:prstGeom prst="rect">
            <a:avLst/>
          </a:prstGeom>
        </p:spPr>
      </p:pic>
    </p:spTree>
    <p:extLst>
      <p:ext uri="{BB962C8B-B14F-4D97-AF65-F5344CB8AC3E}">
        <p14:creationId xmlns:p14="http://schemas.microsoft.com/office/powerpoint/2010/main" val="1322950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8.2. Oppijaminäkuva ja osaamisidentiteetti</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a:xfrm>
            <a:off x="727363" y="1825624"/>
            <a:ext cx="10975419" cy="4613595"/>
          </a:xfrm>
        </p:spPr>
        <p:txBody>
          <a:bodyPr>
            <a:normAutofit fontScale="77500" lnSpcReduction="20000"/>
          </a:bodyPr>
          <a:lstStyle/>
          <a:p>
            <a:pPr>
              <a:spcAft>
                <a:spcPts val="1200"/>
              </a:spcAft>
            </a:pPr>
            <a:r>
              <a:rPr lang="fi-FI" sz="2200" dirty="0">
                <a:latin typeface="Franklin Gothic Book" panose="020B0503020102020204" pitchFamily="34" charset="0"/>
              </a:rPr>
              <a:t>Opiskelijalla voi olla haasteena nähdä korkeakoulutusvaihe kehittymisen vaiheena. Opiskelijalla ei ole realistinen käsitys itsestään osaajana. </a:t>
            </a:r>
          </a:p>
          <a:p>
            <a:pPr lvl="2">
              <a:spcAft>
                <a:spcPts val="1200"/>
              </a:spcAft>
            </a:pPr>
            <a:r>
              <a:rPr lang="fi-FI" sz="1800" dirty="0">
                <a:latin typeface="Franklin Gothic Book" panose="020B0503020102020204" pitchFamily="34" charset="0"/>
              </a:rPr>
              <a:t>"En voi mennä harjoitteluun tai simulaatioon, sillä en ole riittävän hyvä ja muut näkevät."</a:t>
            </a:r>
          </a:p>
          <a:p>
            <a:pPr lvl="2">
              <a:spcAft>
                <a:spcPts val="1200"/>
              </a:spcAft>
            </a:pPr>
            <a:r>
              <a:rPr lang="fi-FI" sz="1800" dirty="0">
                <a:latin typeface="Franklin Gothic Book" panose="020B0503020102020204" pitchFamily="34" charset="0"/>
              </a:rPr>
              <a:t>"Minulla on jo paljon kokemusta tämän kurssin aiheista, miksi en saa </a:t>
            </a:r>
            <a:r>
              <a:rPr lang="fi-FI" sz="1800" dirty="0" err="1">
                <a:latin typeface="Franklin Gothic Book" panose="020B0503020102020204" pitchFamily="34" charset="0"/>
              </a:rPr>
              <a:t>hyväksiluettua</a:t>
            </a:r>
            <a:r>
              <a:rPr lang="fi-FI" sz="1800" dirty="0">
                <a:latin typeface="Franklin Gothic Book" panose="020B0503020102020204" pitchFamily="34" charset="0"/>
              </a:rPr>
              <a:t> kokemusta </a:t>
            </a:r>
            <a:r>
              <a:rPr lang="fi-FI" sz="1800" dirty="0" err="1">
                <a:latin typeface="Franklin Gothic Book" panose="020B0503020102020204" pitchFamily="34" charset="0"/>
              </a:rPr>
              <a:t>korkeakouluopintojaksona</a:t>
            </a:r>
            <a:r>
              <a:rPr lang="fi-FI" sz="1800" dirty="0">
                <a:latin typeface="Franklin Gothic Book" panose="020B0503020102020204" pitchFamily="34" charset="0"/>
              </a:rPr>
              <a:t>?"</a:t>
            </a:r>
          </a:p>
          <a:p>
            <a:pPr>
              <a:spcAft>
                <a:spcPts val="1200"/>
              </a:spcAft>
            </a:pPr>
            <a:r>
              <a:rPr lang="fi-FI" sz="2200" dirty="0">
                <a:latin typeface="Franklin Gothic Book" panose="020B0503020102020204" pitchFamily="34" charset="0"/>
              </a:rPr>
              <a:t>Opiskelijalla voi olla puutteelliset opiskelutaidot tai opiskelutaitojen kehittymiselle ei ole riittävästi mahdollisuuksia. </a:t>
            </a:r>
          </a:p>
          <a:p>
            <a:pPr lvl="2">
              <a:spcAft>
                <a:spcPts val="1200"/>
              </a:spcAft>
            </a:pPr>
            <a:r>
              <a:rPr lang="fi-FI" sz="1800" dirty="0">
                <a:latin typeface="Franklin Gothic Book" panose="020B0503020102020204" pitchFamily="34" charset="0"/>
              </a:rPr>
              <a:t>"Kurssisuoritukset kasaantuvat ja en ole saanut tehtyä aiemmankaan jakson tehtäviä. Kaikki jää viimeiseen iltaan."</a:t>
            </a:r>
          </a:p>
          <a:p>
            <a:pPr lvl="2">
              <a:spcAft>
                <a:spcPts val="1200"/>
              </a:spcAft>
            </a:pPr>
            <a:r>
              <a:rPr lang="fi-FI" sz="1800" dirty="0">
                <a:latin typeface="Franklin Gothic Book" panose="020B0503020102020204" pitchFamily="34" charset="0"/>
              </a:rPr>
              <a:t>"En tajua tai osaa käyttää kaikkia koulun järjestelmiä. En enää edes kehtaa kysyä perusasioita."</a:t>
            </a:r>
          </a:p>
          <a:p>
            <a:pPr>
              <a:spcAft>
                <a:spcPts val="1200"/>
              </a:spcAft>
            </a:pPr>
            <a:r>
              <a:rPr lang="fi-FI" sz="2200" dirty="0">
                <a:latin typeface="Franklin Gothic Book" panose="020B0503020102020204" pitchFamily="34" charset="0"/>
              </a:rPr>
              <a:t>Opiskelijalla ei ole kykyä tunnistaa hankittua osaamista ja kokemuksia.</a:t>
            </a:r>
          </a:p>
          <a:p>
            <a:pPr lvl="2">
              <a:spcAft>
                <a:spcPts val="1200"/>
              </a:spcAft>
            </a:pPr>
            <a:r>
              <a:rPr lang="fi-FI" sz="1800" dirty="0">
                <a:latin typeface="Franklin Gothic Book" panose="020B0503020102020204" pitchFamily="34" charset="0"/>
              </a:rPr>
              <a:t>"Ei minulla ole mitään kokemusta tältä alalta. En osaa mitään, muut osaa paremmin. Hirvittää hakea kesätöitä/harjoittelupaikkaa."</a:t>
            </a:r>
          </a:p>
          <a:p>
            <a:pPr lvl="2">
              <a:spcAft>
                <a:spcPts val="1200"/>
              </a:spcAft>
            </a:pPr>
            <a:r>
              <a:rPr lang="fi-FI" sz="1800" dirty="0">
                <a:latin typeface="Franklin Gothic Book" panose="020B0503020102020204" pitchFamily="34" charset="0"/>
              </a:rPr>
              <a:t>"Olen opiskellut nyt 3 vuotta, mutta en ole oppinut mitään uutta."</a:t>
            </a:r>
          </a:p>
          <a:p>
            <a:pPr lvl="2">
              <a:spcAft>
                <a:spcPts val="600"/>
              </a:spcAft>
            </a:pPr>
            <a:endParaRPr lang="fi-FI" dirty="0">
              <a:latin typeface="+mn-lt"/>
            </a:endParaRPr>
          </a:p>
          <a:p>
            <a:pPr marL="360000" lvl="2" indent="0">
              <a:spcAft>
                <a:spcPts val="1200"/>
              </a:spcAft>
              <a:buNone/>
            </a:pPr>
            <a:endParaRPr lang="fi-FI" dirty="0">
              <a:latin typeface="+mn-lt"/>
            </a:endParaRPr>
          </a:p>
          <a:p>
            <a:pPr>
              <a:spcAft>
                <a:spcPts val="1200"/>
              </a:spcAft>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66</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482"/>
            <a:ext cx="6584899" cy="673518"/>
          </a:xfrm>
          <a:prstGeom prst="rect">
            <a:avLst/>
          </a:prstGeom>
        </p:spPr>
      </p:pic>
    </p:spTree>
    <p:extLst>
      <p:ext uri="{BB962C8B-B14F-4D97-AF65-F5344CB8AC3E}">
        <p14:creationId xmlns:p14="http://schemas.microsoft.com/office/powerpoint/2010/main" val="1814137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8.3. Motivaatio</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85000" lnSpcReduction="20000"/>
          </a:bodyPr>
          <a:lstStyle/>
          <a:p>
            <a:pPr>
              <a:lnSpc>
                <a:spcPct val="120000"/>
              </a:lnSpc>
              <a:spcAft>
                <a:spcPts val="1200"/>
              </a:spcAft>
            </a:pPr>
            <a:r>
              <a:rPr lang="fi-FI" dirty="0">
                <a:solidFill>
                  <a:schemeClr val="tx1"/>
                </a:solidFill>
                <a:latin typeface="+mn-lt"/>
              </a:rPr>
              <a:t>Opiskelijalla ei ole kiinnostusta nykyistä koulutusalaa kohtaan. Ala on valikoitunut esimerkiksi vain lyhyen pohdinnan jälkeen, sattumalta tai varavaihtoehtona. </a:t>
            </a:r>
          </a:p>
          <a:p>
            <a:pPr lvl="2">
              <a:lnSpc>
                <a:spcPct val="120000"/>
              </a:lnSpc>
              <a:spcAft>
                <a:spcPts val="1200"/>
              </a:spcAft>
            </a:pPr>
            <a:r>
              <a:rPr lang="fi-FI" dirty="0">
                <a:solidFill>
                  <a:schemeClr val="tx1"/>
                </a:solidFill>
                <a:latin typeface="+mn-lt"/>
              </a:rPr>
              <a:t>"Pääsin todistusvalinnalla sisään, mutta en ole kiinnostunut alasta todellisuudessa."</a:t>
            </a:r>
          </a:p>
          <a:p>
            <a:pPr lvl="2">
              <a:lnSpc>
                <a:spcPct val="120000"/>
              </a:lnSpc>
              <a:spcAft>
                <a:spcPts val="1200"/>
              </a:spcAft>
            </a:pPr>
            <a:r>
              <a:rPr lang="fi-FI" dirty="0">
                <a:solidFill>
                  <a:schemeClr val="tx1"/>
                </a:solidFill>
                <a:latin typeface="+mn-lt"/>
              </a:rPr>
              <a:t>"En ollut edes tarkemmin lukenut, mitä opinnot tai työelämä sisältävät."</a:t>
            </a:r>
          </a:p>
          <a:p>
            <a:pPr>
              <a:lnSpc>
                <a:spcPct val="120000"/>
              </a:lnSpc>
              <a:spcAft>
                <a:spcPts val="1200"/>
              </a:spcAft>
            </a:pPr>
            <a:r>
              <a:rPr lang="fi-FI" dirty="0">
                <a:solidFill>
                  <a:schemeClr val="tx1"/>
                </a:solidFill>
                <a:latin typeface="+mn-lt"/>
              </a:rPr>
              <a:t>Elämäntilanne ja korkeakoulun tarjoama opetus eivät kohtaa, mikä vähentää motivaatiota</a:t>
            </a:r>
          </a:p>
          <a:p>
            <a:pPr lvl="2">
              <a:lnSpc>
                <a:spcPct val="120000"/>
              </a:lnSpc>
              <a:spcAft>
                <a:spcPts val="1200"/>
              </a:spcAft>
            </a:pPr>
            <a:r>
              <a:rPr lang="fi-FI" dirty="0">
                <a:solidFill>
                  <a:schemeClr val="tx1"/>
                </a:solidFill>
                <a:latin typeface="+mn-lt"/>
              </a:rPr>
              <a:t>"Oppilaitoksen tapa tarjota opintoja ei tue omaa motivaatiota."</a:t>
            </a:r>
          </a:p>
          <a:p>
            <a:pPr lvl="2">
              <a:lnSpc>
                <a:spcPct val="120000"/>
              </a:lnSpc>
              <a:spcAft>
                <a:spcPts val="1200"/>
              </a:spcAft>
            </a:pPr>
            <a:r>
              <a:rPr lang="fi-FI" dirty="0">
                <a:solidFill>
                  <a:schemeClr val="tx1"/>
                </a:solidFill>
                <a:latin typeface="+mn-lt"/>
              </a:rPr>
              <a:t>"En kerkeä opetella asioita niin hyvin kuin haluaisin. Opiskelutahti on kuormittava."</a:t>
            </a:r>
          </a:p>
          <a:p>
            <a:pPr>
              <a:lnSpc>
                <a:spcPct val="120000"/>
              </a:lnSpc>
              <a:spcAft>
                <a:spcPts val="1200"/>
              </a:spcAft>
            </a:pPr>
            <a:r>
              <a:rPr lang="fi-FI" dirty="0">
                <a:solidFill>
                  <a:schemeClr val="tx1"/>
                </a:solidFill>
                <a:latin typeface="+mn-lt"/>
              </a:rPr>
              <a:t>Opiskelija on pudonnut opinnoista ja opintoihin palaaminen ei tapahdu ongelmitta</a:t>
            </a:r>
          </a:p>
          <a:p>
            <a:pPr lvl="2">
              <a:lnSpc>
                <a:spcPct val="120000"/>
              </a:lnSpc>
              <a:spcAft>
                <a:spcPts val="1200"/>
              </a:spcAft>
            </a:pPr>
            <a:r>
              <a:rPr lang="fi-FI" dirty="0">
                <a:solidFill>
                  <a:schemeClr val="tx1"/>
                </a:solidFill>
                <a:latin typeface="+mn-lt"/>
              </a:rPr>
              <a:t>"Olen ollut poissa opinnoista hetken aikaa ja moni asia opinnoissa on muuttunut. En saa opinnoista uudelleen kiinni."</a:t>
            </a:r>
          </a:p>
          <a:p>
            <a:pPr lvl="2">
              <a:lnSpc>
                <a:spcPct val="120000"/>
              </a:lnSpc>
              <a:spcAft>
                <a:spcPts val="1200"/>
              </a:spcAft>
            </a:pPr>
            <a:r>
              <a:rPr lang="fi-FI" dirty="0">
                <a:solidFill>
                  <a:schemeClr val="tx1"/>
                </a:solidFill>
                <a:latin typeface="+mn-lt"/>
              </a:rPr>
              <a:t>"En tunne uudesta opiskeluryhmästä ketään, vaikea tulla osaksi ryhmää."</a:t>
            </a:r>
          </a:p>
          <a:p>
            <a:pPr>
              <a:lnSpc>
                <a:spcPct val="120000"/>
              </a:lnSpc>
            </a:pPr>
            <a:endParaRPr lang="fi-FI" sz="2000" dirty="0">
              <a:solidFill>
                <a:schemeClr val="tx1"/>
              </a:solidFill>
            </a:endParaRPr>
          </a:p>
          <a:p>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78754"/>
            <a:ext cx="6584899" cy="673518"/>
          </a:xfrm>
          <a:prstGeom prst="rect">
            <a:avLst/>
          </a:prstGeom>
        </p:spPr>
      </p:pic>
    </p:spTree>
    <p:extLst>
      <p:ext uri="{BB962C8B-B14F-4D97-AF65-F5344CB8AC3E}">
        <p14:creationId xmlns:p14="http://schemas.microsoft.com/office/powerpoint/2010/main" val="2449415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600" dirty="0">
                <a:latin typeface="Franklin Gothic Demi"/>
              </a:rPr>
              <a:t>8.4. Varhaisen puuttumisen käytänteitä, ideoita ja mahdollisuuksia</a:t>
            </a:r>
            <a:endParaRPr lang="fi-FI" sz="24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a:xfrm>
            <a:off x="731178" y="2039947"/>
            <a:ext cx="5277510" cy="4302672"/>
          </a:xfrm>
        </p:spPr>
        <p:txBody>
          <a:bodyPr>
            <a:normAutofit fontScale="77500" lnSpcReduction="20000"/>
          </a:bodyPr>
          <a:lstStyle/>
          <a:p>
            <a:pPr>
              <a:lnSpc>
                <a:spcPct val="120000"/>
              </a:lnSpc>
              <a:spcAft>
                <a:spcPts val="1200"/>
              </a:spcAft>
            </a:pPr>
            <a:r>
              <a:rPr lang="fi-FI" sz="2200" dirty="0">
                <a:latin typeface="+mn-lt"/>
              </a:rPr>
              <a:t>Opiskelijoita on tärkeä kannustaa tunnistamaan ja sanoittamaan itsekriittisyyteen, vaativuuteen ja vertailuun ajattelutapoja. </a:t>
            </a:r>
          </a:p>
          <a:p>
            <a:pPr lvl="2">
              <a:lnSpc>
                <a:spcPct val="120000"/>
              </a:lnSpc>
              <a:spcAft>
                <a:spcPts val="1200"/>
              </a:spcAft>
            </a:pPr>
            <a:r>
              <a:rPr lang="fi-FI" sz="1800" dirty="0">
                <a:latin typeface="+mn-lt"/>
              </a:rPr>
              <a:t>Opintojen aloitus ja orientoituminen – tutorointi</a:t>
            </a:r>
          </a:p>
          <a:p>
            <a:pPr lvl="2">
              <a:lnSpc>
                <a:spcPct val="120000"/>
              </a:lnSpc>
              <a:spcAft>
                <a:spcPts val="1200"/>
              </a:spcAft>
            </a:pPr>
            <a:r>
              <a:rPr lang="fi-FI" sz="1800" dirty="0">
                <a:latin typeface="+mn-lt"/>
              </a:rPr>
              <a:t>Opetustilanteet</a:t>
            </a:r>
          </a:p>
          <a:p>
            <a:pPr lvl="2">
              <a:lnSpc>
                <a:spcPct val="120000"/>
              </a:lnSpc>
              <a:spcAft>
                <a:spcPts val="1200"/>
              </a:spcAft>
            </a:pPr>
            <a:r>
              <a:rPr lang="fi-FI" sz="1800" dirty="0">
                <a:latin typeface="+mn-lt"/>
              </a:rPr>
              <a:t>Ohjaustilanteet - yksilöllinen tuki ja keskustelut </a:t>
            </a:r>
          </a:p>
          <a:p>
            <a:pPr>
              <a:lnSpc>
                <a:spcPct val="120000"/>
              </a:lnSpc>
              <a:spcAft>
                <a:spcPts val="1200"/>
              </a:spcAft>
            </a:pPr>
            <a:r>
              <a:rPr lang="fi-FI" sz="2200" dirty="0">
                <a:latin typeface="+mn-lt"/>
              </a:rPr>
              <a:t>Opiskelutaitoihin, omien vahvuuksien tunnistamiseen liittyvät valmennukset</a:t>
            </a:r>
          </a:p>
          <a:p>
            <a:pPr lvl="2">
              <a:lnSpc>
                <a:spcPct val="120000"/>
              </a:lnSpc>
              <a:spcAft>
                <a:spcPts val="1200"/>
              </a:spcAft>
            </a:pPr>
            <a:r>
              <a:rPr lang="fi-FI" sz="1800" dirty="0">
                <a:latin typeface="+mn-lt"/>
              </a:rPr>
              <a:t>Harjoituksia mahdollisille </a:t>
            </a:r>
            <a:r>
              <a:rPr lang="fi-FI" sz="1800" dirty="0" err="1">
                <a:latin typeface="+mn-lt"/>
              </a:rPr>
              <a:t>tutortunneille</a:t>
            </a:r>
            <a:endParaRPr lang="fi-FI" sz="1800" dirty="0">
              <a:latin typeface="+mn-lt"/>
            </a:endParaRPr>
          </a:p>
          <a:p>
            <a:pPr lvl="2">
              <a:lnSpc>
                <a:spcPct val="120000"/>
              </a:lnSpc>
              <a:spcAft>
                <a:spcPts val="1200"/>
              </a:spcAft>
            </a:pPr>
            <a:r>
              <a:rPr lang="fi-FI" sz="1800" dirty="0">
                <a:latin typeface="+mn-lt"/>
              </a:rPr>
              <a:t>Elämänhallinnan kurssit, työpajat, valmennukset</a:t>
            </a:r>
          </a:p>
          <a:p>
            <a:pPr lvl="2">
              <a:lnSpc>
                <a:spcPct val="120000"/>
              </a:lnSpc>
              <a:spcAft>
                <a:spcPts val="1200"/>
              </a:spcAft>
            </a:pPr>
            <a:r>
              <a:rPr lang="fi-FI" sz="1800" dirty="0">
                <a:latin typeface="+mn-lt"/>
              </a:rPr>
              <a:t>Itsenäisesti tutkittavat verkkomateriaali</a:t>
            </a:r>
          </a:p>
        </p:txBody>
      </p:sp>
      <p:sp>
        <p:nvSpPr>
          <p:cNvPr id="6" name="Sisällön paikkamerkki 5">
            <a:extLst>
              <a:ext uri="{FF2B5EF4-FFF2-40B4-BE49-F238E27FC236}">
                <a16:creationId xmlns:a16="http://schemas.microsoft.com/office/drawing/2014/main" id="{F5A0D093-8F1B-4720-A558-42BDAFE86C9D}"/>
              </a:ext>
            </a:extLst>
          </p:cNvPr>
          <p:cNvSpPr>
            <a:spLocks noGrp="1"/>
          </p:cNvSpPr>
          <p:nvPr>
            <p:ph sz="quarter" idx="13"/>
          </p:nvPr>
        </p:nvSpPr>
        <p:spPr>
          <a:xfrm>
            <a:off x="6193964" y="2040494"/>
            <a:ext cx="5277600" cy="4302125"/>
          </a:xfrm>
        </p:spPr>
        <p:txBody>
          <a:bodyPr/>
          <a:lstStyle/>
          <a:p>
            <a:pPr>
              <a:lnSpc>
                <a:spcPct val="100000"/>
              </a:lnSpc>
              <a:spcAft>
                <a:spcPts val="1200"/>
              </a:spcAft>
            </a:pPr>
            <a:r>
              <a:rPr lang="fi-FI" sz="1700" dirty="0">
                <a:latin typeface="+mn-lt"/>
              </a:rPr>
              <a:t>Vertaisuus – Vertaisryhmät- ja tuki </a:t>
            </a:r>
          </a:p>
          <a:p>
            <a:pPr lvl="2">
              <a:lnSpc>
                <a:spcPct val="120000"/>
              </a:lnSpc>
              <a:spcAft>
                <a:spcPts val="1200"/>
              </a:spcAft>
            </a:pPr>
            <a:r>
              <a:rPr lang="fi-FI" sz="1700" dirty="0"/>
              <a:t>Yhteisöllisyyden tunteen tukeminen, vertaisuuden löytäminen, ryhmäytyminen</a:t>
            </a:r>
          </a:p>
          <a:p>
            <a:pPr lvl="2">
              <a:lnSpc>
                <a:spcPct val="120000"/>
              </a:lnSpc>
              <a:spcAft>
                <a:spcPts val="1200"/>
              </a:spcAft>
            </a:pPr>
            <a:r>
              <a:rPr lang="fi-FI" sz="1700" dirty="0"/>
              <a:t>Opiskelija- ja ammattiryhmään kuulumisen tukeminen</a:t>
            </a:r>
          </a:p>
          <a:p>
            <a:pPr lvl="2">
              <a:lnSpc>
                <a:spcPct val="120000"/>
              </a:lnSpc>
              <a:spcAft>
                <a:spcPts val="1200"/>
              </a:spcAft>
            </a:pPr>
            <a:r>
              <a:rPr lang="fi-FI" sz="1700" dirty="0" err="1"/>
              <a:t>Vertaistutorointi</a:t>
            </a:r>
            <a:r>
              <a:rPr lang="fi-FI" sz="1700" dirty="0"/>
              <a:t> ja vertaismentorointi</a:t>
            </a:r>
          </a:p>
          <a:p>
            <a:pPr lvl="2">
              <a:lnSpc>
                <a:spcPct val="120000"/>
              </a:lnSpc>
              <a:spcAft>
                <a:spcPts val="1200"/>
              </a:spcAft>
            </a:pPr>
            <a:r>
              <a:rPr lang="fi-FI" sz="1700" dirty="0"/>
              <a:t>Opiskelijajärjestöjen tarjoamat koulutukset ja tapahtumat</a:t>
            </a:r>
          </a:p>
          <a:p>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3466801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a:xfrm>
            <a:off x="727363" y="673625"/>
            <a:ext cx="11029207" cy="1152000"/>
          </a:xfrm>
        </p:spPr>
        <p:txBody>
          <a:bodyPr/>
          <a:lstStyle/>
          <a:p>
            <a:r>
              <a:rPr lang="fi-FI" sz="3200" dirty="0">
                <a:latin typeface="Franklin Gothic Demi"/>
              </a:rPr>
              <a:t>8.5. Opiskelijoiden ohjauskeskustelussa voi tutustua yhdessä opiskelijoiden kanssa esimerkiksi seuraaviin teemoihin:</a:t>
            </a:r>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a:xfrm>
            <a:off x="645462" y="2193203"/>
            <a:ext cx="5277510" cy="4302672"/>
          </a:xfrm>
        </p:spPr>
        <p:txBody>
          <a:bodyPr>
            <a:normAutofit fontScale="70000" lnSpcReduction="20000"/>
          </a:bodyPr>
          <a:lstStyle/>
          <a:p>
            <a:pPr>
              <a:lnSpc>
                <a:spcPct val="130000"/>
              </a:lnSpc>
              <a:spcAft>
                <a:spcPts val="1200"/>
              </a:spcAft>
            </a:pPr>
            <a:r>
              <a:rPr lang="fi-FI" sz="2100" dirty="0">
                <a:latin typeface="Franklin Gothic Book" panose="020B0503020102020204" pitchFamily="34" charset="0"/>
              </a:rPr>
              <a:t>Mitä on itsekriittisyys, vaativuus ja vertailu?</a:t>
            </a:r>
          </a:p>
          <a:p>
            <a:pPr>
              <a:lnSpc>
                <a:spcPct val="130000"/>
              </a:lnSpc>
              <a:spcAft>
                <a:spcPts val="1200"/>
              </a:spcAft>
            </a:pPr>
            <a:r>
              <a:rPr lang="fi-FI" sz="2100" dirty="0">
                <a:latin typeface="Franklin Gothic Book" panose="020B0503020102020204" pitchFamily="34" charset="0"/>
              </a:rPr>
              <a:t>Epävarmuuden tunteen normalisointi osana korkeakouluopintoja</a:t>
            </a:r>
          </a:p>
          <a:p>
            <a:pPr>
              <a:lnSpc>
                <a:spcPct val="130000"/>
              </a:lnSpc>
              <a:spcAft>
                <a:spcPts val="1200"/>
              </a:spcAft>
            </a:pPr>
            <a:r>
              <a:rPr lang="fi-FI" sz="2100" dirty="0">
                <a:latin typeface="Franklin Gothic Book" panose="020B0503020102020204" pitchFamily="34" charset="0"/>
              </a:rPr>
              <a:t>Omien voimavarojen ja vahvuuksien tunnistaminen ja toimijuuden tukeminen – Millaisiin asioihin voin vaikuttaa?</a:t>
            </a:r>
          </a:p>
          <a:p>
            <a:pPr>
              <a:lnSpc>
                <a:spcPct val="130000"/>
              </a:lnSpc>
              <a:spcAft>
                <a:spcPts val="1200"/>
              </a:spcAft>
            </a:pPr>
            <a:r>
              <a:rPr lang="fi-FI" sz="2100" dirty="0">
                <a:latin typeface="Franklin Gothic Book" panose="020B0503020102020204" pitchFamily="34" charset="0"/>
              </a:rPr>
              <a:t>Minäpystyvyys ja kyvykkyyden teemojen tarkastelu – Millaisia asioita voi harjoitella ja mitä ei? Opiskelutaitojen tukeminen.</a:t>
            </a:r>
          </a:p>
          <a:p>
            <a:pPr>
              <a:lnSpc>
                <a:spcPct val="130000"/>
              </a:lnSpc>
              <a:spcAft>
                <a:spcPts val="1200"/>
              </a:spcAft>
            </a:pPr>
            <a:r>
              <a:rPr lang="fi-FI" sz="2100" dirty="0">
                <a:latin typeface="Franklin Gothic Book" panose="020B0503020102020204" pitchFamily="34" charset="0"/>
              </a:rPr>
              <a:t>Ajatusvääristymien tunnistaminen, sanoittaminen ja korjaaminen </a:t>
            </a:r>
          </a:p>
          <a:p>
            <a:pPr>
              <a:lnSpc>
                <a:spcPct val="130000"/>
              </a:lnSpc>
              <a:spcAft>
                <a:spcPts val="1200"/>
              </a:spcAft>
            </a:pPr>
            <a:r>
              <a:rPr lang="fi-FI" sz="2100" dirty="0">
                <a:latin typeface="Franklin Gothic Book" panose="020B0503020102020204" pitchFamily="34" charset="0"/>
              </a:rPr>
              <a:t>Itsesäätelytaitojen ja muutosjoustavuuden tarkastelu </a:t>
            </a:r>
          </a:p>
          <a:p>
            <a:pPr lvl="2">
              <a:spcAft>
                <a:spcPts val="600"/>
              </a:spcAft>
            </a:pPr>
            <a:endParaRPr lang="fi-FI" dirty="0">
              <a:latin typeface="+mn-lt"/>
            </a:endParaRPr>
          </a:p>
          <a:p>
            <a:pPr marL="360000" lvl="2" indent="0">
              <a:spcAft>
                <a:spcPts val="1200"/>
              </a:spcAft>
              <a:buNone/>
            </a:pPr>
            <a:endParaRPr lang="fi-FI" dirty="0">
              <a:latin typeface="+mn-lt"/>
            </a:endParaRPr>
          </a:p>
          <a:p>
            <a:pPr>
              <a:spcAft>
                <a:spcPts val="1200"/>
              </a:spcAft>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10" name="Content Placeholder 8">
            <a:extLst>
              <a:ext uri="{FF2B5EF4-FFF2-40B4-BE49-F238E27FC236}">
                <a16:creationId xmlns:a16="http://schemas.microsoft.com/office/drawing/2014/main" id="{E6911973-D917-4C94-9A19-61BE9B58C6F7}"/>
              </a:ext>
            </a:extLst>
          </p:cNvPr>
          <p:cNvSpPr txBox="1">
            <a:spLocks/>
          </p:cNvSpPr>
          <p:nvPr/>
        </p:nvSpPr>
        <p:spPr>
          <a:xfrm>
            <a:off x="5992221" y="2193203"/>
            <a:ext cx="6178068" cy="4356602"/>
          </a:xfrm>
          <a:prstGeom prst="rect">
            <a:avLst/>
          </a:prstGeom>
        </p:spPr>
        <p:txBody>
          <a:bodyPr vert="horz" lIns="91440" tIns="45720" rIns="91440" bIns="45720" rtlCol="0">
            <a:normAutofit/>
          </a:bodyPr>
          <a:lstStyle>
            <a:lvl1pPr marL="216000" indent="-216000" algn="l" defTabSz="914400" rtl="0" eaLnBrk="1" latinLnBrk="0" hangingPunct="1">
              <a:lnSpc>
                <a:spcPts val="2400"/>
              </a:lnSpc>
              <a:spcBef>
                <a:spcPts val="600"/>
              </a:spcBef>
              <a:buSzPct val="100000"/>
              <a:buFontTx/>
              <a:buBlip>
                <a:blip r:embed="rId2"/>
              </a:buBlip>
              <a:defRPr sz="2000" kern="1200" cap="none" baseline="0">
                <a:solidFill>
                  <a:schemeClr val="tx1"/>
                </a:solidFill>
                <a:latin typeface="Franklin Gothic Demi" charset="0"/>
                <a:ea typeface="Franklin Gothic Demi" charset="0"/>
                <a:cs typeface="Franklin Gothic Demi" charset="0"/>
              </a:defRPr>
            </a:lvl1pPr>
            <a:lvl2pPr marL="216000" indent="-216000" algn="l" defTabSz="914400" rtl="0" eaLnBrk="1" latinLnBrk="0" hangingPunct="1">
              <a:lnSpc>
                <a:spcPts val="2400"/>
              </a:lnSpc>
              <a:spcBef>
                <a:spcPts val="600"/>
              </a:spcBef>
              <a:buSzPct val="80000"/>
              <a:buFont typeface="Arial"/>
              <a:buChar char="•"/>
              <a:defRPr sz="2000" kern="1200">
                <a:solidFill>
                  <a:schemeClr val="tx2"/>
                </a:solidFill>
                <a:latin typeface="+mn-lt"/>
                <a:ea typeface="+mn-ea"/>
                <a:cs typeface="+mn-cs"/>
              </a:defRPr>
            </a:lvl2pPr>
            <a:lvl3pPr marL="540000" indent="-180000" algn="l" defTabSz="914400" rtl="0" eaLnBrk="1" latinLnBrk="0" hangingPunct="1">
              <a:lnSpc>
                <a:spcPts val="1850"/>
              </a:lnSpc>
              <a:spcBef>
                <a:spcPts val="400"/>
              </a:spcBef>
              <a:buSzPct val="80000"/>
              <a:buFontTx/>
              <a:buBlip>
                <a:blip r:embed="rId3"/>
              </a:buBlip>
              <a:defRPr sz="1600" kern="1200">
                <a:solidFill>
                  <a:schemeClr val="tx2"/>
                </a:solidFill>
                <a:latin typeface="+mn-lt"/>
                <a:ea typeface="+mn-ea"/>
                <a:cs typeface="+mn-cs"/>
              </a:defRPr>
            </a:lvl3pPr>
            <a:lvl4pPr marL="540000" indent="-180000" algn="l" defTabSz="914400" rtl="0" eaLnBrk="1" latinLnBrk="0" hangingPunct="1">
              <a:lnSpc>
                <a:spcPts val="1400"/>
              </a:lnSpc>
              <a:spcBef>
                <a:spcPts val="400"/>
              </a:spcBef>
              <a:buFont typeface="Arial"/>
              <a:buChar char="•"/>
              <a:defRPr sz="1200" kern="1200">
                <a:solidFill>
                  <a:schemeClr val="tx2"/>
                </a:solidFill>
                <a:latin typeface="+mn-lt"/>
                <a:ea typeface="+mn-ea"/>
                <a:cs typeface="+mn-cs"/>
              </a:defRPr>
            </a:lvl4pPr>
            <a:lvl5pPr marL="0" indent="0" algn="l" defTabSz="914400" rtl="0" eaLnBrk="1" latinLnBrk="0" hangingPunct="1">
              <a:lnSpc>
                <a:spcPts val="1400"/>
              </a:lnSpc>
              <a:spcBef>
                <a:spcPts val="400"/>
              </a:spcBef>
              <a:buFont typeface="Arial"/>
              <a:buNone/>
              <a:defRPr sz="1200"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Aft>
                <a:spcPts val="1200"/>
              </a:spcAft>
            </a:pPr>
            <a:r>
              <a:rPr lang="fi-FI" sz="1500" dirty="0">
                <a:latin typeface="Franklin Gothic Book" panose="020B0503020102020204" pitchFamily="34" charset="0"/>
              </a:rPr>
              <a:t>Sitoutuminen ja asenne</a:t>
            </a:r>
          </a:p>
          <a:p>
            <a:pPr>
              <a:lnSpc>
                <a:spcPct val="110000"/>
              </a:lnSpc>
              <a:spcAft>
                <a:spcPts val="1200"/>
              </a:spcAft>
            </a:pPr>
            <a:r>
              <a:rPr lang="fi-FI" sz="1500" dirty="0">
                <a:latin typeface="Franklin Gothic Book" panose="020B0503020102020204" pitchFamily="34" charset="0"/>
              </a:rPr>
              <a:t>Opiskelijan omien itsehavainnointitaitojen harjoitteleminen</a:t>
            </a:r>
          </a:p>
          <a:p>
            <a:pPr>
              <a:lnSpc>
                <a:spcPct val="110000"/>
              </a:lnSpc>
              <a:spcAft>
                <a:spcPts val="1200"/>
              </a:spcAft>
            </a:pPr>
            <a:r>
              <a:rPr lang="fi-FI" sz="1500" dirty="0">
                <a:latin typeface="Franklin Gothic Book" panose="020B0503020102020204" pitchFamily="34" charset="0"/>
              </a:rPr>
              <a:t>Tavoitteiden asettaminen ja itsemääräämisoikeuden tukeminen – Mitä, miksi ja miten haluan oppia?</a:t>
            </a:r>
          </a:p>
          <a:p>
            <a:pPr>
              <a:lnSpc>
                <a:spcPct val="110000"/>
              </a:lnSpc>
              <a:spcAft>
                <a:spcPts val="1200"/>
              </a:spcAft>
            </a:pPr>
            <a:r>
              <a:rPr lang="fi-FI" sz="1500" dirty="0">
                <a:latin typeface="Franklin Gothic Book" panose="020B0503020102020204" pitchFamily="34" charset="0"/>
              </a:rPr>
              <a:t>Tunnetilojen huomioiminen osana minäkuvaan ja motivaatioon liittyviä haasteita – Kaikki opinnot eivät tuota pelkästään miellyttäviä tunteita</a:t>
            </a:r>
          </a:p>
          <a:p>
            <a:pPr>
              <a:lnSpc>
                <a:spcPct val="110000"/>
              </a:lnSpc>
              <a:spcAft>
                <a:spcPts val="1200"/>
              </a:spcAft>
            </a:pPr>
            <a:r>
              <a:rPr lang="fi-FI" sz="1500" dirty="0">
                <a:latin typeface="Franklin Gothic Book" panose="020B0503020102020204" pitchFamily="34" charset="0"/>
              </a:rPr>
              <a:t>Opintojen katkosten tunnistaminen ja ohjauksen lisääminen </a:t>
            </a:r>
          </a:p>
          <a:p>
            <a:pPr>
              <a:lnSpc>
                <a:spcPct val="110000"/>
              </a:lnSpc>
              <a:spcAft>
                <a:spcPts val="1200"/>
              </a:spcAft>
            </a:pPr>
            <a:r>
              <a:rPr lang="fi-FI" sz="1500" dirty="0">
                <a:latin typeface="Franklin Gothic Book" panose="020B0503020102020204" pitchFamily="34" charset="0"/>
              </a:rPr>
              <a:t>Rakentava ja osaamista tukeva palaute</a:t>
            </a:r>
          </a:p>
          <a:p>
            <a:pPr lvl="2">
              <a:spcAft>
                <a:spcPts val="600"/>
              </a:spcAft>
            </a:pPr>
            <a:endParaRPr lang="fi-FI" dirty="0"/>
          </a:p>
          <a:p>
            <a:pPr marL="360000" lvl="2" indent="0">
              <a:spcAft>
                <a:spcPts val="1200"/>
              </a:spcAft>
              <a:buFontTx/>
              <a:buNone/>
            </a:pPr>
            <a:endParaRPr lang="fi-FI" dirty="0"/>
          </a:p>
          <a:p>
            <a:pPr>
              <a:spcAft>
                <a:spcPts val="1200"/>
              </a:spcAft>
            </a:pPr>
            <a:endParaRPr lang="fi-FI" sz="1800" dirty="0"/>
          </a:p>
          <a:p>
            <a:pPr lvl="2">
              <a:lnSpc>
                <a:spcPct val="100000"/>
              </a:lnSpc>
              <a:spcBef>
                <a:spcPts val="0"/>
              </a:spcBef>
              <a:spcAft>
                <a:spcPts val="600"/>
              </a:spcAft>
            </a:pPr>
            <a:endParaRPr lang="fi-FI" dirty="0">
              <a:solidFill>
                <a:schemeClr val="tx1"/>
              </a:solidFill>
            </a:endParaRPr>
          </a:p>
          <a:p>
            <a:pPr>
              <a:spcAft>
                <a:spcPts val="600"/>
              </a:spcAft>
            </a:pPr>
            <a:endParaRPr lang="fi-FI" dirty="0">
              <a:latin typeface="+mn-lt"/>
            </a:endParaRPr>
          </a:p>
          <a:p>
            <a:pPr>
              <a:spcAft>
                <a:spcPts val="600"/>
              </a:spcAft>
            </a:pPr>
            <a:endParaRPr lang="fi-FI" dirty="0">
              <a:latin typeface="Franklin Gothic Demi" panose="020B0703020102020204" pitchFamily="34" charset="0"/>
            </a:endParaRPr>
          </a:p>
          <a:p>
            <a:pPr>
              <a:spcAft>
                <a:spcPts val="600"/>
              </a:spcAft>
            </a:pPr>
            <a:endParaRPr lang="fi-FI" dirty="0">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69</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4"/>
          <a:srcRect/>
          <a:stretch/>
        </p:blipFill>
        <p:spPr>
          <a:xfrm>
            <a:off x="5607101" y="6179573"/>
            <a:ext cx="6584899" cy="673518"/>
          </a:xfrm>
          <a:prstGeom prst="rect">
            <a:avLst/>
          </a:prstGeom>
        </p:spPr>
      </p:pic>
    </p:spTree>
    <p:extLst>
      <p:ext uri="{BB962C8B-B14F-4D97-AF65-F5344CB8AC3E}">
        <p14:creationId xmlns:p14="http://schemas.microsoft.com/office/powerpoint/2010/main" val="377569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4000" dirty="0">
                <a:latin typeface="Franklin Gothic Demi"/>
              </a:rPr>
              <a:t>1.3. Opiskelija palaa opintoihin poissaolon jälkeen </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lstStyle/>
          <a:p>
            <a:pPr>
              <a:spcAft>
                <a:spcPts val="600"/>
              </a:spcAft>
            </a:pPr>
            <a:r>
              <a:rPr lang="fi-FI" sz="2000" dirty="0">
                <a:latin typeface="+mn-lt"/>
                <a:ea typeface="+mn-ea"/>
                <a:cs typeface="+mn-cs"/>
              </a:rPr>
              <a:t>Onko opiskelija päivittänyt henkilökohtaisen opintosuunnitelmansa ennen paluuta opintoihin?</a:t>
            </a:r>
          </a:p>
          <a:p>
            <a:pPr>
              <a:spcAft>
                <a:spcPts val="600"/>
              </a:spcAft>
            </a:pPr>
            <a:r>
              <a:rPr lang="fi-FI" sz="2000" dirty="0">
                <a:latin typeface="+mn-lt"/>
                <a:ea typeface="+mn-ea"/>
                <a:cs typeface="+mn-cs"/>
              </a:rPr>
              <a:t>Jos opetussuunnitelma on vaihtunut tauon aikana, miten opiskelijan HOPS rakentuu uuden opetussuunnitelman mukaan? </a:t>
            </a:r>
          </a:p>
          <a:p>
            <a:pPr>
              <a:spcAft>
                <a:spcPts val="600"/>
              </a:spcAft>
            </a:pPr>
            <a:r>
              <a:rPr lang="fi-FI" sz="2000" dirty="0">
                <a:latin typeface="+mn-lt"/>
                <a:ea typeface="+mn-ea"/>
                <a:cs typeface="+mn-cs"/>
              </a:rPr>
              <a:t>Tietääkö opiskelija HOPS-ohjaajansa ja opiskeluryhmänsä?</a:t>
            </a:r>
          </a:p>
          <a:p>
            <a:pPr>
              <a:spcAft>
                <a:spcPts val="600"/>
              </a:spcAft>
            </a:pPr>
            <a:r>
              <a:rPr lang="fi-FI" sz="2000" dirty="0">
                <a:latin typeface="+mn-lt"/>
                <a:ea typeface="+mn-ea"/>
                <a:cs typeface="+mn-cs"/>
              </a:rPr>
              <a:t>Onko opiskelija muistanut poissaolon aikana ilmoittautua opintojaksoille, varata harjoittelupaikan, jne.? </a:t>
            </a:r>
          </a:p>
          <a:p>
            <a:pPr>
              <a:spcAft>
                <a:spcPts val="600"/>
              </a:spcAft>
            </a:pPr>
            <a:r>
              <a:rPr lang="fi-FI" sz="2000" dirty="0">
                <a:latin typeface="+mn-lt"/>
                <a:ea typeface="+mn-ea"/>
                <a:cs typeface="+mn-cs"/>
              </a:rPr>
              <a:t>Miten opiskelija integroituu uuteen ryhmään?</a:t>
            </a:r>
          </a:p>
          <a:p>
            <a:pPr>
              <a:spcAft>
                <a:spcPts val="600"/>
              </a:spcAft>
            </a:pPr>
            <a:r>
              <a:rPr lang="fi-FI" sz="2000" dirty="0">
                <a:latin typeface="+mn-lt"/>
                <a:ea typeface="+mn-ea"/>
                <a:cs typeface="+mn-cs"/>
              </a:rPr>
              <a:t>Miten opiskelija saa vertaistukea muilta opiskelijoilta?</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7</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2293590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A85DAB-CEC4-4373-A940-DE95FD74F296}"/>
              </a:ext>
            </a:extLst>
          </p:cNvPr>
          <p:cNvSpPr>
            <a:spLocks noGrp="1"/>
          </p:cNvSpPr>
          <p:nvPr>
            <p:ph type="title"/>
          </p:nvPr>
        </p:nvSpPr>
        <p:spPr/>
        <p:txBody>
          <a:bodyPr/>
          <a:lstStyle/>
          <a:p>
            <a:r>
              <a:rPr lang="fi-FI" sz="6600" dirty="0">
                <a:latin typeface="Franklin Gothic Demi"/>
              </a:rPr>
              <a:t>9. Yksilöllisen tuen tarpeet</a:t>
            </a:r>
            <a:br>
              <a:rPr lang="fi-FI" sz="6600" dirty="0"/>
            </a:br>
            <a:endParaRPr lang="fi-FI" dirty="0"/>
          </a:p>
        </p:txBody>
      </p:sp>
      <p:sp>
        <p:nvSpPr>
          <p:cNvPr id="7" name="Text Placeholder 4">
            <a:extLst>
              <a:ext uri="{FF2B5EF4-FFF2-40B4-BE49-F238E27FC236}">
                <a16:creationId xmlns:a16="http://schemas.microsoft.com/office/drawing/2014/main" id="{FEBB7CB6-2774-4D6C-808E-AB849FB462D6}"/>
              </a:ext>
            </a:extLst>
          </p:cNvPr>
          <p:cNvSpPr txBox="1">
            <a:spLocks/>
          </p:cNvSpPr>
          <p:nvPr/>
        </p:nvSpPr>
        <p:spPr>
          <a:xfrm>
            <a:off x="879764" y="5210812"/>
            <a:ext cx="10620086" cy="1031238"/>
          </a:xfrm>
          <a:prstGeom prst="rect">
            <a:avLst/>
          </a:prstGeom>
        </p:spPr>
        <p:txBody>
          <a:bodyPr vert="horz" lIns="0" tIns="0" rIns="0" bIns="0" rtlCol="0">
            <a:normAutofit/>
          </a:bodyPr>
          <a:lstStyle>
            <a:lvl1pPr marL="0" indent="0" algn="l" defTabSz="914400" rtl="0" eaLnBrk="1" latinLnBrk="0" hangingPunct="1">
              <a:lnSpc>
                <a:spcPts val="3000"/>
              </a:lnSpc>
              <a:spcBef>
                <a:spcPts val="600"/>
              </a:spcBef>
              <a:buSzPct val="100000"/>
              <a:buFontTx/>
              <a:buNone/>
              <a:defRPr sz="3000" kern="1200" cap="none" baseline="0">
                <a:solidFill>
                  <a:schemeClr val="bg1"/>
                </a:solidFill>
                <a:latin typeface="Franklin Gothic Demi" charset="0"/>
                <a:ea typeface="Franklin Gothic Demi" charset="0"/>
                <a:cs typeface="Franklin Gothic Demi" charset="0"/>
              </a:defRPr>
            </a:lvl1pPr>
            <a:lvl2pPr marL="457200" indent="0" algn="l" defTabSz="914400" rtl="0" eaLnBrk="1" latinLnBrk="0" hangingPunct="1">
              <a:lnSpc>
                <a:spcPts val="2400"/>
              </a:lnSpc>
              <a:spcBef>
                <a:spcPts val="600"/>
              </a:spcBef>
              <a:buSzPct val="80000"/>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ts val="1850"/>
              </a:lnSpc>
              <a:spcBef>
                <a:spcPts val="400"/>
              </a:spcBef>
              <a:buSzPct val="80000"/>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ts val="1400"/>
              </a:lnSpc>
              <a:spcBef>
                <a:spcPts val="4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ts val="1400"/>
              </a:lnSpc>
              <a:spcBef>
                <a:spcPts val="400"/>
              </a:spcBef>
              <a:buFont typeface="Arial"/>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b="1">
                <a:latin typeface="Franklin Gothic Demi"/>
              </a:rPr>
              <a:t>Teemaan liittyviä haasteita ja v</a:t>
            </a:r>
            <a:r>
              <a:rPr lang="fi-FI" b="1">
                <a:latin typeface="Franklin Gothic Demi"/>
              </a:rPr>
              <a:t>arhaisen puuttumisen käytänteitä, ideoita ja mahdollisuuksia</a:t>
            </a:r>
            <a:endParaRPr lang="en-US"/>
          </a:p>
          <a:p>
            <a:endParaRPr lang="fi-FI" dirty="0"/>
          </a:p>
        </p:txBody>
      </p:sp>
    </p:spTree>
    <p:extLst>
      <p:ext uri="{BB962C8B-B14F-4D97-AF65-F5344CB8AC3E}">
        <p14:creationId xmlns:p14="http://schemas.microsoft.com/office/powerpoint/2010/main" val="1313796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dirty="0">
                <a:latin typeface="Franklin Gothic Demi"/>
              </a:rPr>
              <a:t>9.1. Oppimisvaikeudet</a:t>
            </a:r>
            <a:endParaRPr lang="fi-FI" sz="28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1200"/>
              </a:spcAft>
            </a:pPr>
            <a:r>
              <a:rPr lang="fi-FI" sz="2200" dirty="0">
                <a:latin typeface="+mn-lt"/>
              </a:rPr>
              <a:t>Kielen, lukemisen ja kirjoittamisen vaikeudet (</a:t>
            </a:r>
            <a:r>
              <a:rPr lang="fi-FI" sz="2200" dirty="0" err="1">
                <a:latin typeface="+mn-lt"/>
              </a:rPr>
              <a:t>LuKi</a:t>
            </a:r>
            <a:r>
              <a:rPr lang="fi-FI" sz="2200" dirty="0">
                <a:latin typeface="+mn-lt"/>
              </a:rPr>
              <a:t>)</a:t>
            </a:r>
          </a:p>
          <a:p>
            <a:pPr>
              <a:spcAft>
                <a:spcPts val="1200"/>
              </a:spcAft>
            </a:pPr>
            <a:r>
              <a:rPr lang="fi-FI" sz="2200" dirty="0">
                <a:latin typeface="+mn-lt"/>
              </a:rPr>
              <a:t>Muistin haasteet</a:t>
            </a:r>
          </a:p>
          <a:p>
            <a:pPr>
              <a:spcAft>
                <a:spcPts val="1200"/>
              </a:spcAft>
            </a:pPr>
            <a:r>
              <a:rPr lang="fi-FI" sz="2200" dirty="0">
                <a:latin typeface="+mn-lt"/>
              </a:rPr>
              <a:t>Matemaattiset ja laskemisen haasteet</a:t>
            </a:r>
          </a:p>
          <a:p>
            <a:pPr>
              <a:spcAft>
                <a:spcPts val="1200"/>
              </a:spcAft>
            </a:pPr>
            <a:r>
              <a:rPr lang="fi-FI" sz="2200" dirty="0">
                <a:latin typeface="+mn-lt"/>
              </a:rPr>
              <a:t>Hahmottamisen vaikeudet (esim. avaruudellinen hahmottamiskyvyn puute, määreiden ymmärtäminen)</a:t>
            </a:r>
          </a:p>
          <a:p>
            <a:pPr>
              <a:spcAft>
                <a:spcPts val="1200"/>
              </a:spcAft>
            </a:pPr>
            <a:r>
              <a:rPr lang="fi-FI" sz="2200" dirty="0">
                <a:latin typeface="+mn-lt"/>
              </a:rPr>
              <a:t>Tiedonkäsittelyn ja muu kognitiivisiin taitoihin liittyvä vaikeus, sairaus tai vamma</a:t>
            </a:r>
          </a:p>
          <a:p>
            <a:pPr marL="360000" lvl="2" indent="0">
              <a:lnSpc>
                <a:spcPct val="100000"/>
              </a:lnSpc>
              <a:spcBef>
                <a:spcPts val="0"/>
              </a:spcBef>
              <a:spcAft>
                <a:spcPts val="600"/>
              </a:spcAft>
              <a:buNone/>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71</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3086889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lnSpcReduction="10000"/>
          </a:bodyPr>
          <a:lstStyle/>
          <a:p>
            <a:pPr>
              <a:lnSpc>
                <a:spcPct val="110000"/>
              </a:lnSpc>
              <a:spcAft>
                <a:spcPts val="1200"/>
              </a:spcAft>
            </a:pPr>
            <a:r>
              <a:rPr lang="fi-FI" dirty="0">
                <a:latin typeface="+mn-lt"/>
              </a:rPr>
              <a:t>Sairaus </a:t>
            </a:r>
          </a:p>
          <a:p>
            <a:pPr lvl="2">
              <a:lnSpc>
                <a:spcPct val="110000"/>
              </a:lnSpc>
              <a:spcAft>
                <a:spcPts val="1200"/>
              </a:spcAft>
            </a:pPr>
            <a:r>
              <a:rPr lang="fi-FI" dirty="0">
                <a:latin typeface="+mn-lt"/>
              </a:rPr>
              <a:t>pitkäaikaissairaudet esim. reuma, MS, </a:t>
            </a:r>
            <a:r>
              <a:rPr lang="fi-FI" dirty="0" err="1">
                <a:latin typeface="+mn-lt"/>
              </a:rPr>
              <a:t>Meningerin</a:t>
            </a:r>
            <a:r>
              <a:rPr lang="fi-FI" dirty="0">
                <a:latin typeface="+mn-lt"/>
              </a:rPr>
              <a:t> tauti, epilepsia, allergiat, psoriasis ym. </a:t>
            </a:r>
          </a:p>
          <a:p>
            <a:pPr lvl="2">
              <a:lnSpc>
                <a:spcPct val="110000"/>
              </a:lnSpc>
              <a:spcAft>
                <a:spcPts val="1200"/>
              </a:spcAft>
            </a:pPr>
            <a:r>
              <a:rPr lang="fi-FI" dirty="0">
                <a:latin typeface="+mn-lt"/>
              </a:rPr>
              <a:t>syöpäsairaudet</a:t>
            </a:r>
          </a:p>
          <a:p>
            <a:pPr>
              <a:lnSpc>
                <a:spcPct val="110000"/>
              </a:lnSpc>
              <a:spcAft>
                <a:spcPts val="1200"/>
              </a:spcAft>
            </a:pPr>
            <a:r>
              <a:rPr lang="fi-FI" dirty="0">
                <a:latin typeface="+mn-lt"/>
              </a:rPr>
              <a:t>Vamma</a:t>
            </a:r>
          </a:p>
          <a:p>
            <a:pPr lvl="2">
              <a:lnSpc>
                <a:spcPct val="110000"/>
              </a:lnSpc>
              <a:spcAft>
                <a:spcPts val="1200"/>
              </a:spcAft>
            </a:pPr>
            <a:r>
              <a:rPr lang="fi-FI" dirty="0">
                <a:latin typeface="+mn-lt"/>
              </a:rPr>
              <a:t>Liikuntavammat</a:t>
            </a:r>
          </a:p>
          <a:p>
            <a:pPr lvl="2">
              <a:lnSpc>
                <a:spcPct val="110000"/>
              </a:lnSpc>
              <a:spcAft>
                <a:spcPts val="1200"/>
              </a:spcAft>
            </a:pPr>
            <a:r>
              <a:rPr lang="fi-FI" dirty="0">
                <a:latin typeface="+mn-lt"/>
              </a:rPr>
              <a:t>Aivovammat</a:t>
            </a:r>
          </a:p>
          <a:p>
            <a:pPr lvl="2">
              <a:lnSpc>
                <a:spcPct val="110000"/>
              </a:lnSpc>
              <a:spcAft>
                <a:spcPts val="1200"/>
              </a:spcAft>
            </a:pPr>
            <a:r>
              <a:rPr lang="fi-FI" dirty="0">
                <a:latin typeface="+mn-lt"/>
              </a:rPr>
              <a:t>Aistivammat (kuulo- ja näkövammat)</a:t>
            </a:r>
          </a:p>
          <a:p>
            <a:pPr>
              <a:lnSpc>
                <a:spcPct val="110000"/>
              </a:lnSpc>
              <a:spcAft>
                <a:spcPts val="1200"/>
              </a:spcAft>
            </a:pPr>
            <a:r>
              <a:rPr lang="fi-FI" dirty="0">
                <a:latin typeface="+mn-lt"/>
              </a:rPr>
              <a:t>Motoriset vaikeudet</a:t>
            </a:r>
            <a:endParaRPr lang="fi-FI" sz="2000" dirty="0">
              <a:solidFill>
                <a:schemeClr val="tx1"/>
              </a:solidFill>
            </a:endParaRPr>
          </a:p>
          <a:p>
            <a:pPr marL="360000" lvl="2" indent="0">
              <a:lnSpc>
                <a:spcPct val="100000"/>
              </a:lnSpc>
              <a:spcBef>
                <a:spcPts val="0"/>
              </a:spcBef>
              <a:spcAft>
                <a:spcPts val="600"/>
              </a:spcAft>
              <a:buNone/>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2" name="Sisällön paikkamerkki 1">
            <a:extLst>
              <a:ext uri="{FF2B5EF4-FFF2-40B4-BE49-F238E27FC236}">
                <a16:creationId xmlns:a16="http://schemas.microsoft.com/office/drawing/2014/main" id="{37B6E259-B29D-D1E6-9E1E-FF3B3ED3CA89}"/>
              </a:ext>
            </a:extLst>
          </p:cNvPr>
          <p:cNvSpPr>
            <a:spLocks noGrp="1"/>
          </p:cNvSpPr>
          <p:nvPr>
            <p:ph sz="quarter" idx="13"/>
          </p:nvPr>
        </p:nvSpPr>
        <p:spPr/>
        <p:txBody>
          <a:bodyPr>
            <a:normAutofit fontScale="77500" lnSpcReduction="20000"/>
          </a:bodyPr>
          <a:lstStyle/>
          <a:p>
            <a:pPr>
              <a:lnSpc>
                <a:spcPct val="120000"/>
              </a:lnSpc>
              <a:spcAft>
                <a:spcPts val="1200"/>
              </a:spcAft>
            </a:pPr>
            <a:r>
              <a:rPr lang="fi-FI" sz="2200" dirty="0">
                <a:solidFill>
                  <a:schemeClr val="tx1"/>
                </a:solidFill>
                <a:latin typeface="Franklin Gothic Book" panose="020B0503020102020204" pitchFamily="34" charset="0"/>
                <a:ea typeface="+mn-lt"/>
                <a:cs typeface="+mn-lt"/>
              </a:rPr>
              <a:t>Neuropsykiatrisen häiriöt</a:t>
            </a:r>
          </a:p>
          <a:p>
            <a:pPr lvl="2">
              <a:lnSpc>
                <a:spcPct val="120000"/>
              </a:lnSpc>
              <a:spcAft>
                <a:spcPts val="600"/>
              </a:spcAft>
            </a:pPr>
            <a:r>
              <a:rPr lang="fi-FI" sz="2000" dirty="0">
                <a:solidFill>
                  <a:schemeClr val="tx1"/>
                </a:solidFill>
                <a:ea typeface="+mn-lt"/>
                <a:cs typeface="+mn-lt"/>
              </a:rPr>
              <a:t>ADHD</a:t>
            </a:r>
          </a:p>
          <a:p>
            <a:pPr lvl="2">
              <a:lnSpc>
                <a:spcPct val="120000"/>
              </a:lnSpc>
              <a:spcAft>
                <a:spcPts val="600"/>
              </a:spcAft>
            </a:pPr>
            <a:r>
              <a:rPr lang="fi-FI" sz="2000" dirty="0">
                <a:solidFill>
                  <a:schemeClr val="tx1"/>
                </a:solidFill>
                <a:ea typeface="+mn-lt"/>
                <a:cs typeface="+mn-lt"/>
              </a:rPr>
              <a:t>Asperger</a:t>
            </a:r>
          </a:p>
          <a:p>
            <a:pPr lvl="2">
              <a:lnSpc>
                <a:spcPct val="120000"/>
              </a:lnSpc>
              <a:spcAft>
                <a:spcPts val="600"/>
              </a:spcAft>
            </a:pPr>
            <a:r>
              <a:rPr lang="fi-FI" sz="2000" dirty="0" err="1">
                <a:solidFill>
                  <a:schemeClr val="tx1"/>
                </a:solidFill>
                <a:ea typeface="+mn-lt"/>
                <a:cs typeface="+mn-lt"/>
              </a:rPr>
              <a:t>Tourette</a:t>
            </a:r>
            <a:endParaRPr lang="fi-FI" sz="2000" dirty="0">
              <a:solidFill>
                <a:schemeClr val="tx1"/>
              </a:solidFill>
              <a:ea typeface="+mn-lt"/>
              <a:cs typeface="+mn-lt"/>
            </a:endParaRPr>
          </a:p>
          <a:p>
            <a:pPr>
              <a:lnSpc>
                <a:spcPct val="120000"/>
              </a:lnSpc>
              <a:spcAft>
                <a:spcPts val="1200"/>
              </a:spcAft>
            </a:pPr>
            <a:r>
              <a:rPr lang="fi-FI" sz="2200" dirty="0">
                <a:latin typeface="Franklin Gothic Book" panose="020B0503020102020204" pitchFamily="34" charset="0"/>
                <a:ea typeface="+mn-lt"/>
                <a:cs typeface="+mn-lt"/>
              </a:rPr>
              <a:t>Mielenterveys ja päihdeongelmat</a:t>
            </a:r>
          </a:p>
          <a:p>
            <a:pPr lvl="2">
              <a:lnSpc>
                <a:spcPct val="120000"/>
              </a:lnSpc>
              <a:spcAft>
                <a:spcPts val="1200"/>
              </a:spcAft>
            </a:pPr>
            <a:r>
              <a:rPr lang="fi-FI" sz="1800" dirty="0">
                <a:latin typeface="Franklin Gothic Book" panose="020B0503020102020204" pitchFamily="34" charset="0"/>
                <a:ea typeface="+mn-lt"/>
                <a:cs typeface="+mn-lt"/>
              </a:rPr>
              <a:t>Masennus, ahdistuneisuus</a:t>
            </a:r>
          </a:p>
          <a:p>
            <a:pPr lvl="2">
              <a:lnSpc>
                <a:spcPct val="120000"/>
              </a:lnSpc>
              <a:spcAft>
                <a:spcPts val="1200"/>
              </a:spcAft>
            </a:pPr>
            <a:r>
              <a:rPr lang="fi-FI" sz="1800" dirty="0">
                <a:latin typeface="Franklin Gothic Book" panose="020B0503020102020204" pitchFamily="34" charset="0"/>
                <a:ea typeface="+mn-lt"/>
                <a:cs typeface="+mn-lt"/>
              </a:rPr>
              <a:t>Traumat</a:t>
            </a:r>
          </a:p>
          <a:p>
            <a:pPr lvl="2">
              <a:lnSpc>
                <a:spcPct val="120000"/>
              </a:lnSpc>
              <a:spcAft>
                <a:spcPts val="1200"/>
              </a:spcAft>
            </a:pPr>
            <a:r>
              <a:rPr lang="fi-FI" sz="1800" dirty="0">
                <a:latin typeface="Franklin Gothic Book" panose="020B0503020102020204" pitchFamily="34" charset="0"/>
                <a:ea typeface="+mn-lt"/>
                <a:cs typeface="+mn-lt"/>
              </a:rPr>
              <a:t>Psykoottiset häiriöt esim. skitsofrenia, kaksisuuntainen mielialahäiriö, persoonallisuushäiriöt</a:t>
            </a:r>
          </a:p>
          <a:p>
            <a:pPr lvl="2">
              <a:lnSpc>
                <a:spcPct val="120000"/>
              </a:lnSpc>
              <a:spcAft>
                <a:spcPts val="1200"/>
              </a:spcAft>
            </a:pPr>
            <a:r>
              <a:rPr lang="fi-FI" sz="1800" dirty="0">
                <a:latin typeface="Franklin Gothic Book" panose="020B0503020102020204" pitchFamily="34" charset="0"/>
                <a:ea typeface="+mn-lt"/>
                <a:cs typeface="+mn-lt"/>
              </a:rPr>
              <a:t>Syömishäiriöt</a:t>
            </a:r>
          </a:p>
          <a:p>
            <a:pPr lvl="2">
              <a:lnSpc>
                <a:spcPct val="120000"/>
              </a:lnSpc>
              <a:spcAft>
                <a:spcPts val="1200"/>
              </a:spcAft>
            </a:pPr>
            <a:r>
              <a:rPr lang="fi-FI" sz="1800" dirty="0">
                <a:latin typeface="Franklin Gothic Book" panose="020B0503020102020204" pitchFamily="34" charset="0"/>
                <a:ea typeface="+mn-lt"/>
                <a:cs typeface="+mn-lt"/>
              </a:rPr>
              <a:t>Päihderiippuvuus</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72</a:t>
            </a:fld>
            <a:endParaRPr lang="en-US" dirty="0"/>
          </a:p>
        </p:txBody>
      </p:sp>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dirty="0">
                <a:latin typeface="Franklin Gothic Demi"/>
              </a:rPr>
              <a:t>9.2. Muut yksilöllisen tuen tarpeet </a:t>
            </a:r>
            <a:endParaRPr lang="fi-FI"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375"/>
            <a:ext cx="6584899" cy="673518"/>
          </a:xfrm>
          <a:prstGeom prst="rect">
            <a:avLst/>
          </a:prstGeom>
        </p:spPr>
      </p:pic>
    </p:spTree>
    <p:extLst>
      <p:ext uri="{BB962C8B-B14F-4D97-AF65-F5344CB8AC3E}">
        <p14:creationId xmlns:p14="http://schemas.microsoft.com/office/powerpoint/2010/main" val="15216813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607E4F7-2596-5B4F-8E99-D35D6ADB91D3}"/>
              </a:ext>
            </a:extLst>
          </p:cNvPr>
          <p:cNvSpPr>
            <a:spLocks noGrp="1"/>
          </p:cNvSpPr>
          <p:nvPr>
            <p:ph type="title"/>
          </p:nvPr>
        </p:nvSpPr>
        <p:spPr>
          <a:xfrm>
            <a:off x="4887520" y="673624"/>
            <a:ext cx="6941971" cy="1560529"/>
          </a:xfrm>
        </p:spPr>
        <p:txBody>
          <a:bodyPr/>
          <a:lstStyle/>
          <a:p>
            <a:pPr>
              <a:lnSpc>
                <a:spcPct val="150000"/>
              </a:lnSpc>
            </a:pPr>
            <a:r>
              <a:rPr lang="fi-FI" sz="3600" dirty="0">
                <a:latin typeface="Franklin Gothic Demi"/>
              </a:rPr>
              <a:t>9.3. Muut yksilöllisen tuen tarpeet</a:t>
            </a:r>
            <a:endParaRPr lang="fi-FI" sz="3600" dirty="0"/>
          </a:p>
        </p:txBody>
      </p:sp>
      <p:sp>
        <p:nvSpPr>
          <p:cNvPr id="34" name="Content Placeholder 33">
            <a:extLst>
              <a:ext uri="{FF2B5EF4-FFF2-40B4-BE49-F238E27FC236}">
                <a16:creationId xmlns:a16="http://schemas.microsoft.com/office/drawing/2014/main" id="{4EB2F30A-298F-AF4C-A238-FE1AB1710C6C}"/>
              </a:ext>
            </a:extLst>
          </p:cNvPr>
          <p:cNvSpPr>
            <a:spLocks noGrp="1"/>
          </p:cNvSpPr>
          <p:nvPr>
            <p:ph sz="half" idx="2"/>
          </p:nvPr>
        </p:nvSpPr>
        <p:spPr>
          <a:xfrm>
            <a:off x="4887521" y="1906115"/>
            <a:ext cx="6584900" cy="3720839"/>
          </a:xfrm>
        </p:spPr>
        <p:txBody>
          <a:bodyPr>
            <a:normAutofit lnSpcReduction="10000"/>
          </a:bodyPr>
          <a:lstStyle/>
          <a:p>
            <a:pPr>
              <a:lnSpc>
                <a:spcPct val="120000"/>
              </a:lnSpc>
              <a:spcAft>
                <a:spcPts val="1200"/>
              </a:spcAft>
            </a:pPr>
            <a:r>
              <a:rPr lang="fi-FI" sz="2400" dirty="0"/>
              <a:t>Psykososiaaliset vaikeudet</a:t>
            </a:r>
          </a:p>
          <a:p>
            <a:pPr lvl="2">
              <a:lnSpc>
                <a:spcPct val="120000"/>
              </a:lnSpc>
              <a:spcAft>
                <a:spcPts val="1200"/>
              </a:spcAft>
            </a:pPr>
            <a:r>
              <a:rPr lang="fi-FI" dirty="0"/>
              <a:t>Tunne-elämään liittyvät pulmat: heikko itseluottamus, heikko minäpystyvyys, epäonnistumisen pelko</a:t>
            </a:r>
          </a:p>
          <a:p>
            <a:pPr lvl="2">
              <a:lnSpc>
                <a:spcPct val="120000"/>
              </a:lnSpc>
              <a:spcAft>
                <a:spcPts val="1200"/>
              </a:spcAft>
            </a:pPr>
            <a:r>
              <a:rPr lang="fi-FI" dirty="0"/>
              <a:t>Uupuminen</a:t>
            </a:r>
          </a:p>
          <a:p>
            <a:pPr lvl="2">
              <a:lnSpc>
                <a:spcPct val="120000"/>
              </a:lnSpc>
              <a:spcAft>
                <a:spcPts val="1200"/>
              </a:spcAft>
            </a:pPr>
            <a:r>
              <a:rPr lang="fi-FI" dirty="0"/>
              <a:t>Vuorovaikutuksen ja kohtaamisen pulmat: jännittäminen, kiusaaminen, ryhmässä toimiminen</a:t>
            </a:r>
          </a:p>
          <a:p>
            <a:pPr lvl="2">
              <a:lnSpc>
                <a:spcPct val="120000"/>
              </a:lnSpc>
              <a:spcAft>
                <a:spcPts val="1200"/>
              </a:spcAft>
            </a:pPr>
            <a:r>
              <a:rPr lang="fi-FI" dirty="0"/>
              <a:t>Yksinäisyys</a:t>
            </a:r>
          </a:p>
          <a:p>
            <a:pPr lvl="2">
              <a:lnSpc>
                <a:spcPct val="120000"/>
              </a:lnSpc>
              <a:spcAft>
                <a:spcPts val="1200"/>
              </a:spcAft>
            </a:pPr>
            <a:r>
              <a:rPr lang="fi-FI" dirty="0"/>
              <a:t>Elämäntilanne, muutokset ja stressi</a:t>
            </a:r>
          </a:p>
          <a:p>
            <a:pPr>
              <a:lnSpc>
                <a:spcPct val="120000"/>
              </a:lnSpc>
              <a:spcAft>
                <a:spcPts val="1200"/>
              </a:spcAft>
            </a:pPr>
            <a:endParaRPr lang="fi-FI" sz="1800" dirty="0"/>
          </a:p>
        </p:txBody>
      </p:sp>
      <p:sp>
        <p:nvSpPr>
          <p:cNvPr id="5" name="Slide Number Placeholder 4">
            <a:extLst>
              <a:ext uri="{FF2B5EF4-FFF2-40B4-BE49-F238E27FC236}">
                <a16:creationId xmlns:a16="http://schemas.microsoft.com/office/drawing/2014/main" id="{CBECC991-B559-4141-8F07-5B1D74C29E6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8" name="Kuva 7" descr="Ohjauksella hyvinvointia -hankkeen osatoteuttajien logot">
            <a:extLst>
              <a:ext uri="{FF2B5EF4-FFF2-40B4-BE49-F238E27FC236}">
                <a16:creationId xmlns:a16="http://schemas.microsoft.com/office/drawing/2014/main" id="{29895273-E36E-4431-B7CC-1603A7238419}"/>
              </a:ext>
            </a:extLst>
          </p:cNvPr>
          <p:cNvPicPr/>
          <p:nvPr/>
        </p:nvPicPr>
        <p:blipFill>
          <a:blip r:embed="rId3"/>
          <a:srcRect/>
          <a:stretch/>
        </p:blipFill>
        <p:spPr>
          <a:xfrm>
            <a:off x="5607101" y="6202625"/>
            <a:ext cx="6584899" cy="673518"/>
          </a:xfrm>
          <a:prstGeom prst="rect">
            <a:avLst/>
          </a:prstGeom>
        </p:spPr>
      </p:pic>
      <p:pic>
        <p:nvPicPr>
          <p:cNvPr id="7" name="Kuva 6" descr="Opiskelija istuu risti-istunnassa lattialla ja lukee kirjapinoa. ">
            <a:extLst>
              <a:ext uri="{FF2B5EF4-FFF2-40B4-BE49-F238E27FC236}">
                <a16:creationId xmlns:a16="http://schemas.microsoft.com/office/drawing/2014/main" id="{A05A7AD0-49B9-4B89-B8CC-F2C027D7BF75}"/>
              </a:ext>
            </a:extLst>
          </p:cNvPr>
          <p:cNvPicPr>
            <a:picLocks noChangeAspect="1"/>
          </p:cNvPicPr>
          <p:nvPr/>
        </p:nvPicPr>
        <p:blipFill>
          <a:blip r:embed="rId4"/>
          <a:stretch>
            <a:fillRect/>
          </a:stretch>
        </p:blipFill>
        <p:spPr>
          <a:xfrm>
            <a:off x="417053" y="1453888"/>
            <a:ext cx="3823281" cy="4424398"/>
          </a:xfrm>
          <a:prstGeom prst="rect">
            <a:avLst/>
          </a:prstGeom>
        </p:spPr>
      </p:pic>
    </p:spTree>
    <p:extLst>
      <p:ext uri="{BB962C8B-B14F-4D97-AF65-F5344CB8AC3E}">
        <p14:creationId xmlns:p14="http://schemas.microsoft.com/office/powerpoint/2010/main" val="11611291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dirty="0">
                <a:latin typeface="Franklin Gothic Demi"/>
              </a:rPr>
              <a:t>9.4. Varhaisen puuttumisen käytänteitä, ideoita ja mahdollisuuksia</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1200"/>
              </a:spcAft>
            </a:pPr>
            <a:r>
              <a:rPr lang="fi-FI" dirty="0">
                <a:latin typeface="Franklin Gothic Book" panose="020B0503020102020204" pitchFamily="34" charset="0"/>
              </a:rPr>
              <a:t>Kaikille opiskelijoilla on yhdenvertaiset mahdollisuudet opiskella – korkeakoulun tasa-arvosuunnitelma</a:t>
            </a:r>
          </a:p>
          <a:p>
            <a:pPr>
              <a:spcAft>
                <a:spcPts val="1200"/>
              </a:spcAft>
            </a:pPr>
            <a:r>
              <a:rPr lang="fi-FI" dirty="0">
                <a:latin typeface="Franklin Gothic Book" panose="020B0503020102020204" pitchFamily="34" charset="0"/>
              </a:rPr>
              <a:t>Saavutettavuuden huomioiminen – korkeakoulun saavutettavuus- ja esteettömyyssuunnitelma</a:t>
            </a:r>
          </a:p>
          <a:p>
            <a:pPr lvl="2">
              <a:spcAft>
                <a:spcPts val="1200"/>
              </a:spcAft>
            </a:pPr>
            <a:r>
              <a:rPr lang="fi-FI" dirty="0">
                <a:latin typeface="Franklin Gothic Book" panose="020B0503020102020204" pitchFamily="34" charset="0"/>
              </a:rPr>
              <a:t>oppimis- ja toimintaympäristöissä (fyysinen ja digitaalinen ympäristö)</a:t>
            </a:r>
          </a:p>
          <a:p>
            <a:pPr lvl="2">
              <a:spcAft>
                <a:spcPts val="1200"/>
              </a:spcAft>
            </a:pPr>
            <a:r>
              <a:rPr lang="fi-FI" dirty="0">
                <a:latin typeface="Franklin Gothic Book" panose="020B0503020102020204" pitchFamily="34" charset="0"/>
              </a:rPr>
              <a:t>opiskeluun liittyvissä materiaaleissa</a:t>
            </a:r>
          </a:p>
          <a:p>
            <a:pPr lvl="2">
              <a:spcAft>
                <a:spcPts val="1200"/>
              </a:spcAft>
            </a:pPr>
            <a:r>
              <a:rPr lang="fi-FI" dirty="0">
                <a:latin typeface="Franklin Gothic Book" panose="020B0503020102020204" pitchFamily="34" charset="0"/>
              </a:rPr>
              <a:t>ohjauksessa (opetus, ryhmä- ja yksilöohjaus sekä harjoittelut)</a:t>
            </a:r>
          </a:p>
          <a:p>
            <a:pPr>
              <a:spcAft>
                <a:spcPts val="1200"/>
              </a:spcAft>
            </a:pPr>
            <a:r>
              <a:rPr lang="fi-FI" dirty="0">
                <a:latin typeface="Franklin Gothic Book" panose="020B0503020102020204" pitchFamily="34" charset="0"/>
              </a:rPr>
              <a:t>Tavoitteena on, että koettu ohjauksen ja tuen tarve määrittelee annettavan tuen – ei diagnoosi, vamma tai sairaus. </a:t>
            </a:r>
          </a:p>
          <a:p>
            <a:pPr>
              <a:spcAft>
                <a:spcPts val="1200"/>
              </a:spcAft>
            </a:pPr>
            <a:r>
              <a:rPr lang="fi-FI" dirty="0">
                <a:latin typeface="Franklin Gothic Book" panose="020B0503020102020204" pitchFamily="34" charset="0"/>
              </a:rPr>
              <a:t>Normalisoiva puhe voi vähentää opiskelijan kokemaa stigmaa oppimisvaikeuteen liittyen ja näin lisätä avoimuutta oppimisvaikeuteen liittyen</a:t>
            </a:r>
            <a:endParaRPr lang="fi-FI" dirty="0">
              <a:solidFill>
                <a:schemeClr val="tx1"/>
              </a:solidFill>
              <a:latin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74</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482"/>
            <a:ext cx="6584899" cy="673518"/>
          </a:xfrm>
          <a:prstGeom prst="rect">
            <a:avLst/>
          </a:prstGeom>
        </p:spPr>
      </p:pic>
    </p:spTree>
    <p:extLst>
      <p:ext uri="{BB962C8B-B14F-4D97-AF65-F5344CB8AC3E}">
        <p14:creationId xmlns:p14="http://schemas.microsoft.com/office/powerpoint/2010/main" val="38575653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dirty="0">
                <a:latin typeface="Franklin Gothic Demi"/>
              </a:rPr>
              <a:t>9.5. Varhaisen puuttumisen käytänteitä, ideoita ja mahdollisuuksia</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lnSpc>
                <a:spcPct val="120000"/>
              </a:lnSpc>
              <a:spcAft>
                <a:spcPts val="1200"/>
              </a:spcAft>
            </a:pPr>
            <a:r>
              <a:rPr lang="fi-FI" dirty="0">
                <a:solidFill>
                  <a:schemeClr val="tx1"/>
                </a:solidFill>
                <a:latin typeface="+mn-lt"/>
              </a:rPr>
              <a:t>Tuen tunnistaminen  ja tuen suunnittelu opintojen alussa</a:t>
            </a:r>
          </a:p>
          <a:p>
            <a:pPr lvl="2">
              <a:lnSpc>
                <a:spcPct val="120000"/>
              </a:lnSpc>
              <a:spcAft>
                <a:spcPts val="1200"/>
              </a:spcAft>
            </a:pPr>
            <a:r>
              <a:rPr lang="fi-FI" dirty="0">
                <a:solidFill>
                  <a:schemeClr val="tx1"/>
                </a:solidFill>
                <a:latin typeface="+mn-lt"/>
              </a:rPr>
              <a:t>Opiskelijan vastuulla tuoda tietoa tuen tarpeesta, korkeakoulun velvollisuus tarjota apua tuen suunnitteluun ja ottaa saavutettavuus huomioon --&gt; HOPS ja mahdolliset opetuksen erityisentuen järjestelyt</a:t>
            </a:r>
          </a:p>
          <a:p>
            <a:pPr lvl="2">
              <a:lnSpc>
                <a:spcPct val="120000"/>
              </a:lnSpc>
              <a:spcAft>
                <a:spcPts val="1200"/>
              </a:spcAft>
            </a:pPr>
            <a:r>
              <a:rPr lang="fi-FI" dirty="0">
                <a:solidFill>
                  <a:schemeClr val="tx1"/>
                </a:solidFill>
                <a:latin typeface="+mn-lt"/>
              </a:rPr>
              <a:t>Ohjaus opintojen alussa</a:t>
            </a:r>
          </a:p>
          <a:p>
            <a:pPr lvl="2">
              <a:lnSpc>
                <a:spcPct val="120000"/>
              </a:lnSpc>
              <a:spcAft>
                <a:spcPts val="1200"/>
              </a:spcAft>
            </a:pPr>
            <a:r>
              <a:rPr lang="fi-FI" dirty="0" err="1">
                <a:solidFill>
                  <a:schemeClr val="tx1"/>
                </a:solidFill>
                <a:latin typeface="+mn-lt"/>
              </a:rPr>
              <a:t>Lähtötasotestit</a:t>
            </a:r>
            <a:endParaRPr lang="fi-FI" dirty="0">
              <a:solidFill>
                <a:schemeClr val="tx1"/>
              </a:solidFill>
              <a:latin typeface="+mn-lt"/>
            </a:endParaRPr>
          </a:p>
          <a:p>
            <a:pPr lvl="2">
              <a:lnSpc>
                <a:spcPct val="120000"/>
              </a:lnSpc>
              <a:spcAft>
                <a:spcPts val="1200"/>
              </a:spcAft>
            </a:pPr>
            <a:r>
              <a:rPr lang="fi-FI" dirty="0">
                <a:solidFill>
                  <a:schemeClr val="tx1"/>
                </a:solidFill>
                <a:latin typeface="+mn-lt"/>
              </a:rPr>
              <a:t>Oppimisvaikeuksiin liittyvät testit: esim. </a:t>
            </a:r>
            <a:r>
              <a:rPr lang="fi-FI" dirty="0" err="1">
                <a:solidFill>
                  <a:schemeClr val="tx1"/>
                </a:solidFill>
                <a:latin typeface="+mn-lt"/>
              </a:rPr>
              <a:t>Digilukiseulat</a:t>
            </a:r>
            <a:r>
              <a:rPr lang="fi-FI" dirty="0">
                <a:solidFill>
                  <a:schemeClr val="tx1"/>
                </a:solidFill>
                <a:latin typeface="+mn-lt"/>
              </a:rPr>
              <a:t> ja yksilötestit</a:t>
            </a:r>
          </a:p>
          <a:p>
            <a:pPr>
              <a:lnSpc>
                <a:spcPct val="120000"/>
              </a:lnSpc>
              <a:spcAft>
                <a:spcPts val="1200"/>
              </a:spcAft>
            </a:pPr>
            <a:r>
              <a:rPr lang="fi-FI" dirty="0">
                <a:solidFill>
                  <a:schemeClr val="tx1"/>
                </a:solidFill>
                <a:latin typeface="+mn-lt"/>
              </a:rPr>
              <a:t>Oppimaan oppimisen taitoja voi harjoitella läpi elämän, lisää osiossa </a:t>
            </a:r>
            <a:r>
              <a:rPr lang="fi-FI" dirty="0">
                <a:solidFill>
                  <a:schemeClr val="tx1"/>
                </a:solidFill>
                <a:latin typeface="+mn-lt"/>
                <a:hlinkClick r:id="rId2" action="ppaction://hlinksldjump"/>
              </a:rPr>
              <a:t>2. Pohjaosaaminen</a:t>
            </a:r>
            <a:endParaRPr lang="fi-FI" dirty="0">
              <a:solidFill>
                <a:srgbClr val="FF0000"/>
              </a:solidFill>
              <a:latin typeface="+mn-lt"/>
            </a:endParaRPr>
          </a:p>
          <a:p>
            <a:pPr lvl="2">
              <a:lnSpc>
                <a:spcPct val="120000"/>
              </a:lnSpc>
              <a:spcAft>
                <a:spcPts val="1200"/>
              </a:spcAft>
            </a:pPr>
            <a:r>
              <a:rPr lang="fi-FI" dirty="0">
                <a:solidFill>
                  <a:schemeClr val="tx1"/>
                </a:solidFill>
                <a:latin typeface="+mn-lt"/>
              </a:rPr>
              <a:t>Akateemisten taitojen vahvistaminen, itselle sopivan opiskelutavan ja –tekniikan tunnistaminen ja harjoitteleminen</a:t>
            </a:r>
          </a:p>
          <a:p>
            <a:pPr lvl="2">
              <a:lnSpc>
                <a:spcPct val="120000"/>
              </a:lnSpc>
              <a:spcAft>
                <a:spcPts val="1200"/>
              </a:spcAft>
            </a:pPr>
            <a:r>
              <a:rPr lang="fi-FI" dirty="0">
                <a:solidFill>
                  <a:schemeClr val="tx1"/>
                </a:solidFill>
                <a:latin typeface="+mn-lt"/>
              </a:rPr>
              <a:t>Motivaation tukeminen ohjaustilanteissa</a:t>
            </a:r>
            <a:endParaRPr lang="fi-FI" dirty="0">
              <a:solidFill>
                <a:schemeClr val="tx1"/>
              </a:solidFill>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3"/>
          <a:srcRect/>
          <a:stretch/>
        </p:blipFill>
        <p:spPr>
          <a:xfrm>
            <a:off x="5607101" y="6188422"/>
            <a:ext cx="6584899" cy="673518"/>
          </a:xfrm>
          <a:prstGeom prst="rect">
            <a:avLst/>
          </a:prstGeom>
        </p:spPr>
      </p:pic>
    </p:spTree>
    <p:extLst>
      <p:ext uri="{BB962C8B-B14F-4D97-AF65-F5344CB8AC3E}">
        <p14:creationId xmlns:p14="http://schemas.microsoft.com/office/powerpoint/2010/main" val="1243050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dirty="0">
                <a:latin typeface="Franklin Gothic Demi"/>
              </a:rPr>
              <a:t>9.6. Varhaisen puuttumisen käytänteitä, ideoita ja mahdollisuuksia</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92500"/>
          </a:bodyPr>
          <a:lstStyle/>
          <a:p>
            <a:pPr>
              <a:lnSpc>
                <a:spcPct val="120000"/>
              </a:lnSpc>
              <a:spcAft>
                <a:spcPts val="1200"/>
              </a:spcAft>
            </a:pPr>
            <a:r>
              <a:rPr lang="fi-FI" sz="1200" dirty="0">
                <a:solidFill>
                  <a:schemeClr val="tx1"/>
                </a:solidFill>
                <a:latin typeface="+mn-lt"/>
              </a:rPr>
              <a:t>Pedagogisilla ratkaisuilla voivaan vaikuttaa hyvinvointiin ja yhteisöllisyyteen sekä siten erilaisten oppijoiden turvallisuuden tunteeseen</a:t>
            </a:r>
          </a:p>
          <a:p>
            <a:pPr>
              <a:lnSpc>
                <a:spcPct val="120000"/>
              </a:lnSpc>
              <a:spcAft>
                <a:spcPts val="1200"/>
              </a:spcAft>
            </a:pPr>
            <a:r>
              <a:rPr lang="fi-FI" sz="1200" dirty="0">
                <a:solidFill>
                  <a:schemeClr val="tx1"/>
                </a:solidFill>
                <a:latin typeface="+mn-lt"/>
              </a:rPr>
              <a:t>Opettajien osaamisen kehittäminen saavutettavan opetuksen suunnittelussa ja toteuttamisessa (riittävästi koulutusta opetushenkilöstölle, erityisopettajan, kuraattorin tai opinto-ohjaajan tuki, vertaistuki)</a:t>
            </a:r>
          </a:p>
          <a:p>
            <a:pPr>
              <a:lnSpc>
                <a:spcPct val="120000"/>
              </a:lnSpc>
              <a:spcAft>
                <a:spcPts val="1200"/>
              </a:spcAft>
            </a:pPr>
            <a:r>
              <a:rPr lang="fi-FI" sz="1200" dirty="0">
                <a:solidFill>
                  <a:schemeClr val="tx1"/>
                </a:solidFill>
                <a:latin typeface="+mn-lt"/>
              </a:rPr>
              <a:t>Monipuoliset opetusmenetelmät (esim. monikanavaisuus, erilaiset tavat oppia, ohjaus ja arvostava ote, yksilölliset ratkaisut)</a:t>
            </a:r>
          </a:p>
          <a:p>
            <a:pPr>
              <a:lnSpc>
                <a:spcPct val="120000"/>
              </a:lnSpc>
              <a:spcAft>
                <a:spcPts val="1200"/>
              </a:spcAft>
            </a:pPr>
            <a:r>
              <a:rPr lang="fi-FI" sz="1200" dirty="0">
                <a:solidFill>
                  <a:schemeClr val="tx1"/>
                </a:solidFill>
                <a:latin typeface="+mn-lt"/>
              </a:rPr>
              <a:t>Saavutettavat oppimisympäristöt ja opetusmateriaalit  (selkeys, materiaalin saaminen ajoissa, erilaiset materiaalit: paperiset, sähköiset, videot, verkkomateriaalit)</a:t>
            </a:r>
          </a:p>
          <a:p>
            <a:pPr>
              <a:lnSpc>
                <a:spcPct val="120000"/>
              </a:lnSpc>
              <a:spcAft>
                <a:spcPts val="1200"/>
              </a:spcAft>
            </a:pPr>
            <a:r>
              <a:rPr lang="fi-FI" sz="1200" dirty="0">
                <a:solidFill>
                  <a:schemeClr val="tx1"/>
                </a:solidFill>
                <a:latin typeface="+mn-lt"/>
              </a:rPr>
              <a:t>Vaihtoehtoiset suoritustavat</a:t>
            </a:r>
          </a:p>
          <a:p>
            <a:pPr>
              <a:lnSpc>
                <a:spcPct val="120000"/>
              </a:lnSpc>
              <a:spcAft>
                <a:spcPts val="1200"/>
              </a:spcAft>
            </a:pPr>
            <a:r>
              <a:rPr lang="fi-FI" sz="1200" dirty="0">
                <a:solidFill>
                  <a:schemeClr val="tx1"/>
                </a:solidFill>
                <a:latin typeface="+mn-lt"/>
              </a:rPr>
              <a:t>Digitaaliset apuvälineet, lisäaika tentteihin ja tehtävien palautukseen, </a:t>
            </a:r>
            <a:r>
              <a:rPr lang="fi-FI" sz="1200" dirty="0" err="1">
                <a:solidFill>
                  <a:schemeClr val="tx1"/>
                </a:solidFill>
                <a:latin typeface="+mn-lt"/>
              </a:rPr>
              <a:t>Celia</a:t>
            </a:r>
            <a:r>
              <a:rPr lang="fi-FI" sz="1200" dirty="0">
                <a:solidFill>
                  <a:schemeClr val="tx1"/>
                </a:solidFill>
                <a:latin typeface="+mn-lt"/>
              </a:rPr>
              <a:t>-äänikirjapalvelu</a:t>
            </a:r>
          </a:p>
          <a:p>
            <a:pPr>
              <a:lnSpc>
                <a:spcPct val="120000"/>
              </a:lnSpc>
              <a:spcAft>
                <a:spcPts val="1200"/>
              </a:spcAft>
            </a:pPr>
            <a:r>
              <a:rPr lang="fi-FI" sz="1200" dirty="0">
                <a:solidFill>
                  <a:schemeClr val="tx1"/>
                </a:solidFill>
                <a:latin typeface="+mn-lt"/>
              </a:rPr>
              <a:t>Työpajat opintojen etenemisen tueksi  (esim. opinnäytetyöryhmät, rästipajat, matikkapajat, kielten tukiryhmät)</a:t>
            </a:r>
          </a:p>
          <a:p>
            <a:pPr>
              <a:lnSpc>
                <a:spcPct val="120000"/>
              </a:lnSpc>
              <a:spcAft>
                <a:spcPts val="1200"/>
              </a:spcAft>
            </a:pPr>
            <a:r>
              <a:rPr lang="fi-FI" sz="1200" dirty="0">
                <a:solidFill>
                  <a:schemeClr val="tx1"/>
                </a:solidFill>
                <a:latin typeface="+mn-lt"/>
              </a:rPr>
              <a:t>Vaihtoehtoiset arviointimenetelmät ja yksilölliset järjestelyt (monipuoliset osaamisen osoittamisen tavat, arviointikriteerit ovat selkeitä ja opiskelija tietää ne etukäteen, palaute)</a:t>
            </a:r>
          </a:p>
          <a:p>
            <a:pPr>
              <a:lnSpc>
                <a:spcPct val="120000"/>
              </a:lnSpc>
              <a:spcAft>
                <a:spcPts val="1200"/>
              </a:spcAft>
            </a:pPr>
            <a:r>
              <a:rPr lang="fi-FI" sz="1200" dirty="0">
                <a:solidFill>
                  <a:schemeClr val="tx1"/>
                </a:solidFill>
                <a:latin typeface="+mn-lt"/>
              </a:rPr>
              <a:t>Erilaisten oppijoiden huomioiminen työharjoitteluissa ja yhteistyö työnantajien kanssa (suunnittelu, tuki ja ohjaus, erityiset järjestelyt, turvallisen ilmapiirin luominen, palaute)</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1834741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DB9DE1-9869-4DBB-BFF2-37ED3E6B1110}"/>
              </a:ext>
            </a:extLst>
          </p:cNvPr>
          <p:cNvSpPr>
            <a:spLocks noGrp="1"/>
          </p:cNvSpPr>
          <p:nvPr>
            <p:ph type="title"/>
          </p:nvPr>
        </p:nvSpPr>
        <p:spPr>
          <a:xfrm>
            <a:off x="727075" y="1584325"/>
            <a:ext cx="10620375" cy="2582863"/>
          </a:xfrm>
        </p:spPr>
        <p:txBody>
          <a:bodyPr/>
          <a:lstStyle/>
          <a:p>
            <a:r>
              <a:rPr lang="fi-FI" sz="7200" dirty="0">
                <a:latin typeface="Franklin Gothic Demi"/>
              </a:rPr>
              <a:t>10. Opintojen eteneminen</a:t>
            </a:r>
            <a:endParaRPr lang="fi-FI" sz="7200" dirty="0"/>
          </a:p>
        </p:txBody>
      </p:sp>
      <p:sp>
        <p:nvSpPr>
          <p:cNvPr id="5" name="Text Placeholder 4">
            <a:extLst>
              <a:ext uri="{FF2B5EF4-FFF2-40B4-BE49-F238E27FC236}">
                <a16:creationId xmlns:a16="http://schemas.microsoft.com/office/drawing/2014/main" id="{A2B1988E-ACD5-4B32-964D-D1E7F73E1109}"/>
              </a:ext>
            </a:extLst>
          </p:cNvPr>
          <p:cNvSpPr txBox="1">
            <a:spLocks/>
          </p:cNvSpPr>
          <p:nvPr/>
        </p:nvSpPr>
        <p:spPr>
          <a:xfrm>
            <a:off x="879764" y="5210812"/>
            <a:ext cx="10620086" cy="1031238"/>
          </a:xfrm>
          <a:prstGeom prst="rect">
            <a:avLst/>
          </a:prstGeom>
        </p:spPr>
        <p:txBody>
          <a:bodyPr vert="horz" lIns="0" tIns="0" rIns="0" bIns="0" rtlCol="0">
            <a:normAutofit/>
          </a:bodyPr>
          <a:lstStyle>
            <a:lvl1pPr marL="0" indent="0" algn="l" defTabSz="914400" rtl="0" eaLnBrk="1" latinLnBrk="0" hangingPunct="1">
              <a:lnSpc>
                <a:spcPts val="3000"/>
              </a:lnSpc>
              <a:spcBef>
                <a:spcPts val="600"/>
              </a:spcBef>
              <a:buSzPct val="100000"/>
              <a:buFontTx/>
              <a:buNone/>
              <a:defRPr sz="3000" kern="1200" cap="none" baseline="0">
                <a:solidFill>
                  <a:schemeClr val="tx1"/>
                </a:solidFill>
                <a:latin typeface="Franklin Gothic Demi" charset="0"/>
                <a:ea typeface="Franklin Gothic Demi" charset="0"/>
                <a:cs typeface="Franklin Gothic Demi" charset="0"/>
              </a:defRPr>
            </a:lvl1pPr>
            <a:lvl2pPr marL="457200" indent="0" algn="l" defTabSz="914400" rtl="0" eaLnBrk="1" latinLnBrk="0" hangingPunct="1">
              <a:lnSpc>
                <a:spcPts val="2400"/>
              </a:lnSpc>
              <a:spcBef>
                <a:spcPts val="600"/>
              </a:spcBef>
              <a:buSzPct val="80000"/>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ts val="1850"/>
              </a:lnSpc>
              <a:spcBef>
                <a:spcPts val="400"/>
              </a:spcBef>
              <a:buSzPct val="80000"/>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ts val="1400"/>
              </a:lnSpc>
              <a:spcBef>
                <a:spcPts val="4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ts val="1400"/>
              </a:lnSpc>
              <a:spcBef>
                <a:spcPts val="400"/>
              </a:spcBef>
              <a:buFont typeface="Arial"/>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b="1" dirty="0" err="1">
                <a:latin typeface="Franklin Gothic Demi"/>
              </a:rPr>
              <a:t>Teemaan</a:t>
            </a:r>
            <a:r>
              <a:rPr lang="en-US" b="1" dirty="0">
                <a:latin typeface="Franklin Gothic Demi"/>
              </a:rPr>
              <a:t> </a:t>
            </a:r>
            <a:r>
              <a:rPr lang="en-US" b="1" dirty="0" err="1">
                <a:latin typeface="Franklin Gothic Demi"/>
              </a:rPr>
              <a:t>liittyviä</a:t>
            </a:r>
            <a:r>
              <a:rPr lang="en-US" b="1" dirty="0">
                <a:latin typeface="Franklin Gothic Demi"/>
              </a:rPr>
              <a:t> </a:t>
            </a:r>
            <a:r>
              <a:rPr lang="en-US" b="1" dirty="0" err="1">
                <a:latin typeface="Franklin Gothic Demi"/>
              </a:rPr>
              <a:t>haasteita</a:t>
            </a:r>
            <a:r>
              <a:rPr lang="en-US" b="1" dirty="0">
                <a:latin typeface="Franklin Gothic Demi"/>
              </a:rPr>
              <a:t> ja v</a:t>
            </a:r>
            <a:r>
              <a:rPr lang="fi-FI" b="1" dirty="0" err="1">
                <a:latin typeface="Franklin Gothic Demi"/>
              </a:rPr>
              <a:t>arhaisen</a:t>
            </a:r>
            <a:r>
              <a:rPr lang="fi-FI" b="1" dirty="0">
                <a:latin typeface="Franklin Gothic Demi"/>
              </a:rPr>
              <a:t> puuttumisen käytänteitä, ideoita ja mahdollisuuksia</a:t>
            </a:r>
            <a:endParaRPr lang="en-US" dirty="0"/>
          </a:p>
          <a:p>
            <a:endParaRPr lang="fi-FI" dirty="0"/>
          </a:p>
        </p:txBody>
      </p:sp>
    </p:spTree>
    <p:extLst>
      <p:ext uri="{BB962C8B-B14F-4D97-AF65-F5344CB8AC3E}">
        <p14:creationId xmlns:p14="http://schemas.microsoft.com/office/powerpoint/2010/main" val="1308771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sz="3600" dirty="0">
                <a:latin typeface="Franklin Gothic Demi"/>
              </a:rPr>
              <a:t>10.1. Opiskelijan elämäntilanne</a:t>
            </a:r>
            <a:endParaRPr lang="fi-FI" sz="24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sz="half" idx="2"/>
          </p:nvPr>
        </p:nvSpPr>
        <p:spPr>
          <a:xfrm>
            <a:off x="727364" y="1714013"/>
            <a:ext cx="6772253" cy="4049011"/>
          </a:xfrm>
        </p:spPr>
        <p:txBody>
          <a:bodyPr>
            <a:normAutofit/>
          </a:bodyPr>
          <a:lstStyle/>
          <a:p>
            <a:pPr>
              <a:spcAft>
                <a:spcPts val="1200"/>
              </a:spcAft>
            </a:pPr>
            <a:r>
              <a:rPr lang="fi-FI" sz="1800" dirty="0">
                <a:latin typeface="+mn-lt"/>
              </a:rPr>
              <a:t>Elämäntilanteen muutokset: </a:t>
            </a:r>
          </a:p>
          <a:p>
            <a:pPr lvl="2">
              <a:spcAft>
                <a:spcPts val="1200"/>
              </a:spcAft>
            </a:pPr>
            <a:r>
              <a:rPr lang="fi-FI" sz="1400" dirty="0">
                <a:latin typeface="+mn-lt"/>
              </a:rPr>
              <a:t>Perheenlisäys</a:t>
            </a:r>
          </a:p>
          <a:p>
            <a:pPr lvl="2">
              <a:spcAft>
                <a:spcPts val="1200"/>
              </a:spcAft>
            </a:pPr>
            <a:r>
              <a:rPr lang="fi-FI" sz="1400" dirty="0">
                <a:latin typeface="+mn-lt"/>
              </a:rPr>
              <a:t>Muutto</a:t>
            </a:r>
          </a:p>
          <a:p>
            <a:pPr lvl="2">
              <a:spcAft>
                <a:spcPts val="1200"/>
              </a:spcAft>
            </a:pPr>
            <a:r>
              <a:rPr lang="fi-FI" sz="1400" dirty="0">
                <a:latin typeface="+mn-lt"/>
              </a:rPr>
              <a:t>Sairastuminen</a:t>
            </a:r>
          </a:p>
          <a:p>
            <a:pPr lvl="2">
              <a:spcAft>
                <a:spcPts val="1200"/>
              </a:spcAft>
            </a:pPr>
            <a:r>
              <a:rPr lang="fi-FI" sz="1400" dirty="0">
                <a:latin typeface="+mn-lt"/>
              </a:rPr>
              <a:t>Kuormitus arkielämässä opintojen ulkopuolelle (esim. Parisuhteeseen liittyvät ongelmat, erot)</a:t>
            </a:r>
          </a:p>
          <a:p>
            <a:pPr lvl="2">
              <a:spcAft>
                <a:spcPts val="1200"/>
              </a:spcAft>
            </a:pPr>
            <a:r>
              <a:rPr lang="fi-FI" sz="1400" dirty="0">
                <a:latin typeface="+mn-lt"/>
              </a:rPr>
              <a:t>Armeija </a:t>
            </a:r>
          </a:p>
          <a:p>
            <a:pPr>
              <a:spcAft>
                <a:spcPts val="1200"/>
              </a:spcAft>
            </a:pPr>
            <a:r>
              <a:rPr lang="fi-FI" sz="1800" dirty="0">
                <a:latin typeface="+mn-lt"/>
              </a:rPr>
              <a:t>Elämäntilanteen muutoksien vaikutus motivaatioon</a:t>
            </a:r>
          </a:p>
          <a:p>
            <a:pPr>
              <a:spcAft>
                <a:spcPts val="1200"/>
              </a:spcAft>
            </a:pPr>
            <a:r>
              <a:rPr lang="fi-FI" sz="1800" dirty="0">
                <a:latin typeface="+mn-lt"/>
              </a:rPr>
              <a:t>Voi aiheuttaa opinnoissa viivästymistä ja rästien kasautumista</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78</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376"/>
            <a:ext cx="6584899" cy="673518"/>
          </a:xfrm>
          <a:prstGeom prst="rect">
            <a:avLst/>
          </a:prstGeom>
        </p:spPr>
      </p:pic>
      <p:pic>
        <p:nvPicPr>
          <p:cNvPr id="6" name="Kuva 5" descr="Henkilö lukee kirjaa seisoen. ">
            <a:extLst>
              <a:ext uri="{FF2B5EF4-FFF2-40B4-BE49-F238E27FC236}">
                <a16:creationId xmlns:a16="http://schemas.microsoft.com/office/drawing/2014/main" id="{954D9C96-E4AE-4724-90B0-F9FE82B382D5}"/>
              </a:ext>
            </a:extLst>
          </p:cNvPr>
          <p:cNvPicPr>
            <a:picLocks noChangeAspect="1"/>
          </p:cNvPicPr>
          <p:nvPr/>
        </p:nvPicPr>
        <p:blipFill>
          <a:blip r:embed="rId3"/>
          <a:stretch>
            <a:fillRect/>
          </a:stretch>
        </p:blipFill>
        <p:spPr>
          <a:xfrm>
            <a:off x="8710736" y="1326131"/>
            <a:ext cx="2476881" cy="4205737"/>
          </a:xfrm>
          <a:prstGeom prst="rect">
            <a:avLst/>
          </a:prstGeom>
        </p:spPr>
      </p:pic>
    </p:spTree>
    <p:extLst>
      <p:ext uri="{BB962C8B-B14F-4D97-AF65-F5344CB8AC3E}">
        <p14:creationId xmlns:p14="http://schemas.microsoft.com/office/powerpoint/2010/main" val="3106381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dirty="0">
                <a:latin typeface="Franklin Gothic Demi"/>
              </a:rPr>
              <a:t>10.2. Opetussuunnitelmaan liittyvät asiat</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1200"/>
              </a:spcAft>
            </a:pPr>
            <a:r>
              <a:rPr lang="fi-FI" dirty="0">
                <a:solidFill>
                  <a:schemeClr val="tx1"/>
                </a:solidFill>
                <a:latin typeface="+mn-lt"/>
              </a:rPr>
              <a:t>Opetussuunnitelman muutokset, joiden myötä opiskelijan jo suorittamat opinnot eivät välttämättä ole yhtenevät uuden opetussuunnitelman kanssa</a:t>
            </a:r>
          </a:p>
          <a:p>
            <a:pPr>
              <a:spcAft>
                <a:spcPts val="1200"/>
              </a:spcAft>
            </a:pPr>
            <a:r>
              <a:rPr lang="fi-FI" dirty="0">
                <a:solidFill>
                  <a:schemeClr val="tx1"/>
                </a:solidFill>
                <a:latin typeface="+mn-lt"/>
              </a:rPr>
              <a:t>Yllättävät muutokset opinnoissa: </a:t>
            </a:r>
          </a:p>
          <a:p>
            <a:pPr lvl="2">
              <a:spcAft>
                <a:spcPts val="1200"/>
              </a:spcAft>
            </a:pPr>
            <a:r>
              <a:rPr lang="fi-FI" dirty="0">
                <a:solidFill>
                  <a:schemeClr val="tx1"/>
                </a:solidFill>
                <a:latin typeface="+mn-lt"/>
              </a:rPr>
              <a:t>opintojakso ei mene läpi, mikä estää opintojen etenemisen</a:t>
            </a:r>
          </a:p>
          <a:p>
            <a:pPr lvl="2">
              <a:spcAft>
                <a:spcPts val="1200"/>
              </a:spcAft>
            </a:pPr>
            <a:r>
              <a:rPr lang="fi-FI" dirty="0">
                <a:solidFill>
                  <a:schemeClr val="tx1"/>
                </a:solidFill>
                <a:latin typeface="+mn-lt"/>
              </a:rPr>
              <a:t>opiskelija ei pääse osallistumaan pakollisen opintojakson toteutukselle tai ei mahdu ryhmään</a:t>
            </a:r>
          </a:p>
          <a:p>
            <a:pPr lvl="2">
              <a:spcAft>
                <a:spcPts val="1200"/>
              </a:spcAft>
            </a:pPr>
            <a:r>
              <a:rPr lang="fi-FI" dirty="0">
                <a:solidFill>
                  <a:schemeClr val="tx1"/>
                </a:solidFill>
                <a:latin typeface="+mn-lt"/>
              </a:rPr>
              <a:t>harjoittelu viivästyy tai peruuntuu</a:t>
            </a:r>
          </a:p>
          <a:p>
            <a:pPr lvl="2">
              <a:spcAft>
                <a:spcPts val="1200"/>
              </a:spcAft>
            </a:pPr>
            <a:r>
              <a:rPr lang="fi-FI" dirty="0">
                <a:solidFill>
                  <a:schemeClr val="tx1"/>
                </a:solidFill>
                <a:latin typeface="+mn-lt"/>
              </a:rPr>
              <a:t>opinnäytetyö ei pääse alkamaan suunnitellusti</a:t>
            </a:r>
          </a:p>
          <a:p>
            <a:pPr>
              <a:spcAft>
                <a:spcPts val="1200"/>
              </a:spcAft>
            </a:pPr>
            <a:r>
              <a:rPr lang="fi-FI" dirty="0">
                <a:solidFill>
                  <a:schemeClr val="tx1"/>
                </a:solidFill>
                <a:latin typeface="+mn-lt"/>
              </a:rPr>
              <a:t>Opiskelija voi joutua suorittamaan opintojaksoja päällekkäin eri vuosikurssien mukana, mikä lisää kuormitusta ja tuo aikatauluhaasteita</a:t>
            </a:r>
          </a:p>
          <a:p>
            <a:endParaRPr lang="fi-FI" sz="2000" dirty="0">
              <a:solidFill>
                <a:schemeClr val="tx1"/>
              </a:solidFill>
            </a:endParaRPr>
          </a:p>
          <a:p>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55703"/>
            <a:ext cx="6584899" cy="673518"/>
          </a:xfrm>
          <a:prstGeom prst="rect">
            <a:avLst/>
          </a:prstGeom>
        </p:spPr>
      </p:pic>
    </p:spTree>
    <p:extLst>
      <p:ext uri="{BB962C8B-B14F-4D97-AF65-F5344CB8AC3E}">
        <p14:creationId xmlns:p14="http://schemas.microsoft.com/office/powerpoint/2010/main" val="1332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600"/>
              </a:spcAft>
            </a:pPr>
            <a:r>
              <a:rPr lang="fi-FI" sz="2000" dirty="0">
                <a:latin typeface="+mn-lt"/>
                <a:ea typeface="+mn-ea"/>
                <a:cs typeface="+mn-cs"/>
              </a:rPr>
              <a:t>Opiskelijatutoreiden rooli perehdyttämisessä, esim. ylimääräiset perehdytykset uusille opiskelijoille, jotka aloittavat myöhemmin opintonsa</a:t>
            </a:r>
          </a:p>
          <a:p>
            <a:pPr>
              <a:spcAft>
                <a:spcPts val="600"/>
              </a:spcAft>
            </a:pPr>
            <a:r>
              <a:rPr lang="fi-FI" sz="2000" dirty="0">
                <a:latin typeface="+mn-lt"/>
                <a:ea typeface="+mn-ea"/>
                <a:cs typeface="+mn-cs"/>
              </a:rPr>
              <a:t>Uraohjaustapaamiset, mikäli opiskelija kokee olevansa väärällä alalla</a:t>
            </a:r>
          </a:p>
          <a:p>
            <a:pPr>
              <a:spcAft>
                <a:spcPts val="600"/>
              </a:spcAft>
            </a:pPr>
            <a:r>
              <a:rPr lang="fi-FI" sz="2000" dirty="0">
                <a:latin typeface="+mn-lt"/>
                <a:ea typeface="+mn-ea"/>
                <a:cs typeface="+mn-cs"/>
              </a:rPr>
              <a:t>Avoimet ohjaustapaamiset/infot/ tiedotustilaisuudet erilaisten opintopolkumahdollisuuksien selventämiseksi, esim. sairaanhoitajasta terveydenhoitajaksi mahdollisuudet</a:t>
            </a:r>
          </a:p>
          <a:p>
            <a:pPr marL="0" indent="0">
              <a:spcAft>
                <a:spcPts val="600"/>
              </a:spcAft>
              <a:buNone/>
            </a:pPr>
            <a:endParaRPr lang="fi-FI" dirty="0">
              <a:latin typeface="+mn-lt"/>
              <a:ea typeface="+mn-ea"/>
              <a:cs typeface="+mn-cs"/>
            </a:endParaRPr>
          </a:p>
        </p:txBody>
      </p:sp>
      <p:sp>
        <p:nvSpPr>
          <p:cNvPr id="3" name="Sisällön paikkamerkki 2">
            <a:extLst>
              <a:ext uri="{FF2B5EF4-FFF2-40B4-BE49-F238E27FC236}">
                <a16:creationId xmlns:a16="http://schemas.microsoft.com/office/drawing/2014/main" id="{DFBE15E1-1948-4B07-6343-89FBE83F688E}"/>
              </a:ext>
            </a:extLst>
          </p:cNvPr>
          <p:cNvSpPr>
            <a:spLocks noGrp="1"/>
          </p:cNvSpPr>
          <p:nvPr>
            <p:ph sz="quarter" idx="13"/>
          </p:nvPr>
        </p:nvSpPr>
        <p:spPr/>
        <p:txBody>
          <a:bodyPr/>
          <a:lstStyle/>
          <a:p>
            <a:pPr>
              <a:spcAft>
                <a:spcPts val="600"/>
              </a:spcAft>
            </a:pPr>
            <a:r>
              <a:rPr lang="fi-FI" sz="2000" dirty="0">
                <a:latin typeface="+mn-lt"/>
                <a:ea typeface="+mn-ea"/>
                <a:cs typeface="+mn-cs"/>
              </a:rPr>
              <a:t>Monikanavainen hakijaohjaus ja sen kehittäminen (nettisivut, erilaiset tapahtumat, somen hyödyntäminen, toisen asteen yhteistyö)</a:t>
            </a:r>
          </a:p>
          <a:p>
            <a:pPr>
              <a:spcAft>
                <a:spcPts val="600"/>
              </a:spcAft>
            </a:pPr>
            <a:r>
              <a:rPr lang="fi-FI" sz="2000" dirty="0">
                <a:latin typeface="+mn-lt"/>
                <a:ea typeface="+mn-ea"/>
                <a:cs typeface="+mn-cs"/>
              </a:rPr>
              <a:t>Opiskelijoiden tavoittaminen ennen seuraavan lukukauden alkua, mikäli opiskelija ei ole aloittanut opintoja ensimmäisellä lukukaudella, vaikka hän on läsnäolevana opiskelijana</a:t>
            </a:r>
          </a:p>
          <a:p>
            <a:pPr marL="0" indent="0">
              <a:buNone/>
            </a:pPr>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8</a:t>
            </a:fld>
            <a:endParaRPr lang="en-US" dirty="0"/>
          </a:p>
        </p:txBody>
      </p:sp>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4000" dirty="0">
                <a:latin typeface="Franklin Gothic Demi"/>
              </a:rPr>
              <a:t>1.4. Varhaisen puuttumisen käytänteitä, ideoita ja mahdollisuuksia</a:t>
            </a:r>
            <a:endParaRPr lang="fi-FI"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3103"/>
            <a:ext cx="6584899" cy="673518"/>
          </a:xfrm>
          <a:prstGeom prst="rect">
            <a:avLst/>
          </a:prstGeom>
        </p:spPr>
      </p:pic>
    </p:spTree>
    <p:extLst>
      <p:ext uri="{BB962C8B-B14F-4D97-AF65-F5344CB8AC3E}">
        <p14:creationId xmlns:p14="http://schemas.microsoft.com/office/powerpoint/2010/main" val="41662214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dirty="0">
                <a:latin typeface="Franklin Gothic Demi"/>
              </a:rPr>
              <a:t>10.3. Opinnäytetyö ei etene</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47500" lnSpcReduction="20000"/>
          </a:bodyPr>
          <a:lstStyle/>
          <a:p>
            <a:pPr>
              <a:lnSpc>
                <a:spcPct val="120000"/>
              </a:lnSpc>
              <a:spcAft>
                <a:spcPts val="1200"/>
              </a:spcAft>
            </a:pPr>
            <a:r>
              <a:rPr lang="fi-FI" sz="2400" dirty="0">
                <a:latin typeface="+mn-lt"/>
              </a:rPr>
              <a:t>Ohjaajalla ei ole riittävästi ohjausresursseja tai on kiire</a:t>
            </a:r>
          </a:p>
          <a:p>
            <a:pPr>
              <a:lnSpc>
                <a:spcPct val="120000"/>
              </a:lnSpc>
              <a:spcAft>
                <a:spcPts val="1200"/>
              </a:spcAft>
            </a:pPr>
            <a:r>
              <a:rPr lang="fi-FI" sz="2400" dirty="0">
                <a:latin typeface="+mn-lt"/>
              </a:rPr>
              <a:t>Opiskelijan elämäntilanne, jos hän käy esimerkiksi töissä tai on perustamassa perhettä</a:t>
            </a:r>
          </a:p>
          <a:p>
            <a:pPr>
              <a:lnSpc>
                <a:spcPct val="120000"/>
              </a:lnSpc>
              <a:spcAft>
                <a:spcPts val="1200"/>
              </a:spcAft>
            </a:pPr>
            <a:r>
              <a:rPr lang="fi-FI" sz="2400" dirty="0">
                <a:latin typeface="+mn-lt"/>
              </a:rPr>
              <a:t>Opiskelija voi olla liian itsekriittinen tai kokea epäonnistumisen pelkoa</a:t>
            </a:r>
          </a:p>
          <a:p>
            <a:pPr>
              <a:lnSpc>
                <a:spcPct val="120000"/>
              </a:lnSpc>
              <a:spcAft>
                <a:spcPts val="1200"/>
              </a:spcAft>
            </a:pPr>
            <a:r>
              <a:rPr lang="fi-FI" sz="2400" dirty="0">
                <a:latin typeface="+mn-lt"/>
              </a:rPr>
              <a:t>Taidolliset ongelmat kuten tiedonhaun ja työskentelytekniikan hallinta tai kokonaisuuden hahmottamisen ongelmat</a:t>
            </a:r>
          </a:p>
          <a:p>
            <a:pPr>
              <a:lnSpc>
                <a:spcPct val="120000"/>
              </a:lnSpc>
              <a:spcAft>
                <a:spcPts val="1200"/>
              </a:spcAft>
            </a:pPr>
            <a:r>
              <a:rPr lang="fi-FI" sz="2400" dirty="0">
                <a:latin typeface="+mn-lt"/>
              </a:rPr>
              <a:t>Vaikeus kirjoittaa sujuvaa ja ymmärrettävää tekstiä</a:t>
            </a:r>
          </a:p>
          <a:p>
            <a:pPr>
              <a:lnSpc>
                <a:spcPct val="120000"/>
              </a:lnSpc>
              <a:spcAft>
                <a:spcPts val="1200"/>
              </a:spcAft>
            </a:pPr>
            <a:r>
              <a:rPr lang="fi-FI" sz="2400" dirty="0">
                <a:latin typeface="+mn-lt"/>
              </a:rPr>
              <a:t>Vaikeus hahmottaa ja ymmärtää pitkää tekstiä</a:t>
            </a:r>
          </a:p>
          <a:p>
            <a:pPr>
              <a:lnSpc>
                <a:spcPct val="120000"/>
              </a:lnSpc>
              <a:spcAft>
                <a:spcPts val="1200"/>
              </a:spcAft>
            </a:pPr>
            <a:r>
              <a:rPr lang="fi-FI" sz="2400" dirty="0">
                <a:latin typeface="+mn-lt"/>
              </a:rPr>
              <a:t>Keskittymisvaikeudet ja vaikeudet seurata ohjeita</a:t>
            </a:r>
          </a:p>
          <a:p>
            <a:pPr>
              <a:lnSpc>
                <a:spcPct val="120000"/>
              </a:lnSpc>
              <a:spcAft>
                <a:spcPts val="1200"/>
              </a:spcAft>
            </a:pPr>
            <a:r>
              <a:rPr lang="fi-FI" sz="2400" dirty="0">
                <a:latin typeface="+mn-lt"/>
              </a:rPr>
              <a:t>Kokemattomuus ja epävarmuus opinnäytetyön vaativuudesta</a:t>
            </a:r>
          </a:p>
          <a:p>
            <a:pPr>
              <a:lnSpc>
                <a:spcPct val="120000"/>
              </a:lnSpc>
              <a:spcAft>
                <a:spcPts val="1200"/>
              </a:spcAft>
            </a:pPr>
            <a:r>
              <a:rPr lang="fi-FI" sz="2400" dirty="0">
                <a:latin typeface="+mn-lt"/>
              </a:rPr>
              <a:t>Laaja-alainen ja itsenäinen työ haastaa sekä kuormittaa opiskelukykyä</a:t>
            </a:r>
          </a:p>
          <a:p>
            <a:pPr>
              <a:lnSpc>
                <a:spcPct val="120000"/>
              </a:lnSpc>
              <a:spcAft>
                <a:spcPts val="1200"/>
              </a:spcAft>
            </a:pPr>
            <a:r>
              <a:rPr lang="fi-FI" sz="2400" dirty="0">
                <a:latin typeface="+mn-lt"/>
              </a:rPr>
              <a:t>Tekemiseen saattaa kietoutua jarruttavana myös valmistumiseen ja ammatilliseen identiteettiin liittyvät huolet </a:t>
            </a:r>
          </a:p>
          <a:p>
            <a:pPr>
              <a:lnSpc>
                <a:spcPct val="120000"/>
              </a:lnSpc>
              <a:spcAft>
                <a:spcPts val="1200"/>
              </a:spcAft>
            </a:pPr>
            <a:r>
              <a:rPr lang="fi-FI" sz="2400" dirty="0">
                <a:solidFill>
                  <a:schemeClr val="tx1"/>
                </a:solidFill>
                <a:latin typeface="+mn-lt"/>
              </a:rPr>
              <a:t>Yksilöllisten järjestelyjen puute, katso lisää osiosta </a:t>
            </a:r>
            <a:r>
              <a:rPr lang="fi-FI" sz="2400" dirty="0">
                <a:solidFill>
                  <a:schemeClr val="tx1"/>
                </a:solidFill>
                <a:latin typeface="+mn-lt"/>
                <a:hlinkClick r:id="rId2" action="ppaction://hlinksldjump"/>
              </a:rPr>
              <a:t>9. Yksilöllinen tuen tarpeet</a:t>
            </a:r>
            <a:endParaRPr lang="fi-FI" sz="2000" dirty="0">
              <a:solidFill>
                <a:schemeClr val="tx1"/>
              </a:solidFill>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80</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3"/>
          <a:srcRect/>
          <a:stretch/>
        </p:blipFill>
        <p:spPr>
          <a:xfrm>
            <a:off x="5607101" y="6184482"/>
            <a:ext cx="6584899" cy="673518"/>
          </a:xfrm>
          <a:prstGeom prst="rect">
            <a:avLst/>
          </a:prstGeom>
        </p:spPr>
      </p:pic>
    </p:spTree>
    <p:extLst>
      <p:ext uri="{BB962C8B-B14F-4D97-AF65-F5344CB8AC3E}">
        <p14:creationId xmlns:p14="http://schemas.microsoft.com/office/powerpoint/2010/main" val="5219662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10.4. Varhaisen puuttumisen käytänteitä, ideoita ja mahdollisuuksia</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85000" lnSpcReduction="10000"/>
          </a:bodyPr>
          <a:lstStyle/>
          <a:p>
            <a:pPr>
              <a:spcAft>
                <a:spcPts val="600"/>
              </a:spcAft>
            </a:pPr>
            <a:r>
              <a:rPr lang="fi-FI" dirty="0">
                <a:latin typeface="+mn-lt"/>
                <a:ea typeface="+mn-ea"/>
                <a:cs typeface="+mn-cs"/>
              </a:rPr>
              <a:t>Ohjaajalla ei ole riittävästi ohjausresursseja tai on kiire</a:t>
            </a:r>
          </a:p>
          <a:p>
            <a:pPr>
              <a:spcAft>
                <a:spcPts val="600"/>
              </a:spcAft>
            </a:pPr>
            <a:r>
              <a:rPr lang="fi-FI" dirty="0">
                <a:latin typeface="+mn-lt"/>
                <a:ea typeface="+mn-ea"/>
                <a:cs typeface="+mn-cs"/>
              </a:rPr>
              <a:t>Opiskelijan elämäntilanne, jos hän käy esimerkiksi töissä tai on perustamassa perhettä</a:t>
            </a:r>
          </a:p>
          <a:p>
            <a:pPr>
              <a:spcAft>
                <a:spcPts val="600"/>
              </a:spcAft>
            </a:pPr>
            <a:r>
              <a:rPr lang="fi-FI" dirty="0">
                <a:latin typeface="+mn-lt"/>
                <a:ea typeface="+mn-ea"/>
                <a:cs typeface="+mn-cs"/>
              </a:rPr>
              <a:t>Opiskelija voi olla liian itsekriittinen tai kokea epäonnistumisen pelkoa</a:t>
            </a:r>
          </a:p>
          <a:p>
            <a:pPr>
              <a:spcAft>
                <a:spcPts val="600"/>
              </a:spcAft>
            </a:pPr>
            <a:r>
              <a:rPr lang="fi-FI" dirty="0">
                <a:latin typeface="+mn-lt"/>
                <a:ea typeface="+mn-ea"/>
                <a:cs typeface="+mn-cs"/>
              </a:rPr>
              <a:t>Taidolliset ongelmat kuten tiedonhaun ja työskentelytekniikan hallinta tai kokonaisuuden hahmottamisen ongelmat</a:t>
            </a:r>
          </a:p>
          <a:p>
            <a:pPr>
              <a:spcAft>
                <a:spcPts val="600"/>
              </a:spcAft>
            </a:pPr>
            <a:r>
              <a:rPr lang="fi-FI" dirty="0">
                <a:latin typeface="+mn-lt"/>
                <a:ea typeface="+mn-ea"/>
                <a:cs typeface="+mn-cs"/>
              </a:rPr>
              <a:t>Vaikeus kirjoittaa sujuvaa ja ymmärrettävää tekstiä</a:t>
            </a:r>
          </a:p>
          <a:p>
            <a:pPr marL="0" indent="0">
              <a:spcAft>
                <a:spcPts val="600"/>
              </a:spcAft>
              <a:buNone/>
            </a:pPr>
            <a:endParaRPr lang="fi-FI" dirty="0">
              <a:latin typeface="+mn-lt"/>
              <a:ea typeface="+mn-ea"/>
              <a:cs typeface="+mn-cs"/>
            </a:endParaRPr>
          </a:p>
        </p:txBody>
      </p:sp>
      <p:sp>
        <p:nvSpPr>
          <p:cNvPr id="3" name="Sisällön paikkamerkki 2">
            <a:extLst>
              <a:ext uri="{FF2B5EF4-FFF2-40B4-BE49-F238E27FC236}">
                <a16:creationId xmlns:a16="http://schemas.microsoft.com/office/drawing/2014/main" id="{DFBE15E1-1948-4B07-6343-89FBE83F688E}"/>
              </a:ext>
            </a:extLst>
          </p:cNvPr>
          <p:cNvSpPr>
            <a:spLocks noGrp="1"/>
          </p:cNvSpPr>
          <p:nvPr>
            <p:ph sz="quarter" idx="13"/>
          </p:nvPr>
        </p:nvSpPr>
        <p:spPr/>
        <p:txBody>
          <a:bodyPr>
            <a:normAutofit fontScale="85000" lnSpcReduction="10000"/>
          </a:bodyPr>
          <a:lstStyle/>
          <a:p>
            <a:pPr>
              <a:spcAft>
                <a:spcPts val="600"/>
              </a:spcAft>
            </a:pPr>
            <a:r>
              <a:rPr lang="fi-FI" dirty="0">
                <a:latin typeface="+mn-lt"/>
                <a:ea typeface="+mn-ea"/>
                <a:cs typeface="+mn-cs"/>
              </a:rPr>
              <a:t>Vaikeus hahmottaa ja ymmärtää pitkää tekstiä</a:t>
            </a:r>
          </a:p>
          <a:p>
            <a:pPr>
              <a:spcAft>
                <a:spcPts val="600"/>
              </a:spcAft>
            </a:pPr>
            <a:r>
              <a:rPr lang="fi-FI" dirty="0">
                <a:latin typeface="+mn-lt"/>
                <a:ea typeface="+mn-ea"/>
                <a:cs typeface="+mn-cs"/>
              </a:rPr>
              <a:t>Keskittymisvaikeudet ja vaikeudet seurata ohjeita</a:t>
            </a:r>
          </a:p>
          <a:p>
            <a:pPr>
              <a:spcAft>
                <a:spcPts val="600"/>
              </a:spcAft>
            </a:pPr>
            <a:r>
              <a:rPr lang="fi-FI" dirty="0">
                <a:latin typeface="+mn-lt"/>
                <a:ea typeface="+mn-ea"/>
                <a:cs typeface="+mn-cs"/>
              </a:rPr>
              <a:t>Kokemattomuus ja epävarmuus opinnäytetyön vaativuudesta</a:t>
            </a:r>
          </a:p>
          <a:p>
            <a:pPr>
              <a:spcAft>
                <a:spcPts val="600"/>
              </a:spcAft>
            </a:pPr>
            <a:r>
              <a:rPr lang="fi-FI" dirty="0">
                <a:latin typeface="+mn-lt"/>
                <a:ea typeface="+mn-ea"/>
                <a:cs typeface="+mn-cs"/>
              </a:rPr>
              <a:t>Laaja-alainen ja itsenäinen työ haastaa sekä kuormittaa opiskelukykyä</a:t>
            </a:r>
          </a:p>
          <a:p>
            <a:pPr>
              <a:spcAft>
                <a:spcPts val="600"/>
              </a:spcAft>
            </a:pPr>
            <a:r>
              <a:rPr lang="fi-FI" dirty="0">
                <a:latin typeface="+mn-lt"/>
                <a:ea typeface="+mn-ea"/>
                <a:cs typeface="+mn-cs"/>
              </a:rPr>
              <a:t>Tekemiseen saattaa kietoutua jarruttavana myös valmistumiseen ja ammatilliseen identiteettiin liittyvät huolet </a:t>
            </a:r>
          </a:p>
          <a:p>
            <a:pPr>
              <a:spcAft>
                <a:spcPts val="600"/>
              </a:spcAft>
            </a:pPr>
            <a:r>
              <a:rPr lang="fi-FI" dirty="0">
                <a:latin typeface="+mn-lt"/>
                <a:ea typeface="+mn-ea"/>
                <a:cs typeface="+mn-cs"/>
              </a:rPr>
              <a:t>Yksilöllisten järjestelyjen puute, </a:t>
            </a:r>
            <a:r>
              <a:rPr lang="fi-FI" dirty="0">
                <a:latin typeface="+mn-lt"/>
                <a:ea typeface="+mn-ea"/>
                <a:cs typeface="+mn-cs"/>
                <a:hlinkClick r:id="rId2" action="ppaction://hlinksldjump"/>
              </a:rPr>
              <a:t>katso lisää osiosta 9. Yksilöllinen tuen tarpeet</a:t>
            </a:r>
            <a:endParaRPr lang="fi-FI" dirty="0">
              <a:latin typeface="+mn-lt"/>
              <a:ea typeface="+mn-ea"/>
              <a:cs typeface="+mn-cs"/>
            </a:endParaRPr>
          </a:p>
          <a:p>
            <a:pPr marL="0" indent="0">
              <a:buNone/>
            </a:pPr>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3"/>
          <a:srcRect/>
          <a:stretch/>
        </p:blipFill>
        <p:spPr>
          <a:xfrm>
            <a:off x="5607101" y="6183103"/>
            <a:ext cx="6584899" cy="673518"/>
          </a:xfrm>
          <a:prstGeom prst="rect">
            <a:avLst/>
          </a:prstGeom>
        </p:spPr>
      </p:pic>
    </p:spTree>
    <p:extLst>
      <p:ext uri="{BB962C8B-B14F-4D97-AF65-F5344CB8AC3E}">
        <p14:creationId xmlns:p14="http://schemas.microsoft.com/office/powerpoint/2010/main" val="2961952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10.5. Varhaisen puuttumisen käytänteitä, ideoita ja mahdollisuuksia - Opiskelijan elämäntilanne </a:t>
            </a:r>
            <a:endParaRPr lang="fi-FI" sz="3600" dirty="0"/>
          </a:p>
        </p:txBody>
      </p:sp>
      <p:sp>
        <p:nvSpPr>
          <p:cNvPr id="12" name="Sisällön paikkamerkki 11">
            <a:extLst>
              <a:ext uri="{FF2B5EF4-FFF2-40B4-BE49-F238E27FC236}">
                <a16:creationId xmlns:a16="http://schemas.microsoft.com/office/drawing/2014/main" id="{B2B4A6F9-2F07-4EE6-B7F3-40164918DF74}"/>
              </a:ext>
            </a:extLst>
          </p:cNvPr>
          <p:cNvSpPr>
            <a:spLocks noGrp="1"/>
          </p:cNvSpPr>
          <p:nvPr>
            <p:ph sz="quarter" idx="13"/>
          </p:nvPr>
        </p:nvSpPr>
        <p:spPr>
          <a:xfrm>
            <a:off x="727363" y="2002983"/>
            <a:ext cx="5486727" cy="4704761"/>
          </a:xfrm>
        </p:spPr>
        <p:txBody>
          <a:bodyPr>
            <a:normAutofit fontScale="70000" lnSpcReduction="20000"/>
          </a:bodyPr>
          <a:lstStyle/>
          <a:p>
            <a:pPr>
              <a:spcAft>
                <a:spcPts val="1200"/>
              </a:spcAft>
            </a:pPr>
            <a:r>
              <a:rPr lang="fi-FI" dirty="0">
                <a:latin typeface="Franklin Gothic Book" panose="020B0503020102020204" pitchFamily="34" charset="0"/>
              </a:rPr>
              <a:t>Henkilökohtaiset opintosuunnitelman ja aikataulun laatiminen ohjaajan kanssa – opinto-ohjaaja, opettajatuutori, opintokuraattori tai opintopsykologi</a:t>
            </a:r>
          </a:p>
          <a:p>
            <a:pPr lvl="2">
              <a:spcAft>
                <a:spcPts val="1200"/>
              </a:spcAft>
            </a:pPr>
            <a:r>
              <a:rPr lang="fi-FI" dirty="0">
                <a:latin typeface="Franklin Gothic Book" panose="020B0503020102020204" pitchFamily="34" charset="0"/>
              </a:rPr>
              <a:t>Opintojaksojen, harjoitteluiden, mahdollisten kesäopintojen aikatauluttaminen: nopeuttaminen, hidastaminen, priorisointi</a:t>
            </a:r>
          </a:p>
          <a:p>
            <a:pPr lvl="2">
              <a:spcAft>
                <a:spcPts val="1200"/>
              </a:spcAft>
            </a:pPr>
            <a:r>
              <a:rPr lang="fi-FI" dirty="0">
                <a:latin typeface="Franklin Gothic Book" panose="020B0503020102020204" pitchFamily="34" charset="0"/>
              </a:rPr>
              <a:t>Hankitun osaamisen tunnistaminen ja tunnustaminen (</a:t>
            </a:r>
            <a:r>
              <a:rPr lang="fi-FI" dirty="0" err="1">
                <a:latin typeface="Franklin Gothic Book" panose="020B0503020102020204" pitchFamily="34" charset="0"/>
              </a:rPr>
              <a:t>Ahotointi</a:t>
            </a:r>
            <a:r>
              <a:rPr lang="fi-FI" dirty="0">
                <a:latin typeface="Franklin Gothic Book" panose="020B0503020102020204" pitchFamily="34" charset="0"/>
              </a:rPr>
              <a:t>, </a:t>
            </a:r>
            <a:r>
              <a:rPr lang="fi-FI" dirty="0" err="1">
                <a:latin typeface="Franklin Gothic Book" panose="020B0503020102020204" pitchFamily="34" charset="0"/>
              </a:rPr>
              <a:t>hyväksilukeminen</a:t>
            </a:r>
            <a:r>
              <a:rPr lang="fi-FI" dirty="0">
                <a:latin typeface="Franklin Gothic Book" panose="020B0503020102020204" pitchFamily="34" charset="0"/>
              </a:rPr>
              <a:t>), opetussuunnitelmien vastaavuus </a:t>
            </a:r>
          </a:p>
          <a:p>
            <a:pPr lvl="2">
              <a:spcAft>
                <a:spcPts val="1200"/>
              </a:spcAft>
            </a:pPr>
            <a:r>
              <a:rPr lang="fi-FI" dirty="0">
                <a:latin typeface="Franklin Gothic Book" panose="020B0503020102020204" pitchFamily="34" charset="0"/>
              </a:rPr>
              <a:t>Opintotukeen tai talouskysymyksiin liittyvä ohjaus</a:t>
            </a:r>
          </a:p>
          <a:p>
            <a:pPr lvl="2">
              <a:spcAft>
                <a:spcPts val="1200"/>
              </a:spcAft>
            </a:pPr>
            <a:r>
              <a:rPr lang="fi-FI" dirty="0">
                <a:latin typeface="Franklin Gothic Book" panose="020B0503020102020204" pitchFamily="34" charset="0"/>
              </a:rPr>
              <a:t>Ryhmäytymiseen ja opiskelumotivaation liittyvä ohjaus</a:t>
            </a:r>
          </a:p>
          <a:p>
            <a:pPr lvl="2">
              <a:spcAft>
                <a:spcPts val="1200"/>
              </a:spcAft>
            </a:pPr>
            <a:r>
              <a:rPr lang="fi-FI" dirty="0">
                <a:latin typeface="Franklin Gothic Book" panose="020B0503020102020204" pitchFamily="34" charset="0"/>
              </a:rPr>
              <a:t>Joustavuuden lisääminen ja epärealististen uskomusten karsiminen</a:t>
            </a:r>
          </a:p>
          <a:p>
            <a:pPr lvl="2">
              <a:spcAft>
                <a:spcPts val="1200"/>
              </a:spcAft>
            </a:pPr>
            <a:r>
              <a:rPr lang="fi-FI" dirty="0">
                <a:latin typeface="Franklin Gothic Book" panose="020B0503020102020204" pitchFamily="34" charset="0"/>
              </a:rPr>
              <a:t>Tiedon etsiminen: esim. mistä löydän kurssitiedot, tehtävänannot, opettajan yhteystiedot</a:t>
            </a:r>
          </a:p>
          <a:p>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a:xfrm>
            <a:off x="6442500" y="2039947"/>
            <a:ext cx="5277510" cy="4302672"/>
          </a:xfrm>
        </p:spPr>
        <p:txBody>
          <a:bodyPr>
            <a:normAutofit/>
          </a:bodyPr>
          <a:lstStyle/>
          <a:p>
            <a:pPr>
              <a:spcAft>
                <a:spcPts val="1200"/>
              </a:spcAft>
            </a:pPr>
            <a:r>
              <a:rPr lang="fi-FI" sz="1400" dirty="0">
                <a:latin typeface="Franklin Gothic Book" panose="020B0503020102020204" pitchFamily="34" charset="0"/>
              </a:rPr>
              <a:t>Korkeakoulun tiiviimpi yhteydenpito poissaolleisiin opiskelijoihin</a:t>
            </a:r>
          </a:p>
          <a:p>
            <a:pPr>
              <a:spcAft>
                <a:spcPts val="1200"/>
              </a:spcAft>
            </a:pPr>
            <a:r>
              <a:rPr lang="fi-FI" sz="1400" dirty="0">
                <a:latin typeface="Franklin Gothic Book" panose="020B0503020102020204" pitchFamily="34" charset="0"/>
              </a:rPr>
              <a:t>Opiskelija voi hyötyä vertaiskokemusten kuulemisesta esimerkiksi kanssaopiskelijoilta, vanhemmilta opiskelijoilta, opetus- ja ohjaushenkilökunnalta – ohjaaminen vertaistukiryhmiin</a:t>
            </a:r>
            <a:endParaRPr lang="fi-FI" sz="1400" dirty="0">
              <a:latin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82</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79573"/>
            <a:ext cx="6584899" cy="673518"/>
          </a:xfrm>
          <a:prstGeom prst="rect">
            <a:avLst/>
          </a:prstGeom>
        </p:spPr>
      </p:pic>
    </p:spTree>
    <p:extLst>
      <p:ext uri="{BB962C8B-B14F-4D97-AF65-F5344CB8AC3E}">
        <p14:creationId xmlns:p14="http://schemas.microsoft.com/office/powerpoint/2010/main" val="37166771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10.6. Varhaisen puuttumisen käytänteitä, ideoita ja mahdollisuuksia - Opetussuunnitelma</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a:xfrm>
            <a:off x="723900" y="1942311"/>
            <a:ext cx="10744200" cy="4302672"/>
          </a:xfrm>
        </p:spPr>
        <p:txBody>
          <a:bodyPr vert="horz" lIns="91440" tIns="45720" rIns="91440" bIns="45720" rtlCol="0" anchor="t">
            <a:normAutofit/>
          </a:bodyPr>
          <a:lstStyle/>
          <a:p>
            <a:pPr marL="215900" indent="-215900">
              <a:lnSpc>
                <a:spcPct val="120000"/>
              </a:lnSpc>
              <a:spcAft>
                <a:spcPts val="1200"/>
              </a:spcAft>
            </a:pPr>
            <a:r>
              <a:rPr lang="fi-FI" dirty="0">
                <a:solidFill>
                  <a:schemeClr val="tx1"/>
                </a:solidFill>
                <a:latin typeface="+mn-lt"/>
              </a:rPr>
              <a:t>Henkilökohtaisen opintosuunnitelman laatiminen opetussuunnitelman muuttuessa</a:t>
            </a:r>
            <a:endParaRPr lang="fi-FI" dirty="0"/>
          </a:p>
          <a:p>
            <a:pPr marL="215900" indent="-215900">
              <a:lnSpc>
                <a:spcPct val="120000"/>
              </a:lnSpc>
              <a:spcAft>
                <a:spcPts val="1200"/>
              </a:spcAft>
            </a:pPr>
            <a:r>
              <a:rPr lang="fi-FI" dirty="0">
                <a:solidFill>
                  <a:schemeClr val="tx1"/>
                </a:solidFill>
                <a:latin typeface="+mn-lt"/>
              </a:rPr>
              <a:t>Laaditaan opetussuunnitelmien vastaavuustaulukko</a:t>
            </a:r>
          </a:p>
          <a:p>
            <a:pPr marL="215900" indent="-215900">
              <a:lnSpc>
                <a:spcPct val="120000"/>
              </a:lnSpc>
              <a:spcAft>
                <a:spcPts val="1200"/>
              </a:spcAft>
            </a:pPr>
            <a:r>
              <a:rPr lang="fi-FI" dirty="0">
                <a:solidFill>
                  <a:schemeClr val="tx1"/>
                </a:solidFill>
                <a:latin typeface="+mn-lt"/>
              </a:rPr>
              <a:t>Opiskelijalle voi olla tärkeä kuulla, että </a:t>
            </a:r>
          </a:p>
          <a:p>
            <a:pPr marL="539900" lvl="2" indent="-215900">
              <a:lnSpc>
                <a:spcPct val="120000"/>
              </a:lnSpc>
              <a:spcAft>
                <a:spcPts val="1200"/>
              </a:spcAft>
            </a:pPr>
            <a:r>
              <a:rPr lang="fi-FI" dirty="0">
                <a:solidFill>
                  <a:schemeClr val="tx1"/>
                </a:solidFill>
                <a:latin typeface="+mn-lt"/>
              </a:rPr>
              <a:t>kurssisuoritteiden päällekkäisyys on melko normaalia korkeakouluopinnoissa</a:t>
            </a:r>
          </a:p>
          <a:p>
            <a:pPr marL="539750" lvl="2" indent="-179705">
              <a:lnSpc>
                <a:spcPct val="120000"/>
              </a:lnSpc>
              <a:spcAft>
                <a:spcPts val="1200"/>
              </a:spcAft>
            </a:pPr>
            <a:r>
              <a:rPr lang="fi-FI" dirty="0">
                <a:solidFill>
                  <a:schemeClr val="tx1"/>
                </a:solidFill>
                <a:latin typeface="+mn-lt"/>
              </a:rPr>
              <a:t>opetussuunnitelmasta poikkeaminen on normaalia korkeakouluopinnoissa</a:t>
            </a:r>
          </a:p>
          <a:p>
            <a:pPr marL="539750" lvl="2" indent="-179705">
              <a:lnSpc>
                <a:spcPct val="120000"/>
              </a:lnSpc>
              <a:spcAft>
                <a:spcPts val="1200"/>
              </a:spcAft>
            </a:pPr>
            <a:r>
              <a:rPr lang="fi-FI" dirty="0">
                <a:solidFill>
                  <a:schemeClr val="tx1"/>
                </a:solidFill>
              </a:rPr>
              <a:t>k</a:t>
            </a:r>
            <a:r>
              <a:rPr lang="fi-FI" dirty="0">
                <a:solidFill>
                  <a:schemeClr val="tx1"/>
                </a:solidFill>
                <a:latin typeface="+mn-lt"/>
              </a:rPr>
              <a:t>urssien/harjoittelun/opinnäytetyön hylkääminen tai lykkääntyminen ei automaattisesti tarkoita valmistumisen viivästymistä</a:t>
            </a:r>
          </a:p>
          <a:p>
            <a:pPr marL="539750" lvl="2" indent="-179705">
              <a:lnSpc>
                <a:spcPct val="120000"/>
              </a:lnSpc>
              <a:spcAft>
                <a:spcPts val="1200"/>
              </a:spcAft>
            </a:pPr>
            <a:r>
              <a:rPr lang="fi-FI" dirty="0">
                <a:solidFill>
                  <a:schemeClr val="tx1"/>
                </a:solidFill>
              </a:rPr>
              <a:t>m</a:t>
            </a:r>
            <a:r>
              <a:rPr lang="fi-FI" dirty="0">
                <a:solidFill>
                  <a:schemeClr val="tx1"/>
                </a:solidFill>
                <a:latin typeface="+mn-lt"/>
              </a:rPr>
              <a:t>yös viivästymistapauksessa opiskeluasiat saadaan usein järjestymään</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15592886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00000"/>
              </a:lnSpc>
            </a:pPr>
            <a:r>
              <a:rPr lang="fi-FI" sz="3600" dirty="0">
                <a:latin typeface="Franklin Gothic Demi"/>
              </a:rPr>
              <a:t>10.7. Varhaisen puuttumisen käytänteitä, ideoita ja mahdollisuuksia - Opinnäytetyö</a:t>
            </a:r>
            <a:endParaRPr lang="fi-FI" sz="24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a:xfrm>
            <a:off x="791599" y="2222509"/>
            <a:ext cx="5277510" cy="4302672"/>
          </a:xfrm>
        </p:spPr>
        <p:txBody>
          <a:bodyPr>
            <a:normAutofit/>
          </a:bodyPr>
          <a:lstStyle/>
          <a:p>
            <a:pPr>
              <a:spcAft>
                <a:spcPts val="1200"/>
              </a:spcAft>
            </a:pPr>
            <a:r>
              <a:rPr lang="fi-FI" dirty="0">
                <a:latin typeface="+mn-lt"/>
              </a:rPr>
              <a:t>Opiskelijan ja ohjaajan sitoutuminen prosessiin</a:t>
            </a:r>
          </a:p>
          <a:p>
            <a:pPr>
              <a:spcAft>
                <a:spcPts val="1200"/>
              </a:spcAft>
            </a:pPr>
            <a:r>
              <a:rPr lang="fi-FI" dirty="0">
                <a:latin typeface="+mn-lt"/>
              </a:rPr>
              <a:t>Nopea palautteen saaminen</a:t>
            </a:r>
          </a:p>
          <a:p>
            <a:pPr>
              <a:spcAft>
                <a:spcPts val="1200"/>
              </a:spcAft>
            </a:pPr>
            <a:r>
              <a:rPr lang="fi-FI" dirty="0">
                <a:latin typeface="+mn-lt"/>
              </a:rPr>
              <a:t>Painopiste prosessin ohjauksessa</a:t>
            </a:r>
          </a:p>
          <a:p>
            <a:pPr>
              <a:spcAft>
                <a:spcPts val="1200"/>
              </a:spcAft>
            </a:pPr>
            <a:r>
              <a:rPr lang="fi-FI" dirty="0">
                <a:latin typeface="+mn-lt"/>
              </a:rPr>
              <a:t>Saavutettava prosessikuvaus laadittu opinnäytetyöhön liittyen</a:t>
            </a:r>
          </a:p>
          <a:p>
            <a:pPr>
              <a:spcAft>
                <a:spcPts val="1200"/>
              </a:spcAft>
            </a:pPr>
            <a:r>
              <a:rPr lang="fi-FI" dirty="0">
                <a:latin typeface="+mn-lt"/>
              </a:rPr>
              <a:t>Opinnäytetyöpajat, tiedonhaunohjaus</a:t>
            </a:r>
            <a:endParaRPr lang="fi-FI" sz="2200" dirty="0">
              <a:solidFill>
                <a:srgbClr val="000000"/>
              </a:solidFill>
              <a:latin typeface="+mn-lt"/>
              <a:ea typeface="+mn-lt"/>
              <a:cs typeface="+mn-lt"/>
            </a:endParaRPr>
          </a:p>
        </p:txBody>
      </p:sp>
      <p:sp>
        <p:nvSpPr>
          <p:cNvPr id="2" name="Sisällön paikkamerkki 1">
            <a:extLst>
              <a:ext uri="{FF2B5EF4-FFF2-40B4-BE49-F238E27FC236}">
                <a16:creationId xmlns:a16="http://schemas.microsoft.com/office/drawing/2014/main" id="{37B6E259-B29D-D1E6-9E1E-FF3B3ED3CA89}"/>
              </a:ext>
            </a:extLst>
          </p:cNvPr>
          <p:cNvSpPr>
            <a:spLocks noGrp="1"/>
          </p:cNvSpPr>
          <p:nvPr>
            <p:ph sz="quarter" idx="13"/>
          </p:nvPr>
        </p:nvSpPr>
        <p:spPr>
          <a:xfrm>
            <a:off x="6183313" y="2219334"/>
            <a:ext cx="5277600" cy="4302125"/>
          </a:xfrm>
        </p:spPr>
        <p:txBody>
          <a:bodyPr/>
          <a:lstStyle/>
          <a:p>
            <a:pPr>
              <a:spcAft>
                <a:spcPts val="1200"/>
              </a:spcAft>
            </a:pPr>
            <a:r>
              <a:rPr lang="fi-FI" dirty="0">
                <a:latin typeface="+mn-lt"/>
              </a:rPr>
              <a:t>Ohjeistus ja videot opinnäytetyön tekemiseen</a:t>
            </a:r>
          </a:p>
          <a:p>
            <a:pPr>
              <a:spcAft>
                <a:spcPts val="1200"/>
              </a:spcAft>
            </a:pPr>
            <a:r>
              <a:rPr lang="fi-FI" dirty="0">
                <a:latin typeface="+mn-lt"/>
              </a:rPr>
              <a:t>Riittävä määrä tutkimus- ja kehittämismenetelmien opintoja ennen opinnäytetyön aloittamista</a:t>
            </a:r>
          </a:p>
          <a:p>
            <a:pPr>
              <a:spcAft>
                <a:spcPts val="1200"/>
              </a:spcAft>
            </a:pPr>
            <a:r>
              <a:rPr lang="fi-FI" dirty="0">
                <a:latin typeface="+mn-lt"/>
              </a:rPr>
              <a:t>Opettajille järjestetään ohjaajakoulutusta</a:t>
            </a:r>
          </a:p>
          <a:p>
            <a:pPr>
              <a:spcAft>
                <a:spcPts val="1200"/>
              </a:spcAft>
            </a:pPr>
            <a:r>
              <a:rPr lang="fi-FI" dirty="0">
                <a:latin typeface="+mn-lt"/>
              </a:rPr>
              <a:t>Opinnäytetyöhön liittyvien tunteiden ja esimerkiksi välttämiskäyttäytymisen käsittely</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84</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37369563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88DF29-BC68-4D5C-8397-9AAB35D96C64}"/>
              </a:ext>
            </a:extLst>
          </p:cNvPr>
          <p:cNvSpPr>
            <a:spLocks noGrp="1"/>
          </p:cNvSpPr>
          <p:nvPr>
            <p:ph type="title"/>
          </p:nvPr>
        </p:nvSpPr>
        <p:spPr>
          <a:xfrm>
            <a:off x="727075" y="1584325"/>
            <a:ext cx="10620375" cy="2582863"/>
          </a:xfrm>
        </p:spPr>
        <p:txBody>
          <a:bodyPr/>
          <a:lstStyle/>
          <a:p>
            <a:r>
              <a:rPr lang="fi-FI" sz="7200">
                <a:latin typeface="Franklin Gothic Demi"/>
              </a:rPr>
              <a:t>11. Harjoittelu</a:t>
            </a:r>
            <a:endParaRPr lang="en-US">
              <a:latin typeface="Franklin Gothic Demi"/>
            </a:endParaRPr>
          </a:p>
        </p:txBody>
      </p:sp>
      <p:sp>
        <p:nvSpPr>
          <p:cNvPr id="7" name="Text Placeholder 4">
            <a:extLst>
              <a:ext uri="{FF2B5EF4-FFF2-40B4-BE49-F238E27FC236}">
                <a16:creationId xmlns:a16="http://schemas.microsoft.com/office/drawing/2014/main" id="{08E41E81-C7DF-4544-AE6F-9A9C958C2D10}"/>
              </a:ext>
            </a:extLst>
          </p:cNvPr>
          <p:cNvSpPr txBox="1">
            <a:spLocks/>
          </p:cNvSpPr>
          <p:nvPr/>
        </p:nvSpPr>
        <p:spPr>
          <a:xfrm>
            <a:off x="879764" y="5210812"/>
            <a:ext cx="10620086" cy="1031238"/>
          </a:xfrm>
          <a:prstGeom prst="rect">
            <a:avLst/>
          </a:prstGeom>
        </p:spPr>
        <p:txBody>
          <a:bodyPr vert="horz" lIns="0" tIns="0" rIns="0" bIns="0" rtlCol="0">
            <a:normAutofit/>
          </a:bodyPr>
          <a:lstStyle>
            <a:lvl1pPr marL="0" indent="0" algn="l" defTabSz="914400" rtl="0" eaLnBrk="1" latinLnBrk="0" hangingPunct="1">
              <a:lnSpc>
                <a:spcPts val="3000"/>
              </a:lnSpc>
              <a:spcBef>
                <a:spcPts val="600"/>
              </a:spcBef>
              <a:buSzPct val="100000"/>
              <a:buFontTx/>
              <a:buNone/>
              <a:defRPr sz="3000" kern="1200" cap="none" baseline="0">
                <a:solidFill>
                  <a:schemeClr val="bg1"/>
                </a:solidFill>
                <a:latin typeface="Franklin Gothic Demi" charset="0"/>
                <a:ea typeface="Franklin Gothic Demi" charset="0"/>
                <a:cs typeface="Franklin Gothic Demi" charset="0"/>
              </a:defRPr>
            </a:lvl1pPr>
            <a:lvl2pPr marL="457200" indent="0" algn="l" defTabSz="914400" rtl="0" eaLnBrk="1" latinLnBrk="0" hangingPunct="1">
              <a:lnSpc>
                <a:spcPts val="2400"/>
              </a:lnSpc>
              <a:spcBef>
                <a:spcPts val="600"/>
              </a:spcBef>
              <a:buSzPct val="80000"/>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ts val="1850"/>
              </a:lnSpc>
              <a:spcBef>
                <a:spcPts val="400"/>
              </a:spcBef>
              <a:buSzPct val="80000"/>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ts val="1400"/>
              </a:lnSpc>
              <a:spcBef>
                <a:spcPts val="4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ts val="1400"/>
              </a:lnSpc>
              <a:spcBef>
                <a:spcPts val="400"/>
              </a:spcBef>
              <a:buFont typeface="Arial"/>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b="1">
                <a:latin typeface="Franklin Gothic Demi"/>
              </a:rPr>
              <a:t>Teemaan liittyviä haasteita ja v</a:t>
            </a:r>
            <a:r>
              <a:rPr lang="fi-FI" b="1">
                <a:latin typeface="Franklin Gothic Demi"/>
              </a:rPr>
              <a:t>arhaisen puuttumisen käytänteitä, ideoita ja mahdollisuuksia</a:t>
            </a:r>
            <a:endParaRPr lang="en-US"/>
          </a:p>
          <a:p>
            <a:endParaRPr lang="fi-FI" dirty="0"/>
          </a:p>
        </p:txBody>
      </p:sp>
    </p:spTree>
    <p:extLst>
      <p:ext uri="{BB962C8B-B14F-4D97-AF65-F5344CB8AC3E}">
        <p14:creationId xmlns:p14="http://schemas.microsoft.com/office/powerpoint/2010/main" val="41433652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sz="4400" dirty="0">
                <a:latin typeface="Franklin Gothic Demi"/>
              </a:rPr>
              <a:t>11.1. Ennen harjoittelua</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62500" lnSpcReduction="20000"/>
          </a:bodyPr>
          <a:lstStyle/>
          <a:p>
            <a:pPr>
              <a:lnSpc>
                <a:spcPct val="120000"/>
              </a:lnSpc>
              <a:spcAft>
                <a:spcPts val="1200"/>
              </a:spcAft>
            </a:pPr>
            <a:r>
              <a:rPr lang="fi-FI" sz="2200" dirty="0">
                <a:latin typeface="+mn-lt"/>
              </a:rPr>
              <a:t>Harjoittelupaikkojen riittävyys </a:t>
            </a:r>
          </a:p>
          <a:p>
            <a:pPr>
              <a:lnSpc>
                <a:spcPct val="120000"/>
              </a:lnSpc>
              <a:spcAft>
                <a:spcPts val="1200"/>
              </a:spcAft>
            </a:pPr>
            <a:r>
              <a:rPr lang="fi-FI" sz="2200" dirty="0">
                <a:latin typeface="+mn-lt"/>
              </a:rPr>
              <a:t>Opiskelijalla ei mahdollisuutta mennä harjoitteluun toiselle paikkakunnalle tai matkustaminen harjoittelupaikkaan on haasteellista</a:t>
            </a:r>
          </a:p>
          <a:p>
            <a:pPr>
              <a:lnSpc>
                <a:spcPct val="120000"/>
              </a:lnSpc>
              <a:spcAft>
                <a:spcPts val="1200"/>
              </a:spcAft>
            </a:pPr>
            <a:r>
              <a:rPr lang="fi-FI" sz="2200" dirty="0">
                <a:latin typeface="+mn-lt"/>
              </a:rPr>
              <a:t>Harjoittelupaikan varmistuminen, peruuntuminen tai jokin muu muutos tapahtuu yllättäen </a:t>
            </a:r>
          </a:p>
          <a:p>
            <a:pPr>
              <a:lnSpc>
                <a:spcPct val="120000"/>
              </a:lnSpc>
              <a:spcAft>
                <a:spcPts val="1200"/>
              </a:spcAft>
            </a:pPr>
            <a:r>
              <a:rPr lang="fi-FI" sz="2200" dirty="0">
                <a:latin typeface="+mn-lt"/>
              </a:rPr>
              <a:t>Opiskelijalla on rikostaustamerkintä </a:t>
            </a:r>
          </a:p>
          <a:p>
            <a:pPr>
              <a:lnSpc>
                <a:spcPct val="120000"/>
              </a:lnSpc>
              <a:spcAft>
                <a:spcPts val="1200"/>
              </a:spcAft>
            </a:pPr>
            <a:r>
              <a:rPr lang="fi-FI" sz="2200" dirty="0">
                <a:latin typeface="+mn-lt"/>
              </a:rPr>
              <a:t>Opiskelija katoaa tai ei mene harjoitteluun eikä ilmoita siitä harjoittelupaikkaan eikä ohjaavalle opettajalle</a:t>
            </a:r>
          </a:p>
          <a:p>
            <a:pPr>
              <a:lnSpc>
                <a:spcPct val="120000"/>
              </a:lnSpc>
              <a:spcAft>
                <a:spcPts val="1200"/>
              </a:spcAft>
            </a:pPr>
            <a:r>
              <a:rPr lang="fi-FI" sz="2200" dirty="0">
                <a:latin typeface="+mn-lt"/>
              </a:rPr>
              <a:t>Haasteet harjoittelun ja muiden opintojen/työssäkäynnin/perheen yms. yhteensovittamisessa </a:t>
            </a:r>
          </a:p>
          <a:p>
            <a:pPr>
              <a:lnSpc>
                <a:spcPct val="120000"/>
              </a:lnSpc>
              <a:spcAft>
                <a:spcPts val="1200"/>
              </a:spcAft>
            </a:pPr>
            <a:r>
              <a:rPr lang="fi-FI" sz="2200" dirty="0">
                <a:latin typeface="+mn-lt"/>
              </a:rPr>
              <a:t>Jännittäminen, epävarmuus, pelko harjoittelussa pärjäämisestä </a:t>
            </a:r>
          </a:p>
          <a:p>
            <a:pPr>
              <a:lnSpc>
                <a:spcPct val="120000"/>
              </a:lnSpc>
              <a:spcAft>
                <a:spcPts val="1200"/>
              </a:spcAft>
            </a:pPr>
            <a:r>
              <a:rPr lang="fi-FI" sz="2200" dirty="0">
                <a:latin typeface="+mn-lt"/>
              </a:rPr>
              <a:t>Opiskelijalla on haasteita hahmottaa harjoittelupolkua, harjoitteluun liittyviä käytänteitä, ohjeita ja sääntöjä </a:t>
            </a:r>
          </a:p>
          <a:p>
            <a:pPr>
              <a:lnSpc>
                <a:spcPct val="120000"/>
              </a:lnSpc>
              <a:spcAft>
                <a:spcPts val="1200"/>
              </a:spcAft>
            </a:pPr>
            <a:r>
              <a:rPr lang="fi-FI" sz="2200" dirty="0">
                <a:latin typeface="+mn-lt"/>
              </a:rPr>
              <a:t>Opiskelijan arvot ja ratkaisut ovat ristiriidassa harjoittelua ohjaavien sääntöjen ja normien kanssa</a:t>
            </a:r>
          </a:p>
          <a:p>
            <a:pPr marL="360000" lvl="2" indent="0">
              <a:lnSpc>
                <a:spcPct val="120000"/>
              </a:lnSpc>
              <a:spcBef>
                <a:spcPts val="0"/>
              </a:spcBef>
              <a:spcAft>
                <a:spcPts val="600"/>
              </a:spcAft>
              <a:buNone/>
            </a:pPr>
            <a:endParaRPr lang="fi-FI" sz="1800" dirty="0">
              <a:solidFill>
                <a:schemeClr val="tx1"/>
              </a:solidFill>
            </a:endParaRPr>
          </a:p>
          <a:p>
            <a:pPr lvl="2">
              <a:lnSpc>
                <a:spcPct val="120000"/>
              </a:lnSpc>
              <a:spcBef>
                <a:spcPts val="0"/>
              </a:spcBef>
              <a:spcAft>
                <a:spcPts val="600"/>
              </a:spcAft>
            </a:pPr>
            <a:endParaRPr lang="fi-FI" dirty="0">
              <a:solidFill>
                <a:schemeClr val="tx1"/>
              </a:solidFill>
              <a:latin typeface="+mn-lt"/>
            </a:endParaRPr>
          </a:p>
          <a:p>
            <a:pPr>
              <a:lnSpc>
                <a:spcPct val="120000"/>
              </a:lnSpc>
              <a:spcAft>
                <a:spcPts val="600"/>
              </a:spcAft>
            </a:pPr>
            <a:endParaRPr lang="fi-FI" dirty="0">
              <a:solidFill>
                <a:schemeClr val="tx1"/>
              </a:solidFill>
              <a:latin typeface="+mn-lt"/>
            </a:endParaRPr>
          </a:p>
          <a:p>
            <a:pPr>
              <a:lnSpc>
                <a:spcPct val="120000"/>
              </a:lnSpc>
              <a:spcAft>
                <a:spcPts val="600"/>
              </a:spcAft>
            </a:pPr>
            <a:endParaRPr lang="fi-FI" sz="2000" dirty="0">
              <a:solidFill>
                <a:schemeClr val="tx1"/>
              </a:solidFill>
              <a:latin typeface="Franklin Gothic Demi" panose="020B0703020102020204" pitchFamily="34" charset="0"/>
            </a:endParaRPr>
          </a:p>
          <a:p>
            <a:pPr>
              <a:lnSpc>
                <a:spcPct val="120000"/>
              </a:lnSpc>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86</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91197"/>
            <a:ext cx="6584899" cy="673518"/>
          </a:xfrm>
          <a:prstGeom prst="rect">
            <a:avLst/>
          </a:prstGeom>
        </p:spPr>
      </p:pic>
    </p:spTree>
    <p:extLst>
      <p:ext uri="{BB962C8B-B14F-4D97-AF65-F5344CB8AC3E}">
        <p14:creationId xmlns:p14="http://schemas.microsoft.com/office/powerpoint/2010/main" val="26397930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pPr>
              <a:lnSpc>
                <a:spcPct val="150000"/>
              </a:lnSpc>
            </a:pPr>
            <a:r>
              <a:rPr lang="fi-FI" sz="4400" dirty="0">
                <a:latin typeface="Franklin Gothic Demi"/>
              </a:rPr>
              <a:t>11.2. Harjoittelun aikana</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85000" lnSpcReduction="20000"/>
          </a:bodyPr>
          <a:lstStyle/>
          <a:p>
            <a:pPr>
              <a:lnSpc>
                <a:spcPct val="120000"/>
              </a:lnSpc>
              <a:spcAft>
                <a:spcPts val="1200"/>
              </a:spcAft>
            </a:pPr>
            <a:r>
              <a:rPr lang="fi-FI" sz="2200" dirty="0">
                <a:latin typeface="+mn-lt"/>
              </a:rPr>
              <a:t>Opiskelija kokee ettei saa riittävästi ohjausta tai kokee epäasiallista käytöstä tai kiusaamista harjoittelun aikana </a:t>
            </a:r>
          </a:p>
          <a:p>
            <a:pPr>
              <a:lnSpc>
                <a:spcPct val="120000"/>
              </a:lnSpc>
              <a:spcAft>
                <a:spcPts val="1200"/>
              </a:spcAft>
            </a:pPr>
            <a:r>
              <a:rPr lang="fi-FI" sz="2200" dirty="0">
                <a:latin typeface="+mn-lt"/>
              </a:rPr>
              <a:t>Opiskelijan osaaminen ei ole riittävä suhteessa harjoittelun tavoitteisiin ja harjoittelupaikan vaatimuksiin </a:t>
            </a:r>
          </a:p>
          <a:p>
            <a:pPr>
              <a:lnSpc>
                <a:spcPct val="120000"/>
              </a:lnSpc>
              <a:spcAft>
                <a:spcPts val="1200"/>
              </a:spcAft>
            </a:pPr>
            <a:r>
              <a:rPr lang="fi-FI" sz="2200" dirty="0">
                <a:latin typeface="+mn-lt"/>
              </a:rPr>
              <a:t>Opiskelija sairastuu ennen harjoittelun alkua tai harjoittelun aikana </a:t>
            </a:r>
          </a:p>
          <a:p>
            <a:pPr>
              <a:lnSpc>
                <a:spcPct val="120000"/>
              </a:lnSpc>
              <a:spcAft>
                <a:spcPts val="1200"/>
              </a:spcAft>
            </a:pPr>
            <a:r>
              <a:rPr lang="fi-FI" sz="2200" dirty="0">
                <a:latin typeface="+mn-lt"/>
              </a:rPr>
              <a:t>Opiskelijan harjoittelu keskeytetään </a:t>
            </a:r>
          </a:p>
          <a:p>
            <a:pPr>
              <a:lnSpc>
                <a:spcPct val="120000"/>
              </a:lnSpc>
              <a:spcAft>
                <a:spcPts val="1200"/>
              </a:spcAft>
            </a:pPr>
            <a:r>
              <a:rPr lang="fi-FI" sz="2200" dirty="0">
                <a:latin typeface="+mn-lt"/>
              </a:rPr>
              <a:t>Opiskelijan harjoittelu hylätään </a:t>
            </a:r>
          </a:p>
          <a:p>
            <a:pPr>
              <a:lnSpc>
                <a:spcPct val="120000"/>
              </a:lnSpc>
              <a:spcAft>
                <a:spcPts val="1200"/>
              </a:spcAft>
            </a:pPr>
            <a:r>
              <a:rPr lang="fi-FI" sz="2200" dirty="0">
                <a:latin typeface="+mn-lt"/>
              </a:rPr>
              <a:t>Opiskelijan jaksaminen ja terveydelliset haasteet  </a:t>
            </a:r>
          </a:p>
          <a:p>
            <a:pPr>
              <a:lnSpc>
                <a:spcPct val="120000"/>
              </a:lnSpc>
              <a:spcAft>
                <a:spcPts val="1200"/>
              </a:spcAft>
            </a:pPr>
            <a:r>
              <a:rPr lang="fi-FI" sz="2200" dirty="0">
                <a:latin typeface="+mn-lt"/>
              </a:rPr>
              <a:t>Harjoittelussa tapahtuneet traumaattiset tai muuten rankat kokemukset</a:t>
            </a:r>
          </a:p>
          <a:p>
            <a:pPr marL="360000" lvl="2" indent="0">
              <a:lnSpc>
                <a:spcPct val="120000"/>
              </a:lnSpc>
              <a:spcBef>
                <a:spcPts val="0"/>
              </a:spcBef>
              <a:spcAft>
                <a:spcPts val="600"/>
              </a:spcAft>
              <a:buNone/>
            </a:pPr>
            <a:endParaRPr lang="fi-FI" sz="1800" dirty="0">
              <a:solidFill>
                <a:schemeClr val="tx1"/>
              </a:solidFill>
            </a:endParaRPr>
          </a:p>
          <a:p>
            <a:pPr lvl="2">
              <a:lnSpc>
                <a:spcPct val="120000"/>
              </a:lnSpc>
              <a:spcBef>
                <a:spcPts val="0"/>
              </a:spcBef>
              <a:spcAft>
                <a:spcPts val="600"/>
              </a:spcAft>
            </a:pPr>
            <a:endParaRPr lang="fi-FI" dirty="0">
              <a:solidFill>
                <a:schemeClr val="tx1"/>
              </a:solidFill>
              <a:latin typeface="+mn-lt"/>
            </a:endParaRPr>
          </a:p>
          <a:p>
            <a:pPr>
              <a:lnSpc>
                <a:spcPct val="120000"/>
              </a:lnSpc>
              <a:spcAft>
                <a:spcPts val="600"/>
              </a:spcAft>
            </a:pPr>
            <a:endParaRPr lang="fi-FI" dirty="0">
              <a:solidFill>
                <a:schemeClr val="tx1"/>
              </a:solidFill>
              <a:latin typeface="+mn-lt"/>
            </a:endParaRPr>
          </a:p>
          <a:p>
            <a:pPr>
              <a:lnSpc>
                <a:spcPct val="120000"/>
              </a:lnSpc>
              <a:spcAft>
                <a:spcPts val="600"/>
              </a:spcAft>
            </a:pPr>
            <a:endParaRPr lang="fi-FI" sz="2000" dirty="0">
              <a:solidFill>
                <a:schemeClr val="tx1"/>
              </a:solidFill>
              <a:latin typeface="Franklin Gothic Demi" panose="020B0703020102020204" pitchFamily="34" charset="0"/>
            </a:endParaRPr>
          </a:p>
          <a:p>
            <a:pPr>
              <a:lnSpc>
                <a:spcPct val="120000"/>
              </a:lnSpc>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87</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4482"/>
            <a:ext cx="6584899" cy="673518"/>
          </a:xfrm>
          <a:prstGeom prst="rect">
            <a:avLst/>
          </a:prstGeom>
        </p:spPr>
      </p:pic>
    </p:spTree>
    <p:extLst>
      <p:ext uri="{BB962C8B-B14F-4D97-AF65-F5344CB8AC3E}">
        <p14:creationId xmlns:p14="http://schemas.microsoft.com/office/powerpoint/2010/main" val="767706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200" dirty="0">
                <a:latin typeface="Franklin Gothic Demi"/>
              </a:rPr>
              <a:t>11.3. Varhaisen puuttumisen käytänteitä, ideoita ja mahdollisuuksia</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77500" lnSpcReduction="20000"/>
          </a:bodyPr>
          <a:lstStyle/>
          <a:p>
            <a:pPr>
              <a:lnSpc>
                <a:spcPct val="120000"/>
              </a:lnSpc>
              <a:spcAft>
                <a:spcPts val="1200"/>
              </a:spcAft>
            </a:pPr>
            <a:r>
              <a:rPr lang="fi-FI" dirty="0">
                <a:solidFill>
                  <a:schemeClr val="tx1"/>
                </a:solidFill>
                <a:latin typeface="+mn-lt"/>
              </a:rPr>
              <a:t>Yhteydenotto varhaisessa vaiheessa opiskelijoihin, joilla ei ole vielä harjoittelupaikkaa</a:t>
            </a:r>
          </a:p>
          <a:p>
            <a:pPr>
              <a:lnSpc>
                <a:spcPct val="120000"/>
              </a:lnSpc>
              <a:spcAft>
                <a:spcPts val="1200"/>
              </a:spcAft>
            </a:pPr>
            <a:r>
              <a:rPr lang="fi-FI" dirty="0">
                <a:solidFill>
                  <a:schemeClr val="tx1"/>
                </a:solidFill>
                <a:latin typeface="+mn-lt"/>
              </a:rPr>
              <a:t>Henkilökohtaisen opintosuunnitelman päivittäminen</a:t>
            </a:r>
          </a:p>
          <a:p>
            <a:pPr>
              <a:lnSpc>
                <a:spcPct val="120000"/>
              </a:lnSpc>
              <a:spcAft>
                <a:spcPts val="1200"/>
              </a:spcAft>
            </a:pPr>
            <a:r>
              <a:rPr lang="fi-FI" dirty="0">
                <a:solidFill>
                  <a:schemeClr val="tx1"/>
                </a:solidFill>
                <a:latin typeface="+mn-lt"/>
              </a:rPr>
              <a:t>Opiskelijoita tiedotetaan harjoitteluun liittyvistä asioista monikanavaisesti</a:t>
            </a:r>
          </a:p>
          <a:p>
            <a:pPr lvl="2">
              <a:lnSpc>
                <a:spcPct val="120000"/>
              </a:lnSpc>
              <a:spcAft>
                <a:spcPts val="1200"/>
              </a:spcAft>
            </a:pPr>
            <a:r>
              <a:rPr lang="fi-FI" dirty="0">
                <a:solidFill>
                  <a:schemeClr val="tx1"/>
                </a:solidFill>
                <a:latin typeface="+mn-lt"/>
              </a:rPr>
              <a:t>Moodle</a:t>
            </a:r>
          </a:p>
          <a:p>
            <a:pPr lvl="2">
              <a:lnSpc>
                <a:spcPct val="120000"/>
              </a:lnSpc>
              <a:spcAft>
                <a:spcPts val="1200"/>
              </a:spcAft>
            </a:pPr>
            <a:r>
              <a:rPr lang="fi-FI" dirty="0">
                <a:solidFill>
                  <a:schemeClr val="tx1"/>
                </a:solidFill>
                <a:latin typeface="+mn-lt"/>
              </a:rPr>
              <a:t>Tallenteet</a:t>
            </a:r>
          </a:p>
          <a:p>
            <a:pPr lvl="2">
              <a:lnSpc>
                <a:spcPct val="120000"/>
              </a:lnSpc>
              <a:spcAft>
                <a:spcPts val="1200"/>
              </a:spcAft>
            </a:pPr>
            <a:r>
              <a:rPr lang="fi-FI" dirty="0">
                <a:solidFill>
                  <a:schemeClr val="tx1"/>
                </a:solidFill>
                <a:latin typeface="+mn-lt"/>
              </a:rPr>
              <a:t>Tiedotteet</a:t>
            </a:r>
          </a:p>
          <a:p>
            <a:pPr lvl="2">
              <a:lnSpc>
                <a:spcPct val="120000"/>
              </a:lnSpc>
              <a:spcAft>
                <a:spcPts val="1200"/>
              </a:spcAft>
            </a:pPr>
            <a:r>
              <a:rPr lang="fi-FI" dirty="0" err="1">
                <a:solidFill>
                  <a:schemeClr val="tx1"/>
                </a:solidFill>
                <a:latin typeface="+mn-lt"/>
              </a:rPr>
              <a:t>Infotunnit</a:t>
            </a:r>
            <a:endParaRPr lang="fi-FI" dirty="0">
              <a:solidFill>
                <a:schemeClr val="tx1"/>
              </a:solidFill>
              <a:latin typeface="+mn-lt"/>
            </a:endParaRPr>
          </a:p>
          <a:p>
            <a:pPr>
              <a:lnSpc>
                <a:spcPct val="120000"/>
              </a:lnSpc>
              <a:spcAft>
                <a:spcPts val="1200"/>
              </a:spcAft>
            </a:pPr>
            <a:r>
              <a:rPr lang="fi-FI" dirty="0">
                <a:solidFill>
                  <a:schemeClr val="tx1"/>
                </a:solidFill>
                <a:latin typeface="+mn-lt"/>
              </a:rPr>
              <a:t>Erilainen ryhmätoiminta ja webinaarit esimerkiksi jännittämiseen liittyen </a:t>
            </a:r>
          </a:p>
          <a:p>
            <a:pPr>
              <a:lnSpc>
                <a:spcPct val="120000"/>
              </a:lnSpc>
              <a:spcAft>
                <a:spcPts val="1200"/>
              </a:spcAft>
            </a:pPr>
            <a:r>
              <a:rPr lang="fi-FI" dirty="0">
                <a:solidFill>
                  <a:schemeClr val="tx1"/>
                </a:solidFill>
                <a:latin typeface="+mn-lt"/>
              </a:rPr>
              <a:t>Harjoitteluun liittyvien erilaisten arvojen, asenteiden ja tunteiden puheeksi otto sekä varhainen puuttuminen</a:t>
            </a:r>
          </a:p>
          <a:p>
            <a:pPr>
              <a:lnSpc>
                <a:spcPct val="120000"/>
              </a:lnSpc>
              <a:spcAft>
                <a:spcPts val="1200"/>
              </a:spcAft>
            </a:pPr>
            <a:r>
              <a:rPr lang="fi-FI" dirty="0">
                <a:solidFill>
                  <a:schemeClr val="tx1"/>
                </a:solidFill>
                <a:latin typeface="+mn-lt"/>
              </a:rPr>
              <a:t>Mahdollisesti SORA-prosessin aloittaminen</a:t>
            </a: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1BD7-0D7C-FF44-A7F4-F5ABEAE01263}" type="slidenum">
              <a:rPr kumimoji="0" lang="en-US" sz="700" b="0" i="0" u="none" strike="noStrike" kern="1200" cap="none" spc="0" normalizeH="0" baseline="0" noProof="0" smtClean="0">
                <a:ln>
                  <a:noFill/>
                </a:ln>
                <a:solidFill>
                  <a:srgbClr val="343434"/>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700" b="0" i="0" u="none" strike="noStrike" kern="1200" cap="none" spc="0" normalizeH="0" baseline="0" noProof="0" dirty="0">
              <a:ln>
                <a:noFill/>
              </a:ln>
              <a:solidFill>
                <a:srgbClr val="343434"/>
              </a:solidFill>
              <a:effectLst/>
              <a:uLnTx/>
              <a:uFillTx/>
              <a:latin typeface="Franklin Gothic Book" panose="020B0503020102020204"/>
              <a:ea typeface="+mn-ea"/>
              <a:cs typeface="+mn-cs"/>
            </a:endParaRPr>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23018260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200" dirty="0">
                <a:latin typeface="Franklin Gothic Demi"/>
              </a:rPr>
              <a:t>11.4. Varhaisen puuttumisen käytänteitä, ideoita ja mahdollisuuksia</a:t>
            </a:r>
            <a:endParaRPr lang="fi-FI" sz="32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92500"/>
          </a:bodyPr>
          <a:lstStyle/>
          <a:p>
            <a:pPr>
              <a:spcAft>
                <a:spcPts val="1200"/>
              </a:spcAft>
            </a:pPr>
            <a:r>
              <a:rPr lang="fi-FI" dirty="0">
                <a:latin typeface="Franklin Gothic Book" panose="020B0503020102020204" pitchFamily="34" charset="0"/>
              </a:rPr>
              <a:t>Selkeät toimintaohjeet miten toimitaan, jos opiskelija kokee epäasiallista kohtelua tai kiusaamista</a:t>
            </a:r>
          </a:p>
          <a:p>
            <a:pPr>
              <a:spcAft>
                <a:spcPts val="1200"/>
              </a:spcAft>
            </a:pPr>
            <a:r>
              <a:rPr lang="fi-FI" dirty="0">
                <a:latin typeface="Franklin Gothic Book" panose="020B0503020102020204" pitchFamily="34" charset="0"/>
              </a:rPr>
              <a:t>Vaihtoehtoiset harjoittelun toteutustavat, mikäli opiskelija sairastuu</a:t>
            </a:r>
          </a:p>
          <a:p>
            <a:pPr lvl="2">
              <a:spcAft>
                <a:spcPts val="1200"/>
              </a:spcAft>
            </a:pPr>
            <a:r>
              <a:rPr lang="fi-FI" dirty="0">
                <a:latin typeface="Franklin Gothic Book" panose="020B0503020102020204" pitchFamily="34" charset="0"/>
              </a:rPr>
              <a:t>Työn </a:t>
            </a:r>
            <a:r>
              <a:rPr lang="fi-FI" dirty="0" err="1">
                <a:latin typeface="Franklin Gothic Book" panose="020B0503020102020204" pitchFamily="34" charset="0"/>
              </a:rPr>
              <a:t>opinnollistaminen</a:t>
            </a:r>
            <a:endParaRPr lang="fi-FI" dirty="0">
              <a:latin typeface="Franklin Gothic Book" panose="020B0503020102020204" pitchFamily="34" charset="0"/>
            </a:endParaRPr>
          </a:p>
          <a:p>
            <a:pPr lvl="2">
              <a:spcAft>
                <a:spcPts val="1200"/>
              </a:spcAft>
            </a:pPr>
            <a:r>
              <a:rPr lang="fi-FI" dirty="0">
                <a:latin typeface="Franklin Gothic Book" panose="020B0503020102020204" pitchFamily="34" charset="0"/>
              </a:rPr>
              <a:t>Ammattikorkeakoulujen omat harjoitteluympäristöt esimerkiksi </a:t>
            </a:r>
            <a:r>
              <a:rPr lang="fi-FI" dirty="0" err="1">
                <a:latin typeface="Franklin Gothic Book" panose="020B0503020102020204" pitchFamily="34" charset="0"/>
              </a:rPr>
              <a:t>HyMy</a:t>
            </a:r>
            <a:r>
              <a:rPr lang="fi-FI" dirty="0">
                <a:latin typeface="Franklin Gothic Book" panose="020B0503020102020204" pitchFamily="34" charset="0"/>
              </a:rPr>
              <a:t>-kylä</a:t>
            </a:r>
          </a:p>
          <a:p>
            <a:pPr lvl="2">
              <a:spcAft>
                <a:spcPts val="1200"/>
              </a:spcAft>
            </a:pPr>
            <a:r>
              <a:rPr lang="fi-FI" dirty="0">
                <a:latin typeface="Franklin Gothic Book" panose="020B0503020102020204" pitchFamily="34" charset="0"/>
              </a:rPr>
              <a:t>Yksilölliset järjestelyt esimerkiksi lyhennetyn työpäivän tekeminen</a:t>
            </a:r>
          </a:p>
          <a:p>
            <a:pPr>
              <a:spcAft>
                <a:spcPts val="1200"/>
              </a:spcAft>
            </a:pPr>
            <a:r>
              <a:rPr lang="fi-FI" dirty="0">
                <a:latin typeface="Franklin Gothic Book" panose="020B0503020102020204" pitchFamily="34" charset="0"/>
              </a:rPr>
              <a:t>Selkeät käytänteet miten toimitaan, jos opiskelijan harjoittelu hylätään/keskeytetään tai hänen jaksamisesta/hyvinvoinnista herää huoli</a:t>
            </a:r>
          </a:p>
          <a:p>
            <a:pPr lvl="2">
              <a:spcAft>
                <a:spcPts val="1200"/>
              </a:spcAft>
            </a:pPr>
            <a:r>
              <a:rPr lang="fi-FI" dirty="0">
                <a:latin typeface="Franklin Gothic Book" panose="020B0503020102020204" pitchFamily="34" charset="0"/>
              </a:rPr>
              <a:t>Esimerkiksi erilaiset ohjauskeskustelumallit ja ohjausprosessit</a:t>
            </a:r>
          </a:p>
          <a:p>
            <a:pPr>
              <a:spcAft>
                <a:spcPts val="1200"/>
              </a:spcAft>
            </a:pPr>
            <a:r>
              <a:rPr lang="fi-FI" dirty="0">
                <a:latin typeface="Franklin Gothic Book" panose="020B0503020102020204" pitchFamily="34" charset="0"/>
              </a:rPr>
              <a:t>Uusien opettajien perehdyttäminen harjoittelun käytänteisiin</a:t>
            </a:r>
            <a:endParaRPr lang="fi-FI" dirty="0">
              <a:latin typeface="+mn-lt"/>
            </a:endParaRPr>
          </a:p>
          <a:p>
            <a:pPr marL="360000" lvl="2" indent="0">
              <a:spcAft>
                <a:spcPts val="1200"/>
              </a:spcAft>
              <a:buNone/>
            </a:pPr>
            <a:endParaRPr lang="fi-FI" dirty="0">
              <a:latin typeface="+mn-lt"/>
            </a:endParaRPr>
          </a:p>
          <a:p>
            <a:pPr>
              <a:spcAft>
                <a:spcPts val="1200"/>
              </a:spcAft>
            </a:pPr>
            <a:endParaRPr lang="fi-FI" sz="1800" dirty="0">
              <a:solidFill>
                <a:schemeClr val="tx1"/>
              </a:solidFill>
            </a:endParaRPr>
          </a:p>
          <a:p>
            <a:pPr lvl="2">
              <a:lnSpc>
                <a:spcPct val="100000"/>
              </a:lnSpc>
              <a:spcBef>
                <a:spcPts val="0"/>
              </a:spcBef>
              <a:spcAft>
                <a:spcPts val="600"/>
              </a:spcAft>
            </a:pPr>
            <a:endParaRPr lang="fi-FI" dirty="0">
              <a:solidFill>
                <a:schemeClr val="tx1"/>
              </a:solidFill>
              <a:latin typeface="+mn-lt"/>
            </a:endParaRPr>
          </a:p>
          <a:p>
            <a:pPr>
              <a:spcAft>
                <a:spcPts val="600"/>
              </a:spcAft>
            </a:pPr>
            <a:endParaRPr lang="fi-FI" dirty="0">
              <a:solidFill>
                <a:schemeClr val="tx1"/>
              </a:solidFill>
              <a:latin typeface="+mn-lt"/>
            </a:endParaRPr>
          </a:p>
          <a:p>
            <a:pPr>
              <a:spcAft>
                <a:spcPts val="600"/>
              </a:spcAft>
            </a:pPr>
            <a:endParaRPr lang="fi-FI" sz="2000" dirty="0">
              <a:solidFill>
                <a:schemeClr val="tx1"/>
              </a:solidFill>
              <a:latin typeface="Franklin Gothic Demi" panose="020B0703020102020204" pitchFamily="34" charset="0"/>
            </a:endParaRPr>
          </a:p>
          <a:p>
            <a:pPr>
              <a:spcAft>
                <a:spcPts val="600"/>
              </a:spcAft>
            </a:pPr>
            <a:endParaRPr lang="fi-FI" dirty="0">
              <a:solidFill>
                <a:schemeClr val="tx1"/>
              </a:solidFill>
              <a:latin typeface="+mn-lt"/>
            </a:endParaRPr>
          </a:p>
          <a:p>
            <a:pPr>
              <a:spcAft>
                <a:spcPts val="1200"/>
              </a:spcAft>
            </a:pPr>
            <a:endParaRPr lang="fi-FI" sz="2200" dirty="0">
              <a:solidFill>
                <a:srgbClr val="000000"/>
              </a:solidFill>
              <a:latin typeface="+mn-lt"/>
              <a:ea typeface="+mn-lt"/>
              <a:cs typeface="+mn-lt"/>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89</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303502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4000" dirty="0"/>
              <a:t>1.5. Varhaisen puuttumisen käytänteitä, ideoita ja mahdollisuuksia</a:t>
            </a:r>
            <a:endParaRPr lang="fi-FI"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lstStyle/>
          <a:p>
            <a:pPr>
              <a:spcAft>
                <a:spcPts val="600"/>
              </a:spcAft>
            </a:pPr>
            <a:r>
              <a:rPr lang="fi-FI" sz="2000" dirty="0">
                <a:latin typeface="+mn-lt"/>
                <a:ea typeface="+mn-ea"/>
                <a:cs typeface="+mn-cs"/>
              </a:rPr>
              <a:t>Avoimesta tutkinto-opiskelijaksi valituille tiedoksi valmiiksi varattu ohjausaika, perehdytysviesti sähköpostitse</a:t>
            </a:r>
          </a:p>
          <a:p>
            <a:pPr>
              <a:spcAft>
                <a:spcPts val="600"/>
              </a:spcAft>
            </a:pPr>
            <a:r>
              <a:rPr lang="fi-FI" sz="2000" dirty="0">
                <a:latin typeface="+mn-lt"/>
                <a:ea typeface="+mn-ea"/>
                <a:cs typeface="+mn-cs"/>
              </a:rPr>
              <a:t>Siirto-opiskelijaksi valituille valintapäätökseen tieto ohjaustapaamisesta, yhteinen pienryhmä ja sama HOPS-ohjaaja kaikille siirtohaun kautta valituille, ennakkotehtävänä perehtyminen opetussuunnitelmaan</a:t>
            </a:r>
          </a:p>
          <a:p>
            <a:pPr>
              <a:spcAft>
                <a:spcPts val="600"/>
              </a:spcAft>
            </a:pPr>
            <a:r>
              <a:rPr lang="fi-FI" sz="2000" dirty="0">
                <a:latin typeface="+mn-lt"/>
                <a:ea typeface="+mn-ea"/>
                <a:cs typeface="+mn-cs"/>
              </a:rPr>
              <a:t>HOPS-ohjaus</a:t>
            </a:r>
          </a:p>
          <a:p>
            <a:pPr>
              <a:spcAft>
                <a:spcPts val="600"/>
              </a:spcAft>
            </a:pPr>
            <a:r>
              <a:rPr lang="fi-FI" sz="2000" dirty="0">
                <a:latin typeface="+mn-lt"/>
                <a:ea typeface="+mn-ea"/>
                <a:cs typeface="+mn-cs"/>
              </a:rPr>
              <a:t>Kohdennettu ohjaus hyväksilukuhakemusten tekemiseksi</a:t>
            </a:r>
          </a:p>
          <a:p>
            <a:pPr marL="0" indent="0">
              <a:spcAft>
                <a:spcPts val="600"/>
              </a:spcAft>
              <a:buNone/>
            </a:pPr>
            <a:endParaRPr lang="fi-FI" sz="2000" dirty="0">
              <a:latin typeface="+mn-lt"/>
              <a:ea typeface="+mn-ea"/>
              <a:cs typeface="+mn-cs"/>
            </a:endParaRPr>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9</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64205"/>
            <a:ext cx="6584899" cy="673518"/>
          </a:xfrm>
          <a:prstGeom prst="rect">
            <a:avLst/>
          </a:prstGeom>
        </p:spPr>
      </p:pic>
    </p:spTree>
    <p:extLst>
      <p:ext uri="{BB962C8B-B14F-4D97-AF65-F5344CB8AC3E}">
        <p14:creationId xmlns:p14="http://schemas.microsoft.com/office/powerpoint/2010/main" val="14264444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C1D73A-CA41-4ECD-83F3-F21047A703C3}"/>
              </a:ext>
            </a:extLst>
          </p:cNvPr>
          <p:cNvSpPr>
            <a:spLocks noGrp="1"/>
          </p:cNvSpPr>
          <p:nvPr>
            <p:ph type="title"/>
          </p:nvPr>
        </p:nvSpPr>
        <p:spPr>
          <a:xfrm>
            <a:off x="727075" y="1584325"/>
            <a:ext cx="10620375" cy="2582863"/>
          </a:xfrm>
        </p:spPr>
        <p:txBody>
          <a:bodyPr/>
          <a:lstStyle/>
          <a:p>
            <a:r>
              <a:rPr lang="fi-FI" sz="7200" dirty="0">
                <a:latin typeface="Franklin Gothic Demi"/>
              </a:rPr>
              <a:t>12. Valmistuminen</a:t>
            </a:r>
            <a:endParaRPr lang="fi-FI" dirty="0">
              <a:latin typeface="Franklin Gothic Demi"/>
            </a:endParaRPr>
          </a:p>
        </p:txBody>
      </p:sp>
      <p:sp>
        <p:nvSpPr>
          <p:cNvPr id="5" name="Text Placeholder 4">
            <a:extLst>
              <a:ext uri="{FF2B5EF4-FFF2-40B4-BE49-F238E27FC236}">
                <a16:creationId xmlns:a16="http://schemas.microsoft.com/office/drawing/2014/main" id="{A3E443BF-0623-47F4-9D4E-1EB2BA82B153}"/>
              </a:ext>
            </a:extLst>
          </p:cNvPr>
          <p:cNvSpPr txBox="1">
            <a:spLocks/>
          </p:cNvSpPr>
          <p:nvPr/>
        </p:nvSpPr>
        <p:spPr>
          <a:xfrm>
            <a:off x="879764" y="5210812"/>
            <a:ext cx="10620086" cy="1031238"/>
          </a:xfrm>
          <a:prstGeom prst="rect">
            <a:avLst/>
          </a:prstGeom>
        </p:spPr>
        <p:txBody>
          <a:bodyPr vert="horz" lIns="0" tIns="0" rIns="0" bIns="0" rtlCol="0">
            <a:normAutofit/>
          </a:bodyPr>
          <a:lstStyle>
            <a:lvl1pPr marL="0" indent="0" algn="l" defTabSz="914400" rtl="0" eaLnBrk="1" latinLnBrk="0" hangingPunct="1">
              <a:lnSpc>
                <a:spcPts val="3000"/>
              </a:lnSpc>
              <a:spcBef>
                <a:spcPts val="600"/>
              </a:spcBef>
              <a:buSzPct val="100000"/>
              <a:buFontTx/>
              <a:buNone/>
              <a:defRPr sz="3000" kern="1200" cap="none" baseline="0">
                <a:solidFill>
                  <a:schemeClr val="tx1"/>
                </a:solidFill>
                <a:latin typeface="Franklin Gothic Demi" charset="0"/>
                <a:ea typeface="Franklin Gothic Demi" charset="0"/>
                <a:cs typeface="Franklin Gothic Demi" charset="0"/>
              </a:defRPr>
            </a:lvl1pPr>
            <a:lvl2pPr marL="457200" indent="0" algn="l" defTabSz="914400" rtl="0" eaLnBrk="1" latinLnBrk="0" hangingPunct="1">
              <a:lnSpc>
                <a:spcPts val="2400"/>
              </a:lnSpc>
              <a:spcBef>
                <a:spcPts val="600"/>
              </a:spcBef>
              <a:buSzPct val="80000"/>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ts val="1850"/>
              </a:lnSpc>
              <a:spcBef>
                <a:spcPts val="400"/>
              </a:spcBef>
              <a:buSzPct val="80000"/>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ts val="1400"/>
              </a:lnSpc>
              <a:spcBef>
                <a:spcPts val="4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ts val="1400"/>
              </a:lnSpc>
              <a:spcBef>
                <a:spcPts val="400"/>
              </a:spcBef>
              <a:buFont typeface="Arial"/>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b="1" dirty="0" err="1">
                <a:latin typeface="Franklin Gothic Demi"/>
              </a:rPr>
              <a:t>Teemaan</a:t>
            </a:r>
            <a:r>
              <a:rPr lang="en-US" b="1" dirty="0">
                <a:latin typeface="Franklin Gothic Demi"/>
              </a:rPr>
              <a:t> </a:t>
            </a:r>
            <a:r>
              <a:rPr lang="en-US" b="1" dirty="0" err="1">
                <a:latin typeface="Franklin Gothic Demi"/>
              </a:rPr>
              <a:t>liittyviä</a:t>
            </a:r>
            <a:r>
              <a:rPr lang="en-US" b="1" dirty="0">
                <a:latin typeface="Franklin Gothic Demi"/>
              </a:rPr>
              <a:t> </a:t>
            </a:r>
            <a:r>
              <a:rPr lang="en-US" b="1" dirty="0" err="1">
                <a:latin typeface="Franklin Gothic Demi"/>
              </a:rPr>
              <a:t>haasteita</a:t>
            </a:r>
            <a:r>
              <a:rPr lang="en-US" b="1" dirty="0">
                <a:latin typeface="Franklin Gothic Demi"/>
              </a:rPr>
              <a:t> ja v</a:t>
            </a:r>
            <a:r>
              <a:rPr lang="fi-FI" b="1" dirty="0" err="1">
                <a:latin typeface="Franklin Gothic Demi"/>
              </a:rPr>
              <a:t>arhaisen</a:t>
            </a:r>
            <a:r>
              <a:rPr lang="fi-FI" b="1" dirty="0">
                <a:latin typeface="Franklin Gothic Demi"/>
              </a:rPr>
              <a:t> puuttumisen käytänteitä, ideoita ja mahdollisuuksia</a:t>
            </a:r>
            <a:endParaRPr lang="en-US" dirty="0"/>
          </a:p>
          <a:p>
            <a:endParaRPr lang="fi-FI" dirty="0"/>
          </a:p>
        </p:txBody>
      </p:sp>
    </p:spTree>
    <p:extLst>
      <p:ext uri="{BB962C8B-B14F-4D97-AF65-F5344CB8AC3E}">
        <p14:creationId xmlns:p14="http://schemas.microsoft.com/office/powerpoint/2010/main" val="27364392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12.1. Valmistumisen ja työelämään siirtymisen haasteet</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a:bodyPr>
          <a:lstStyle/>
          <a:p>
            <a:pPr>
              <a:spcAft>
                <a:spcPts val="600"/>
              </a:spcAft>
            </a:pPr>
            <a:r>
              <a:rPr lang="fi-FI" dirty="0">
                <a:latin typeface="+mn-lt"/>
                <a:ea typeface="+mn-ea"/>
                <a:cs typeface="+mn-cs"/>
              </a:rPr>
              <a:t>Puuttuvien opintojen valmiiksi saaminen</a:t>
            </a:r>
          </a:p>
          <a:p>
            <a:pPr>
              <a:spcAft>
                <a:spcPts val="600"/>
              </a:spcAft>
            </a:pPr>
            <a:r>
              <a:rPr lang="fi-FI" dirty="0">
                <a:latin typeface="+mn-lt"/>
                <a:ea typeface="+mn-ea"/>
                <a:cs typeface="+mn-cs"/>
              </a:rPr>
              <a:t>Opintojen suunnittelu ja aikaansaaminen usean ryhmän mukana, kun oma ryhmä on jo valmistunut</a:t>
            </a:r>
          </a:p>
          <a:p>
            <a:pPr>
              <a:spcAft>
                <a:spcPts val="600"/>
              </a:spcAft>
            </a:pPr>
            <a:r>
              <a:rPr lang="fi-FI" dirty="0">
                <a:latin typeface="+mn-lt"/>
                <a:ea typeface="+mn-ea"/>
                <a:cs typeface="+mn-cs"/>
              </a:rPr>
              <a:t>Opinnäytetyön aloittamisen tai loppuun saattamisen haaste</a:t>
            </a:r>
          </a:p>
          <a:p>
            <a:pPr>
              <a:spcAft>
                <a:spcPts val="600"/>
              </a:spcAft>
            </a:pPr>
            <a:r>
              <a:rPr lang="fi-FI" dirty="0">
                <a:latin typeface="+mn-lt"/>
                <a:ea typeface="+mn-ea"/>
                <a:cs typeface="+mn-cs"/>
              </a:rPr>
              <a:t>Opetussuunnitelmamuutosten yhteensovittamisen haasteet</a:t>
            </a:r>
          </a:p>
          <a:p>
            <a:pPr>
              <a:spcAft>
                <a:spcPts val="600"/>
              </a:spcAft>
            </a:pPr>
            <a:r>
              <a:rPr lang="fi-FI" dirty="0">
                <a:latin typeface="+mn-lt"/>
                <a:ea typeface="+mn-ea"/>
                <a:cs typeface="+mn-cs"/>
              </a:rPr>
              <a:t>Valmistumisajankohdan ennakointi ja suunnittelu</a:t>
            </a:r>
          </a:p>
          <a:p>
            <a:pPr marL="0" indent="0">
              <a:spcAft>
                <a:spcPts val="600"/>
              </a:spcAft>
              <a:buNone/>
            </a:pPr>
            <a:endParaRPr lang="fi-FI" dirty="0">
              <a:latin typeface="+mn-lt"/>
              <a:ea typeface="+mn-ea"/>
              <a:cs typeface="+mn-cs"/>
            </a:endParaRPr>
          </a:p>
        </p:txBody>
      </p:sp>
      <p:sp>
        <p:nvSpPr>
          <p:cNvPr id="3" name="Sisällön paikkamerkki 2">
            <a:extLst>
              <a:ext uri="{FF2B5EF4-FFF2-40B4-BE49-F238E27FC236}">
                <a16:creationId xmlns:a16="http://schemas.microsoft.com/office/drawing/2014/main" id="{DFBE15E1-1948-4B07-6343-89FBE83F688E}"/>
              </a:ext>
            </a:extLst>
          </p:cNvPr>
          <p:cNvSpPr>
            <a:spLocks noGrp="1"/>
          </p:cNvSpPr>
          <p:nvPr>
            <p:ph sz="quarter" idx="13"/>
          </p:nvPr>
        </p:nvSpPr>
        <p:spPr/>
        <p:txBody>
          <a:bodyPr/>
          <a:lstStyle/>
          <a:p>
            <a:pPr>
              <a:spcAft>
                <a:spcPts val="600"/>
              </a:spcAft>
            </a:pPr>
            <a:r>
              <a:rPr lang="fi-FI" dirty="0">
                <a:latin typeface="+mn-lt"/>
                <a:ea typeface="+mn-ea"/>
                <a:cs typeface="+mn-cs"/>
              </a:rPr>
              <a:t>Opiskelijaroolista luopumisen vaikeus</a:t>
            </a:r>
          </a:p>
          <a:p>
            <a:pPr>
              <a:spcAft>
                <a:spcPts val="600"/>
              </a:spcAft>
            </a:pPr>
            <a:r>
              <a:rPr lang="fi-FI" dirty="0">
                <a:latin typeface="+mn-lt"/>
                <a:ea typeface="+mn-ea"/>
                <a:cs typeface="+mn-cs"/>
              </a:rPr>
              <a:t>Opintojen aikana työelämään siirtyminen ja opintojen jääminen taka-alalle</a:t>
            </a:r>
          </a:p>
          <a:p>
            <a:pPr>
              <a:spcAft>
                <a:spcPts val="600"/>
              </a:spcAft>
            </a:pPr>
            <a:r>
              <a:rPr lang="fi-FI" dirty="0">
                <a:latin typeface="+mn-lt"/>
                <a:ea typeface="+mn-ea"/>
                <a:cs typeface="+mn-cs"/>
              </a:rPr>
              <a:t>Epävarmuus omasta osaamisesta ja sen riittävyydestä työelämään siirtymisessä</a:t>
            </a:r>
          </a:p>
          <a:p>
            <a:pPr>
              <a:spcAft>
                <a:spcPts val="600"/>
              </a:spcAft>
            </a:pPr>
            <a:r>
              <a:rPr lang="fi-FI" dirty="0">
                <a:latin typeface="+mn-lt"/>
                <a:ea typeface="+mn-ea"/>
                <a:cs typeface="+mn-cs"/>
              </a:rPr>
              <a:t>Epävarmuus alavalinnasta</a:t>
            </a:r>
          </a:p>
          <a:p>
            <a:pPr>
              <a:spcAft>
                <a:spcPts val="600"/>
              </a:spcAft>
            </a:pPr>
            <a:r>
              <a:rPr lang="fi-FI" dirty="0">
                <a:latin typeface="+mn-lt"/>
                <a:ea typeface="+mn-ea"/>
                <a:cs typeface="+mn-cs"/>
              </a:rPr>
              <a:t>Työnhakukäytänteiden ja –taitojen puutteellisuus</a:t>
            </a:r>
          </a:p>
          <a:p>
            <a:pPr marL="0" indent="0">
              <a:buNone/>
            </a:pPr>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91</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8422"/>
            <a:ext cx="6584899" cy="673518"/>
          </a:xfrm>
          <a:prstGeom prst="rect">
            <a:avLst/>
          </a:prstGeom>
        </p:spPr>
      </p:pic>
    </p:spTree>
    <p:extLst>
      <p:ext uri="{BB962C8B-B14F-4D97-AF65-F5344CB8AC3E}">
        <p14:creationId xmlns:p14="http://schemas.microsoft.com/office/powerpoint/2010/main" val="1397718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62338-F173-FD40-9DBA-50F61E2DE5A1}"/>
              </a:ext>
            </a:extLst>
          </p:cNvPr>
          <p:cNvSpPr>
            <a:spLocks noGrp="1"/>
          </p:cNvSpPr>
          <p:nvPr>
            <p:ph type="title"/>
          </p:nvPr>
        </p:nvSpPr>
        <p:spPr/>
        <p:txBody>
          <a:bodyPr/>
          <a:lstStyle/>
          <a:p>
            <a:r>
              <a:rPr lang="fi-FI" sz="3600" dirty="0">
                <a:latin typeface="Franklin Gothic Demi"/>
              </a:rPr>
              <a:t>12.2. Varhaisen puuttumisen käytänteitä, ideoita </a:t>
            </a:r>
            <a:br>
              <a:rPr lang="fi-FI" sz="3600" dirty="0">
                <a:latin typeface="Franklin Gothic Demi"/>
              </a:rPr>
            </a:br>
            <a:r>
              <a:rPr lang="fi-FI" sz="3600" dirty="0">
                <a:latin typeface="Franklin Gothic Demi"/>
              </a:rPr>
              <a:t>ja mahdollisuuksia</a:t>
            </a:r>
            <a:endParaRPr lang="fi-FI" sz="3600" dirty="0"/>
          </a:p>
        </p:txBody>
      </p:sp>
      <p:sp>
        <p:nvSpPr>
          <p:cNvPr id="9" name="Content Placeholder 8">
            <a:extLst>
              <a:ext uri="{FF2B5EF4-FFF2-40B4-BE49-F238E27FC236}">
                <a16:creationId xmlns:a16="http://schemas.microsoft.com/office/drawing/2014/main" id="{EB42DAC2-5225-824F-8EAB-1281BFC07C60}"/>
              </a:ext>
            </a:extLst>
          </p:cNvPr>
          <p:cNvSpPr>
            <a:spLocks noGrp="1"/>
          </p:cNvSpPr>
          <p:nvPr>
            <p:ph idx="1"/>
          </p:nvPr>
        </p:nvSpPr>
        <p:spPr/>
        <p:txBody>
          <a:bodyPr>
            <a:normAutofit fontScale="92500"/>
          </a:bodyPr>
          <a:lstStyle/>
          <a:p>
            <a:pPr>
              <a:lnSpc>
                <a:spcPct val="120000"/>
              </a:lnSpc>
              <a:spcAft>
                <a:spcPts val="600"/>
              </a:spcAft>
            </a:pPr>
            <a:r>
              <a:rPr lang="fi-FI" sz="2400" dirty="0">
                <a:latin typeface="+mn-lt"/>
              </a:rPr>
              <a:t>Kohdennetut ohjauspalvelut ja -ryhmät</a:t>
            </a:r>
          </a:p>
          <a:p>
            <a:pPr lvl="2">
              <a:lnSpc>
                <a:spcPct val="120000"/>
              </a:lnSpc>
              <a:spcAft>
                <a:spcPts val="600"/>
              </a:spcAft>
            </a:pPr>
            <a:r>
              <a:rPr lang="fi-FI" sz="2000" dirty="0">
                <a:latin typeface="+mn-lt"/>
              </a:rPr>
              <a:t>Yksilöohjaus, </a:t>
            </a:r>
            <a:r>
              <a:rPr lang="fi-FI" sz="2000" dirty="0" err="1">
                <a:latin typeface="+mn-lt"/>
              </a:rPr>
              <a:t>hops</a:t>
            </a:r>
            <a:r>
              <a:rPr lang="fi-FI" sz="2000" dirty="0">
                <a:latin typeface="+mn-lt"/>
              </a:rPr>
              <a:t>-työ</a:t>
            </a:r>
          </a:p>
          <a:p>
            <a:pPr lvl="2">
              <a:lnSpc>
                <a:spcPct val="120000"/>
              </a:lnSpc>
              <a:spcAft>
                <a:spcPts val="600"/>
              </a:spcAft>
            </a:pPr>
            <a:r>
              <a:rPr lang="fi-FI" sz="2000" dirty="0">
                <a:latin typeface="+mn-lt"/>
              </a:rPr>
              <a:t>Vertaisuus</a:t>
            </a:r>
          </a:p>
          <a:p>
            <a:pPr lvl="2">
              <a:lnSpc>
                <a:spcPct val="120000"/>
              </a:lnSpc>
              <a:spcAft>
                <a:spcPts val="600"/>
              </a:spcAft>
            </a:pPr>
            <a:r>
              <a:rPr lang="fi-FI" sz="2000" dirty="0">
                <a:latin typeface="+mn-lt"/>
              </a:rPr>
              <a:t>Tuetut opinnäytetyöryhmät</a:t>
            </a:r>
          </a:p>
          <a:p>
            <a:pPr lvl="2">
              <a:lnSpc>
                <a:spcPct val="120000"/>
              </a:lnSpc>
              <a:spcAft>
                <a:spcPts val="600"/>
              </a:spcAft>
            </a:pPr>
            <a:r>
              <a:rPr lang="fi-FI" sz="2000" dirty="0">
                <a:latin typeface="+mn-lt"/>
              </a:rPr>
              <a:t>Tutkintovalmiiksi ryhmät</a:t>
            </a:r>
          </a:p>
          <a:p>
            <a:pPr lvl="2">
              <a:lnSpc>
                <a:spcPct val="120000"/>
              </a:lnSpc>
              <a:spcAft>
                <a:spcPts val="600"/>
              </a:spcAft>
            </a:pPr>
            <a:r>
              <a:rPr lang="fi-FI" sz="2000" dirty="0">
                <a:latin typeface="+mn-lt"/>
              </a:rPr>
              <a:t>Loppuvaiheen opiskelijoiden systemaattinen </a:t>
            </a:r>
            <a:br>
              <a:rPr lang="fi-FI" sz="2000" dirty="0">
                <a:latin typeface="+mn-lt"/>
              </a:rPr>
            </a:br>
            <a:r>
              <a:rPr lang="fi-FI" sz="2000" dirty="0" err="1">
                <a:latin typeface="+mn-lt"/>
              </a:rPr>
              <a:t>kontaktointi</a:t>
            </a:r>
            <a:r>
              <a:rPr lang="fi-FI" sz="2000" dirty="0">
                <a:latin typeface="+mn-lt"/>
              </a:rPr>
              <a:t> ja valmistumisen tukeminen</a:t>
            </a:r>
          </a:p>
          <a:p>
            <a:pPr>
              <a:lnSpc>
                <a:spcPct val="120000"/>
              </a:lnSpc>
              <a:spcAft>
                <a:spcPts val="600"/>
              </a:spcAft>
            </a:pPr>
            <a:r>
              <a:rPr lang="fi-FI" sz="2400" dirty="0">
                <a:latin typeface="+mn-lt"/>
              </a:rPr>
              <a:t>Uraohjaus opintojen jälkeisiin vaiheisiin</a:t>
            </a:r>
          </a:p>
          <a:p>
            <a:pPr marL="0" indent="0">
              <a:lnSpc>
                <a:spcPct val="120000"/>
              </a:lnSpc>
              <a:spcAft>
                <a:spcPts val="600"/>
              </a:spcAft>
              <a:buNone/>
            </a:pPr>
            <a:endParaRPr lang="fi-FI" sz="2400" dirty="0">
              <a:latin typeface="+mn-lt"/>
            </a:endParaRPr>
          </a:p>
        </p:txBody>
      </p:sp>
      <p:sp>
        <p:nvSpPr>
          <p:cNvPr id="2" name="Sisällön paikkamerkki 1">
            <a:extLst>
              <a:ext uri="{FF2B5EF4-FFF2-40B4-BE49-F238E27FC236}">
                <a16:creationId xmlns:a16="http://schemas.microsoft.com/office/drawing/2014/main" id="{4CD1AA97-E240-411F-B28A-24170E2CD43D}"/>
              </a:ext>
            </a:extLst>
          </p:cNvPr>
          <p:cNvSpPr>
            <a:spLocks noGrp="1"/>
          </p:cNvSpPr>
          <p:nvPr>
            <p:ph sz="quarter" idx="13"/>
          </p:nvPr>
        </p:nvSpPr>
        <p:spPr/>
        <p:txBody>
          <a:bodyPr/>
          <a:lstStyle/>
          <a:p>
            <a:pPr>
              <a:lnSpc>
                <a:spcPct val="120000"/>
              </a:lnSpc>
              <a:spcAft>
                <a:spcPts val="600"/>
              </a:spcAft>
            </a:pPr>
            <a:r>
              <a:rPr lang="fi-FI" sz="2200" dirty="0" err="1">
                <a:latin typeface="+mn-lt"/>
              </a:rPr>
              <a:t>Valmistumisinfot</a:t>
            </a:r>
            <a:endParaRPr lang="fi-FI" sz="2200" dirty="0">
              <a:latin typeface="+mn-lt"/>
            </a:endParaRPr>
          </a:p>
          <a:p>
            <a:pPr>
              <a:lnSpc>
                <a:spcPct val="120000"/>
              </a:lnSpc>
              <a:spcAft>
                <a:spcPts val="600"/>
              </a:spcAft>
            </a:pPr>
            <a:r>
              <a:rPr lang="fi-FI" sz="2200" dirty="0">
                <a:latin typeface="+mn-lt"/>
              </a:rPr>
              <a:t>Mentorointi, alumnitoiminta ja työelämän </a:t>
            </a:r>
            <a:br>
              <a:rPr lang="fi-FI" sz="2200" dirty="0">
                <a:latin typeface="+mn-lt"/>
              </a:rPr>
            </a:br>
            <a:r>
              <a:rPr lang="fi-FI" sz="2200" dirty="0">
                <a:latin typeface="+mn-lt"/>
              </a:rPr>
              <a:t>puheenvuorot</a:t>
            </a:r>
          </a:p>
          <a:p>
            <a:pPr>
              <a:lnSpc>
                <a:spcPct val="120000"/>
              </a:lnSpc>
              <a:spcAft>
                <a:spcPts val="600"/>
              </a:spcAft>
            </a:pPr>
            <a:r>
              <a:rPr lang="fi-FI" sz="2200" dirty="0">
                <a:latin typeface="+mn-lt"/>
              </a:rPr>
              <a:t>Ammattiliitot ja -järjestöt</a:t>
            </a:r>
          </a:p>
          <a:p>
            <a:pPr>
              <a:lnSpc>
                <a:spcPct val="120000"/>
              </a:lnSpc>
              <a:spcAft>
                <a:spcPts val="600"/>
              </a:spcAft>
            </a:pPr>
            <a:r>
              <a:rPr lang="fi-FI" sz="2200" dirty="0">
                <a:latin typeface="+mn-lt"/>
              </a:rPr>
              <a:t>Ura- ja </a:t>
            </a:r>
            <a:r>
              <a:rPr lang="fi-FI" sz="2200" dirty="0" err="1">
                <a:latin typeface="+mn-lt"/>
              </a:rPr>
              <a:t>rekrymessut</a:t>
            </a:r>
            <a:endParaRPr lang="fi-FI" sz="2200" dirty="0">
              <a:latin typeface="+mn-lt"/>
            </a:endParaRPr>
          </a:p>
          <a:p>
            <a:pPr>
              <a:lnSpc>
                <a:spcPct val="120000"/>
              </a:lnSpc>
              <a:spcAft>
                <a:spcPts val="600"/>
              </a:spcAft>
            </a:pPr>
            <a:r>
              <a:rPr lang="fi-FI" sz="2200" dirty="0">
                <a:latin typeface="+mn-lt"/>
              </a:rPr>
              <a:t>Työhakutaitojen valmennukset ja opintojaksot</a:t>
            </a:r>
          </a:p>
          <a:p>
            <a:pPr>
              <a:lnSpc>
                <a:spcPct val="120000"/>
              </a:lnSpc>
              <a:spcAft>
                <a:spcPts val="600"/>
              </a:spcAft>
            </a:pPr>
            <a:r>
              <a:rPr lang="fi-FI" sz="2200" dirty="0">
                <a:latin typeface="+mn-lt"/>
              </a:rPr>
              <a:t>Valmistumisjuhlat</a:t>
            </a:r>
          </a:p>
          <a:p>
            <a:endParaRPr lang="fi-FI" dirty="0"/>
          </a:p>
        </p:txBody>
      </p:sp>
      <p:sp>
        <p:nvSpPr>
          <p:cNvPr id="4" name="Slide Number Placeholder 3">
            <a:extLst>
              <a:ext uri="{FF2B5EF4-FFF2-40B4-BE49-F238E27FC236}">
                <a16:creationId xmlns:a16="http://schemas.microsoft.com/office/drawing/2014/main" id="{2D9A2302-0A20-7E47-A8A9-F3ACA74D7149}"/>
              </a:ext>
            </a:extLst>
          </p:cNvPr>
          <p:cNvSpPr>
            <a:spLocks noGrp="1"/>
          </p:cNvSpPr>
          <p:nvPr>
            <p:ph type="sldNum" sz="quarter" idx="4"/>
          </p:nvPr>
        </p:nvSpPr>
        <p:spPr/>
        <p:txBody>
          <a:bodyPr/>
          <a:lstStyle/>
          <a:p>
            <a:fld id="{E6C61BD7-0D7C-FF44-A7F4-F5ABEAE01263}" type="slidenum">
              <a:rPr lang="en-US" smtClean="0"/>
              <a:pPr/>
              <a:t>92</a:t>
            </a:fld>
            <a:endParaRPr lang="en-US" dirty="0"/>
          </a:p>
        </p:txBody>
      </p:sp>
      <p:pic>
        <p:nvPicPr>
          <p:cNvPr id="7" name="Kuva 6" descr="Ohjauksella hyvinvointia -hankkeen osatoteuttajien logot">
            <a:extLst>
              <a:ext uri="{FF2B5EF4-FFF2-40B4-BE49-F238E27FC236}">
                <a16:creationId xmlns:a16="http://schemas.microsoft.com/office/drawing/2014/main" id="{ED17261D-A305-4C28-B853-BEFFE016DD39}"/>
              </a:ext>
            </a:extLst>
          </p:cNvPr>
          <p:cNvPicPr/>
          <p:nvPr/>
        </p:nvPicPr>
        <p:blipFill>
          <a:blip r:embed="rId2"/>
          <a:srcRect/>
          <a:stretch/>
        </p:blipFill>
        <p:spPr>
          <a:xfrm>
            <a:off x="5607101" y="6180542"/>
            <a:ext cx="6584899" cy="673518"/>
          </a:xfrm>
          <a:prstGeom prst="rect">
            <a:avLst/>
          </a:prstGeom>
        </p:spPr>
      </p:pic>
    </p:spTree>
    <p:extLst>
      <p:ext uri="{BB962C8B-B14F-4D97-AF65-F5344CB8AC3E}">
        <p14:creationId xmlns:p14="http://schemas.microsoft.com/office/powerpoint/2010/main" val="23810082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D1E2EB-DAAF-0A46-98E3-A45E1A14C6A1}"/>
              </a:ext>
            </a:extLst>
          </p:cNvPr>
          <p:cNvSpPr>
            <a:spLocks noGrp="1"/>
          </p:cNvSpPr>
          <p:nvPr>
            <p:ph type="title"/>
          </p:nvPr>
        </p:nvSpPr>
        <p:spPr/>
        <p:txBody>
          <a:bodyPr/>
          <a:lstStyle/>
          <a:p>
            <a:r>
              <a:rPr lang="fi-FI" dirty="0"/>
              <a:t>Päätös</a:t>
            </a:r>
          </a:p>
        </p:txBody>
      </p:sp>
    </p:spTree>
    <p:extLst>
      <p:ext uri="{BB962C8B-B14F-4D97-AF65-F5344CB8AC3E}">
        <p14:creationId xmlns:p14="http://schemas.microsoft.com/office/powerpoint/2010/main" val="16911991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49D35065-35D1-F543-A984-10995358B7E2}"/>
              </a:ext>
            </a:extLst>
          </p:cNvPr>
          <p:cNvSpPr>
            <a:spLocks noGrp="1"/>
          </p:cNvSpPr>
          <p:nvPr>
            <p:ph type="title"/>
          </p:nvPr>
        </p:nvSpPr>
        <p:spPr/>
        <p:txBody>
          <a:bodyPr/>
          <a:lstStyle/>
          <a:p>
            <a:r>
              <a:rPr lang="fi-FI" dirty="0"/>
              <a:t>Tekijöiden yhteystiedot</a:t>
            </a:r>
          </a:p>
        </p:txBody>
      </p:sp>
      <p:sp>
        <p:nvSpPr>
          <p:cNvPr id="25" name="Content Placeholder 24">
            <a:extLst>
              <a:ext uri="{FF2B5EF4-FFF2-40B4-BE49-F238E27FC236}">
                <a16:creationId xmlns:a16="http://schemas.microsoft.com/office/drawing/2014/main" id="{4568FCB3-EBFD-D845-A128-F3947E384758}"/>
              </a:ext>
            </a:extLst>
          </p:cNvPr>
          <p:cNvSpPr>
            <a:spLocks noGrp="1"/>
          </p:cNvSpPr>
          <p:nvPr>
            <p:ph idx="1"/>
          </p:nvPr>
        </p:nvSpPr>
        <p:spPr/>
        <p:txBody>
          <a:bodyPr/>
          <a:lstStyle/>
          <a:p>
            <a:r>
              <a:rPr lang="fi-FI" dirty="0"/>
              <a:t>Ullamaija Niskanen, Kajaanin ammattikorkeakoulu, </a:t>
            </a:r>
            <a:r>
              <a:rPr lang="fi-FI" dirty="0">
                <a:hlinkClick r:id="rId2"/>
              </a:rPr>
              <a:t>ullamaija.niskanen@kamk.fi</a:t>
            </a:r>
            <a:endParaRPr lang="fi-FI" dirty="0"/>
          </a:p>
          <a:p>
            <a:r>
              <a:rPr lang="fi-FI" dirty="0"/>
              <a:t>Susanna Saarinen, Oulun ammattikorkeakoulu, </a:t>
            </a:r>
            <a:r>
              <a:rPr lang="fi-FI" dirty="0">
                <a:hlinkClick r:id="rId3"/>
              </a:rPr>
              <a:t>susanna.saarinen@oamk.fi</a:t>
            </a:r>
            <a:r>
              <a:rPr lang="fi-FI" dirty="0"/>
              <a:t> </a:t>
            </a:r>
          </a:p>
          <a:p>
            <a:r>
              <a:rPr lang="fi-FI" dirty="0"/>
              <a:t>Anna-Maria Tiainen, Metropolia Ammattikorkeakoulu, </a:t>
            </a:r>
            <a:r>
              <a:rPr lang="fi-FI" dirty="0">
                <a:hlinkClick r:id="rId4"/>
              </a:rPr>
              <a:t>anna-maria.tiainen@metropolia.fi</a:t>
            </a:r>
            <a:r>
              <a:rPr lang="fi-FI" dirty="0"/>
              <a:t> </a:t>
            </a:r>
          </a:p>
          <a:p>
            <a:r>
              <a:rPr lang="fi-FI" dirty="0"/>
              <a:t>Antti Äijänen, Metropolia Ammattikorkeakoulu, </a:t>
            </a:r>
            <a:r>
              <a:rPr lang="fi-FI" dirty="0">
                <a:hlinkClick r:id="rId5"/>
              </a:rPr>
              <a:t>antti.aijanen@metropolia.fi</a:t>
            </a:r>
            <a:r>
              <a:rPr lang="fi-FI" dirty="0"/>
              <a:t> </a:t>
            </a:r>
          </a:p>
          <a:p>
            <a:endParaRPr lang="fi-FI" dirty="0"/>
          </a:p>
          <a:p>
            <a:r>
              <a:rPr lang="fi-FI" dirty="0"/>
              <a:t>Leea Naamanka, Ohjauksella hyvinvointia -hankkeen projektipäällikkö, Diakonia-ammattikorkeakoulu, </a:t>
            </a:r>
            <a:r>
              <a:rPr lang="fi-FI" dirty="0">
                <a:hlinkClick r:id="rId6"/>
              </a:rPr>
              <a:t>leea.naamanka@diak.fi</a:t>
            </a:r>
            <a:r>
              <a:rPr lang="fi-FI" dirty="0"/>
              <a:t> </a:t>
            </a:r>
          </a:p>
        </p:txBody>
      </p:sp>
      <p:sp>
        <p:nvSpPr>
          <p:cNvPr id="4" name="Slide Number Placeholder 3">
            <a:extLst>
              <a:ext uri="{FF2B5EF4-FFF2-40B4-BE49-F238E27FC236}">
                <a16:creationId xmlns:a16="http://schemas.microsoft.com/office/drawing/2014/main" id="{E8C52493-4DAC-124E-89BF-E731E008F1EB}"/>
              </a:ext>
            </a:extLst>
          </p:cNvPr>
          <p:cNvSpPr>
            <a:spLocks noGrp="1"/>
          </p:cNvSpPr>
          <p:nvPr>
            <p:ph type="sldNum" sz="quarter" idx="4"/>
          </p:nvPr>
        </p:nvSpPr>
        <p:spPr/>
        <p:txBody>
          <a:bodyPr/>
          <a:lstStyle/>
          <a:p>
            <a:fld id="{E6C61BD7-0D7C-FF44-A7F4-F5ABEAE01263}" type="slidenum">
              <a:rPr lang="en-US" smtClean="0"/>
              <a:pPr/>
              <a:t>94</a:t>
            </a:fld>
            <a:endParaRPr lang="en-US" dirty="0"/>
          </a:p>
        </p:txBody>
      </p:sp>
      <p:pic>
        <p:nvPicPr>
          <p:cNvPr id="7" name="Kuva 6" descr="Ohjauksella hyvinvointia -hankkeen osatoteuttajien logot">
            <a:extLst>
              <a:ext uri="{FF2B5EF4-FFF2-40B4-BE49-F238E27FC236}">
                <a16:creationId xmlns:a16="http://schemas.microsoft.com/office/drawing/2014/main" id="{EC31D353-C4D8-485C-80F6-94F7AE9DBFD0}"/>
              </a:ext>
            </a:extLst>
          </p:cNvPr>
          <p:cNvPicPr/>
          <p:nvPr/>
        </p:nvPicPr>
        <p:blipFill>
          <a:blip r:embed="rId7"/>
          <a:srcRect/>
          <a:stretch/>
        </p:blipFill>
        <p:spPr>
          <a:xfrm>
            <a:off x="1392924" y="5822579"/>
            <a:ext cx="10744199" cy="1015942"/>
          </a:xfrm>
          <a:prstGeom prst="rect">
            <a:avLst/>
          </a:prstGeom>
        </p:spPr>
      </p:pic>
    </p:spTree>
    <p:extLst>
      <p:ext uri="{BB962C8B-B14F-4D97-AF65-F5344CB8AC3E}">
        <p14:creationId xmlns:p14="http://schemas.microsoft.com/office/powerpoint/2010/main" val="1626104564"/>
      </p:ext>
    </p:extLst>
  </p:cSld>
  <p:clrMapOvr>
    <a:masterClrMapping/>
  </p:clrMapOvr>
</p:sld>
</file>

<file path=ppt/theme/theme1.xml><?xml version="1.0" encoding="utf-8"?>
<a:theme xmlns:a="http://schemas.openxmlformats.org/drawingml/2006/main" name="Diak_Sininen">
  <a:themeElements>
    <a:clrScheme name="DIAK_MUSTATEKSTI">
      <a:dk1>
        <a:srgbClr val="000000"/>
      </a:dk1>
      <a:lt1>
        <a:srgbClr val="FFFFFF"/>
      </a:lt1>
      <a:dk2>
        <a:srgbClr val="343434"/>
      </a:dk2>
      <a:lt2>
        <a:srgbClr val="E8E8E8"/>
      </a:lt2>
      <a:accent1>
        <a:srgbClr val="0079C9"/>
      </a:accent1>
      <a:accent2>
        <a:srgbClr val="F9D028"/>
      </a:accent2>
      <a:accent3>
        <a:srgbClr val="65CFE9"/>
      </a:accent3>
      <a:accent4>
        <a:srgbClr val="FB8800"/>
      </a:accent4>
      <a:accent5>
        <a:srgbClr val="006643"/>
      </a:accent5>
      <a:accent6>
        <a:srgbClr val="343434"/>
      </a:accent6>
      <a:hlink>
        <a:srgbClr val="AF1F8E"/>
      </a:hlink>
      <a:folHlink>
        <a:srgbClr val="74767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k_Hankkeet_Powerpoint_220319" id="{178FC8A3-4FE1-4121-9131-DA7905B2A743}" vid="{4527BE84-91A2-4774-B937-5B215C8C5F3F}"/>
    </a:ext>
  </a:extLst>
</a:theme>
</file>

<file path=ppt/theme/theme2.xml><?xml version="1.0" encoding="utf-8"?>
<a:theme xmlns:a="http://schemas.openxmlformats.org/drawingml/2006/main" name="Diak_Keltainen">
  <a:themeElements>
    <a:clrScheme name="DIAK_MUSTATEKSTI">
      <a:dk1>
        <a:srgbClr val="000000"/>
      </a:dk1>
      <a:lt1>
        <a:srgbClr val="FFFFFF"/>
      </a:lt1>
      <a:dk2>
        <a:srgbClr val="343434"/>
      </a:dk2>
      <a:lt2>
        <a:srgbClr val="E8E8E8"/>
      </a:lt2>
      <a:accent1>
        <a:srgbClr val="0079C9"/>
      </a:accent1>
      <a:accent2>
        <a:srgbClr val="F9D028"/>
      </a:accent2>
      <a:accent3>
        <a:srgbClr val="65CFE9"/>
      </a:accent3>
      <a:accent4>
        <a:srgbClr val="FB8800"/>
      </a:accent4>
      <a:accent5>
        <a:srgbClr val="006643"/>
      </a:accent5>
      <a:accent6>
        <a:srgbClr val="343434"/>
      </a:accent6>
      <a:hlink>
        <a:srgbClr val="AF1F8E"/>
      </a:hlink>
      <a:folHlink>
        <a:srgbClr val="74767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k_Hankkeet_Powerpoint_220319" id="{178FC8A3-4FE1-4121-9131-DA7905B2A743}" vid="{2EE37027-3982-43A4-9427-681F71563D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199de51-5a04-43b5-99b0-ece010bae0b8">
      <Terms xmlns="http://schemas.microsoft.com/office/infopath/2007/PartnerControls"/>
    </lcf76f155ced4ddcb4097134ff3c332f>
    <TaxCatchAll xmlns="95a403a6-50ca-4047-9623-546d4ff43c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4132C3D0E396F46A7A6BB7CB87A2E6C" ma:contentTypeVersion="17" ma:contentTypeDescription="Luo uusi asiakirja." ma:contentTypeScope="" ma:versionID="d026e047eead1de612fd27bb375e8abf">
  <xsd:schema xmlns:xsd="http://www.w3.org/2001/XMLSchema" xmlns:xs="http://www.w3.org/2001/XMLSchema" xmlns:p="http://schemas.microsoft.com/office/2006/metadata/properties" xmlns:ns2="1199de51-5a04-43b5-99b0-ece010bae0b8" xmlns:ns3="95a403a6-50ca-4047-9623-546d4ff43c44" targetNamespace="http://schemas.microsoft.com/office/2006/metadata/properties" ma:root="true" ma:fieldsID="5946e1fa565acc67ec76fb9401044b51" ns2:_="" ns3:_="">
    <xsd:import namespace="1199de51-5a04-43b5-99b0-ece010bae0b8"/>
    <xsd:import namespace="95a403a6-50ca-4047-9623-546d4ff43c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9de51-5a04-43b5-99b0-ece010bae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490a2bc2-2a7f-4499-aff7-1bd95d7671d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a403a6-50ca-4047-9623-546d4ff43c44"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f6140fe2-93ed-4c84-b78a-265b12c36d15}" ma:internalName="TaxCatchAll" ma:showField="CatchAllData" ma:web="95a403a6-50ca-4047-9623-546d4ff43c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175CE-B78F-4A10-85B6-C008329D5466}">
  <ds:schemaRefs>
    <ds:schemaRef ds:uri="http://schemas.microsoft.com/sharepoint/v3/contenttype/forms"/>
  </ds:schemaRefs>
</ds:datastoreItem>
</file>

<file path=customXml/itemProps2.xml><?xml version="1.0" encoding="utf-8"?>
<ds:datastoreItem xmlns:ds="http://schemas.openxmlformats.org/officeDocument/2006/customXml" ds:itemID="{00BCAA39-8EE6-4947-B78A-009E0B3360B1}">
  <ds:schemaRefs>
    <ds:schemaRef ds:uri="http://schemas.openxmlformats.org/package/2006/metadata/core-properties"/>
    <ds:schemaRef ds:uri="http://purl.org/dc/dcmitype/"/>
    <ds:schemaRef ds:uri="http://schemas.microsoft.com/office/2006/documentManagement/types"/>
    <ds:schemaRef ds:uri="http://www.w3.org/XML/1998/namespace"/>
    <ds:schemaRef ds:uri="95a403a6-50ca-4047-9623-546d4ff43c44"/>
    <ds:schemaRef ds:uri="http://schemas.microsoft.com/office/2006/metadata/properties"/>
    <ds:schemaRef ds:uri="http://purl.org/dc/terms/"/>
    <ds:schemaRef ds:uri="1199de51-5a04-43b5-99b0-ece010bae0b8"/>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025C9F5C-7629-41BF-B5DE-6E8A21F013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99de51-5a04-43b5-99b0-ece010bae0b8"/>
    <ds:schemaRef ds:uri="95a403a6-50ca-4047-9623-546d4ff43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12136</TotalTime>
  <Words>6776</Words>
  <Application>Microsoft Office PowerPoint</Application>
  <PresentationFormat>Laajakuva</PresentationFormat>
  <Paragraphs>964</Paragraphs>
  <Slides>94</Slides>
  <Notes>8</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94</vt:i4>
      </vt:variant>
    </vt:vector>
  </HeadingPairs>
  <TitlesOfParts>
    <vt:vector size="104" baseType="lpstr">
      <vt:lpstr>Arial</vt:lpstr>
      <vt:lpstr>Arial,Sans-Serif</vt:lpstr>
      <vt:lpstr>Calibri</vt:lpstr>
      <vt:lpstr>Century Gothic</vt:lpstr>
      <vt:lpstr>Franklin Gothic Book</vt:lpstr>
      <vt:lpstr>Franklin Gothic Demi</vt:lpstr>
      <vt:lpstr>Franklin Gothic Medium</vt:lpstr>
      <vt:lpstr>Verdana</vt:lpstr>
      <vt:lpstr>Diak_Sininen</vt:lpstr>
      <vt:lpstr>Diak_Keltainen</vt:lpstr>
      <vt:lpstr> Varhaisen tuen tunnistaminen ja tuki –  opas Korkeakouluopiskelijan ohjauksEEN</vt:lpstr>
      <vt:lpstr>Miten opasta voi hyödyntää?</vt:lpstr>
      <vt:lpstr>VARHAISEN TUEN TUNNISTAMISEN JUNARATA</vt:lpstr>
      <vt:lpstr>1. Eri väylien kautta opintoihin saapuvat opiskelijat</vt:lpstr>
      <vt:lpstr>1.1. Yhteishaku</vt:lpstr>
      <vt:lpstr>1.2. Avoimesta tutkinto-opiskelijaksi, siirtohaku, suomalaisten korkeakouluopintojen väylä ja muut erillishaut</vt:lpstr>
      <vt:lpstr>1.3. Opiskelija palaa opintoihin poissaolon jälkeen </vt:lpstr>
      <vt:lpstr>1.4. Varhaisen puuttumisen käytänteitä, ideoita ja mahdollisuuksia</vt:lpstr>
      <vt:lpstr>1.5. Varhaisen puuttumisen käytänteitä, ideoita ja mahdollisuuksia</vt:lpstr>
      <vt:lpstr>1.6. Varhaisen puuttumisen käytänteitä, ideoita ja mahdollisuuksia</vt:lpstr>
      <vt:lpstr>2. Pohjaosaaminen</vt:lpstr>
      <vt:lpstr>2.1. Opiskelutaidot ja -valmiudet</vt:lpstr>
      <vt:lpstr>2.2. Puutteellinen lähtötaso</vt:lpstr>
      <vt:lpstr>2.3. Varhaisen puuttumisen käytänteitä, ideoita ja mahdollisuuksia</vt:lpstr>
      <vt:lpstr>2.4. Varhaisen puuttumisen käytänteitä, ideoita ja mahdollisuuksia</vt:lpstr>
      <vt:lpstr>3. URa- ja OPISKELUpaikan valinta </vt:lpstr>
      <vt:lpstr>3.1. Uravalinta</vt:lpstr>
      <vt:lpstr>3.2. Opiskelupaikka</vt:lpstr>
      <vt:lpstr>3.3. Varhaisen puuttumisen käytänteitä, ideoita ja mahdollisuuksia</vt:lpstr>
      <vt:lpstr>3.4. Varhaisen puuttumisen käytänteitä, ideoita ja mahdollisuuksia</vt:lpstr>
      <vt:lpstr>4. Ajan- ja  Arjenhallinnan taidot </vt:lpstr>
      <vt:lpstr>4.1. Ajanhallinta</vt:lpstr>
      <vt:lpstr>4.2. Ajanhallinta </vt:lpstr>
      <vt:lpstr>4.3. Arjenhallinta </vt:lpstr>
      <vt:lpstr>4.4. Arjenhallinta</vt:lpstr>
      <vt:lpstr>4.5. Varhaisen puuttumisen käytänteitä, ideoita ja mahdollisuuksia</vt:lpstr>
      <vt:lpstr>4.6. Varhaisen puuttumisen käytänteitä, ideoita ja mahdollisuuksia</vt:lpstr>
      <vt:lpstr>4.7. Varhaisen puuttumisen käytänteitä, ideoita ja mahdollisuuksia</vt:lpstr>
      <vt:lpstr>4.8. Varhaisen puuttumisen käytänteitä, ideoita ja mahdollisuuksia</vt:lpstr>
      <vt:lpstr>4.9. Varhaisen puuttumisen käytänteitä, ideoita ja mahdollisuuksia</vt:lpstr>
      <vt:lpstr>4.10. Varhaisen puuttumisen käytänteitä, ideoita ja mahdollisuuksia</vt:lpstr>
      <vt:lpstr>5. Opiskeluympäristöön kuuluminen ja yhteisöllisyys </vt:lpstr>
      <vt:lpstr>5.1. Teemaan liittyviä tyypillisiä pulmia</vt:lpstr>
      <vt:lpstr>5.2. Teemaan liittyviä tyypillisiä pulmia</vt:lpstr>
      <vt:lpstr>5.3. Teemaan liittyviä tyypillisiä pulmia</vt:lpstr>
      <vt:lpstr>5.4. Teemaan liittyviä tyypillisiä pulmia</vt:lpstr>
      <vt:lpstr>5.5. Varhaisen puuttumisen käytänteitä, ideoita ja mahdollisuuksia: opintojen aloitus</vt:lpstr>
      <vt:lpstr>5.6. Varhaisen puuttumisen käytänteitä, ideoita ja mahdollisuuksia</vt:lpstr>
      <vt:lpstr>5.7. Varhaisen puuttumisen käytänteitä, ideoita ja mahdollisuuksia</vt:lpstr>
      <vt:lpstr>5.8. Varhaisen puuttumisen käytänteitä, ideoita ja mahdollisuuksia</vt:lpstr>
      <vt:lpstr>5.9. Varhaisen puuttumisen käytänteitä, ideoita ja mahdollisuuksia</vt:lpstr>
      <vt:lpstr>6. Talous </vt:lpstr>
      <vt:lpstr>6.1. Yleisimpiä tapoja rahoittaa opiskelu</vt:lpstr>
      <vt:lpstr>6.2. Opintotuki ja opintolaina</vt:lpstr>
      <vt:lpstr>6.3. Opinnot ja työssäkäynti</vt:lpstr>
      <vt:lpstr>6.4. Taloudellinen arjenhallinta </vt:lpstr>
      <vt:lpstr>6.5. Varhaisen puuttumisen käytänteitä, ideoita ja mahdollisuuksia</vt:lpstr>
      <vt:lpstr>6.6. Varhaisen puuttumisen käytänteitä, ideoita ja mahdollisuuksia</vt:lpstr>
      <vt:lpstr>7. Fyysinen ja psyykkinen terveys </vt:lpstr>
      <vt:lpstr>7.1. Korkeakouluopiskelijoiden terveydelliset haasteet ovat merkityksellinen opiskelukykyä vaikuttava tekijä</vt:lpstr>
      <vt:lpstr>7.2. Huoli opiskelijan terveydestä ja terveydenhuoltoon hakeutuminen</vt:lpstr>
      <vt:lpstr>7.3. Pitkäaikainen fyysinen tai psyykkinen sairaus</vt:lpstr>
      <vt:lpstr>7.4. Pitkäaikainen fyysinen tai psyykkinen sairaus</vt:lpstr>
      <vt:lpstr>7.5. Lyhytaikainen sairaus</vt:lpstr>
      <vt:lpstr>7.6. Sairauden vaikutukset opiskelijaminäkuvaan,  opiskelukykyyn ja soveltuvuuteen</vt:lpstr>
      <vt:lpstr>7.7. Varhaisen puuttumisen käytänteitä, ideoita ja mahdollisuuksia</vt:lpstr>
      <vt:lpstr>7.8. Varhaisen puuttumisen käytänteitä, ideoita ja mahdollisuuksia</vt:lpstr>
      <vt:lpstr>7.9. Varhaisen puuttumisen käytänteitä, ideoita ja mahdollisuuksia</vt:lpstr>
      <vt:lpstr>7.10. Varhaisen puuttumisen käytänteitä, ideoita ja mahdollisuuksia</vt:lpstr>
      <vt:lpstr>7.11. Varhaisen puuttumisen käytänteitä, ideoita ja mahdollisuuksia</vt:lpstr>
      <vt:lpstr>7.12. Varhaisen puuttumisen käytänteitä, ideoita ja mahdollisuuksia</vt:lpstr>
      <vt:lpstr>7.13. Varhaisen puuttumisen käytänteitä, ideoita ja mahdollisuuksia</vt:lpstr>
      <vt:lpstr>7.14. Varhaisen puuttumisen käytänteitä, ideoita ja mahdollisuuksia</vt:lpstr>
      <vt:lpstr>8. Oppijaminäkuva ja motivaatio </vt:lpstr>
      <vt:lpstr>8.1. Oppijaminäkuva ja osaamisidentiteetti</vt:lpstr>
      <vt:lpstr>8.2. Oppijaminäkuva ja osaamisidentiteetti</vt:lpstr>
      <vt:lpstr>8.3. Motivaatio</vt:lpstr>
      <vt:lpstr>8.4. Varhaisen puuttumisen käytänteitä, ideoita ja mahdollisuuksia</vt:lpstr>
      <vt:lpstr>8.5. Opiskelijoiden ohjauskeskustelussa voi tutustua yhdessä opiskelijoiden kanssa esimerkiksi seuraaviin teemoihin:</vt:lpstr>
      <vt:lpstr>9. Yksilöllisen tuen tarpeet </vt:lpstr>
      <vt:lpstr>9.1. Oppimisvaikeudet</vt:lpstr>
      <vt:lpstr>9.2. Muut yksilöllisen tuen tarpeet </vt:lpstr>
      <vt:lpstr>9.3. Muut yksilöllisen tuen tarpeet</vt:lpstr>
      <vt:lpstr>9.4. Varhaisen puuttumisen käytänteitä, ideoita ja mahdollisuuksia</vt:lpstr>
      <vt:lpstr>9.5. Varhaisen puuttumisen käytänteitä, ideoita ja mahdollisuuksia</vt:lpstr>
      <vt:lpstr>9.6. Varhaisen puuttumisen käytänteitä, ideoita ja mahdollisuuksia</vt:lpstr>
      <vt:lpstr>10. Opintojen eteneminen</vt:lpstr>
      <vt:lpstr>10.1. Opiskelijan elämäntilanne</vt:lpstr>
      <vt:lpstr>10.2. Opetussuunnitelmaan liittyvät asiat</vt:lpstr>
      <vt:lpstr>10.3. Opinnäytetyö ei etene</vt:lpstr>
      <vt:lpstr>10.4. Varhaisen puuttumisen käytänteitä, ideoita ja mahdollisuuksia</vt:lpstr>
      <vt:lpstr>10.5. Varhaisen puuttumisen käytänteitä, ideoita ja mahdollisuuksia - Opiskelijan elämäntilanne </vt:lpstr>
      <vt:lpstr>10.6. Varhaisen puuttumisen käytänteitä, ideoita ja mahdollisuuksia - Opetussuunnitelma</vt:lpstr>
      <vt:lpstr>10.7. Varhaisen puuttumisen käytänteitä, ideoita ja mahdollisuuksia - Opinnäytetyö</vt:lpstr>
      <vt:lpstr>11. Harjoittelu</vt:lpstr>
      <vt:lpstr>11.1. Ennen harjoittelua</vt:lpstr>
      <vt:lpstr>11.2. Harjoittelun aikana</vt:lpstr>
      <vt:lpstr>11.3. Varhaisen puuttumisen käytänteitä, ideoita ja mahdollisuuksia</vt:lpstr>
      <vt:lpstr>11.4. Varhaisen puuttumisen käytänteitä, ideoita ja mahdollisuuksia</vt:lpstr>
      <vt:lpstr>12. Valmistuminen</vt:lpstr>
      <vt:lpstr>12.1. Valmistumisen ja työelämään siirtymisen haasteet</vt:lpstr>
      <vt:lpstr>12.2. Varhaisen puuttumisen käytänteitä, ideoita  ja mahdollisuuksia</vt:lpstr>
      <vt:lpstr>Päätös</vt:lpstr>
      <vt:lpstr>Tekijöiden yhteystiedot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Varhaisen tuen tunnistaminen ja tuki -opas</dc:title>
  <dc:creator>juha-msi</dc:creator>
  <cp:lastModifiedBy>Mirjami Ritola</cp:lastModifiedBy>
  <cp:revision>261</cp:revision>
  <dcterms:created xsi:type="dcterms:W3CDTF">2017-11-09T15:55:26Z</dcterms:created>
  <dcterms:modified xsi:type="dcterms:W3CDTF">2023-11-08T05:30:50Z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0x01010044132C3D0E396F46A7A6BB7CB87A2E6C</vt:lpwstr>
  </property>
  <property fmtid="{D5CDD505-2E9C-101B-9397-08002B2CF9AE}" pid="3" name="MediaServiceImageTags">
    <vt:lpwstr/>
  </property>
</Properties>
</file>