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  <p:sldMasterId id="2147483692" r:id="rId5"/>
  </p:sldMasterIdLst>
  <p:notesMasterIdLst>
    <p:notesMasterId r:id="rId17"/>
  </p:notesMasterIdLst>
  <p:sldIdLst>
    <p:sldId id="257" r:id="rId6"/>
    <p:sldId id="259" r:id="rId7"/>
    <p:sldId id="292" r:id="rId8"/>
    <p:sldId id="286" r:id="rId9"/>
    <p:sldId id="290" r:id="rId10"/>
    <p:sldId id="288" r:id="rId11"/>
    <p:sldId id="285" r:id="rId12"/>
    <p:sldId id="261" r:id="rId13"/>
    <p:sldId id="293" r:id="rId14"/>
    <p:sldId id="294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297"/>
    <a:srgbClr val="FCF6C0"/>
    <a:srgbClr val="FAF18E"/>
    <a:srgbClr val="F8EA29"/>
    <a:srgbClr val="AEE1F0"/>
    <a:srgbClr val="615091"/>
    <a:srgbClr val="9ADAEC"/>
    <a:srgbClr val="8AD5EA"/>
    <a:srgbClr val="69CCE6"/>
    <a:srgbClr val="F2C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73F45-72E9-4366-A1D4-FCD1DA047F87}" v="32" dt="2022-06-20T10:16:26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04CB-B7BA-DA40-AEF0-F2BCEFBFBD95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5152-BF7C-D849-A3B4-B9DDF9A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8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0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2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B5BF2B6-1E7E-8D41-B357-7CF2AAB7D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5005B1-C303-3F4E-B622-89EA2145E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C64B523-E47D-2B40-BDA9-A54C73EAA1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97ABC88-72F1-2049-8228-6695017CBC4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E7B44FE-6191-2B47-BF17-69917A0B5A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179382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B281571-93D0-2F4B-A8DC-8BE6A59AED07}"/>
              </a:ext>
            </a:extLst>
          </p:cNvPr>
          <p:cNvGrpSpPr/>
          <p:nvPr userDrawn="1"/>
        </p:nvGrpSpPr>
        <p:grpSpPr>
          <a:xfrm>
            <a:off x="156676" y="175375"/>
            <a:ext cx="11878647" cy="6507246"/>
            <a:chOff x="1" y="0"/>
            <a:chExt cx="12196800" cy="6866088"/>
          </a:xfrm>
        </p:grpSpPr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id="{EA91061F-C2B5-1A41-82C7-1BBAA04250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12196800" cy="68660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DC4EB183-01B3-C346-9A7E-F8D71A579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2196800" cy="6866087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0070C0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C629304D-EA1E-664F-B53E-C32E703E4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0211349" cy="6866087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002060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33706B5C-B316-844A-ADC1-FD633ACD8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3996439"/>
              <a:ext cx="323992" cy="1586445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chemeClr val="accent1">
                <a:alpha val="2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B6040C75-9E30-DD43-8BD7-CA18728FEE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8721" y="2354133"/>
              <a:ext cx="4302876" cy="4511955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0070C0">
                <a:alpha val="8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3829117-B550-F042-9BE2-952CE7407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3D432DF-C391-3B4A-A63A-546DC3CA40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F5A1F7-4561-DA40-8C11-2AAB30DDEA0A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7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14">
            <a:extLst>
              <a:ext uri="{FF2B5EF4-FFF2-40B4-BE49-F238E27FC236}">
                <a16:creationId xmlns:a16="http://schemas.microsoft.com/office/drawing/2014/main" id="{582C244A-A8B1-BE4B-BA79-F0E5A2CD36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6676" y="175376"/>
            <a:ext cx="11878647" cy="6507247"/>
            <a:chOff x="1668186" y="752742"/>
            <a:chExt cx="9201701" cy="5180022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2EB03900-D35D-6049-ABFA-283F3202D2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F7DD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7B276468-485D-7147-9131-1A2367C23A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CB4A90C6-A9FE-1B43-9DFA-7AB34F0887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FAC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F1F0D644-429D-8D4F-9A04-E3124B77FF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FC21C594-D253-714A-AEA3-16714A62CE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8AA5EA2E-8EFF-4E4F-9E2C-F3E701F3A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Väliotsikko tai kiitosteksti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667FFFF-DDD0-8B42-92D9-9E09C18E57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9FB6B7-8B8B-2648-BD1A-B0034C2DA2CB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ihreä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">
            <a:extLst>
              <a:ext uri="{FF2B5EF4-FFF2-40B4-BE49-F238E27FC236}">
                <a16:creationId xmlns:a16="http://schemas.microsoft.com/office/drawing/2014/main" id="{F86D1C00-5D48-3841-A3F9-4000DA673FBD}"/>
              </a:ext>
            </a:extLst>
          </p:cNvPr>
          <p:cNvGrpSpPr/>
          <p:nvPr userDrawn="1"/>
        </p:nvGrpSpPr>
        <p:grpSpPr>
          <a:xfrm>
            <a:off x="156678" y="175376"/>
            <a:ext cx="11878646" cy="6507248"/>
            <a:chOff x="0" y="0"/>
            <a:chExt cx="12193200" cy="6858000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422DE563-81D6-BB48-9A47-33878209BF4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BCD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446614E-4882-ED44-8D3C-CA5B24C9CBC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D0D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04E77338-68A7-AE41-8B77-BCE45D2084B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D8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7456C51-6F33-A842-BCD8-95E6BECDE4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C9D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EECE2C2-4410-C346-87C3-0B102B6DB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F38FC99-7523-3A49-AA86-3B9D587820D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AFCCF-DAFA-1A4E-9EC1-1C57A402A122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4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.sin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7AD935-463C-764C-BC8E-25C3C46D9DC7}"/>
              </a:ext>
            </a:extLst>
          </p:cNvPr>
          <p:cNvGrpSpPr/>
          <p:nvPr userDrawn="1"/>
        </p:nvGrpSpPr>
        <p:grpSpPr>
          <a:xfrm>
            <a:off x="156676" y="175374"/>
            <a:ext cx="11878647" cy="6507245"/>
            <a:chOff x="0" y="0"/>
            <a:chExt cx="12196800" cy="68580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71EBA8C-7642-4097-A756-CF7F7C20FAB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6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330716-B143-403D-8205-9022FCFAE2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68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DD00279-E76F-46F2-B226-F695C445C9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68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B99EFBD-27D3-420C-8231-78524973AC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210" y="0"/>
              <a:ext cx="7383197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chemeClr val="accent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9BA7A833-8202-2343-805B-B7043F70A4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B17FBB-EA0E-9948-96B4-79C3576CCC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D00E64-899B-DA45-9BAB-DFCA1F4988D8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65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k_Keltainen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4C9BBB4-7A44-7146-9361-44E10D3D78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89E35A09-2DD4-4C91-9F2C-8446D79551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6676" y="175376"/>
            <a:ext cx="11878647" cy="6507247"/>
            <a:chOff x="1668186" y="752742"/>
            <a:chExt cx="9201701" cy="5180022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B80BD106-2D1A-4420-89AB-866F573D22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F7DD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D8B459C-50CE-4C57-ACD4-2425B5349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25EB96C3-B5E9-44B5-BAFE-AC502D7DBA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FAC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653E748-09C9-4B6E-A199-38687296F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B196D0FA-9F76-48D6-874C-57BE63EC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6088834-AE76-D248-AC90-EE0F98BCE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219" y="2279458"/>
            <a:ext cx="6828488" cy="3836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4429" y="4094363"/>
            <a:ext cx="6422067" cy="1245356"/>
          </a:xfrm>
        </p:spPr>
        <p:txBody>
          <a:bodyPr anchor="t" anchorCtr="0"/>
          <a:lstStyle>
            <a:lvl1pPr algn="l">
              <a:lnSpc>
                <a:spcPts val="5060"/>
              </a:lnSpc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ESITYKSEN NIMI </a:t>
            </a:r>
            <a:br>
              <a:rPr lang="en-US"/>
            </a:br>
            <a:r>
              <a:rPr lang="en-US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8" y="5544217"/>
            <a:ext cx="6422067" cy="3674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nimi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Otsikko_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4C9BBB4-7A44-7146-9361-44E10D3D78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89E35A09-2DD4-4C91-9F2C-8446D79551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6676" y="175376"/>
            <a:ext cx="11878647" cy="6507247"/>
            <a:chOff x="1668186" y="752742"/>
            <a:chExt cx="9201701" cy="5180022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B80BD106-2D1A-4420-89AB-866F573D22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F7DD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D8B459C-50CE-4C57-ACD4-2425B5349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25EB96C3-B5E9-44B5-BAFE-AC502D7DBA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FAC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653E748-09C9-4B6E-A199-38687296F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B196D0FA-9F76-48D6-874C-57BE63EC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6088834-AE76-D248-AC90-EE0F98BCE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219" y="2279458"/>
            <a:ext cx="6828488" cy="3836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4429" y="4094363"/>
            <a:ext cx="6422067" cy="1245356"/>
          </a:xfrm>
        </p:spPr>
        <p:txBody>
          <a:bodyPr anchor="t" anchorCtr="0"/>
          <a:lstStyle>
            <a:lvl1pPr algn="l">
              <a:lnSpc>
                <a:spcPts val="5060"/>
              </a:lnSpc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ESITYKSEN NIMI </a:t>
            </a:r>
            <a:br>
              <a:rPr lang="en-US"/>
            </a:br>
            <a:r>
              <a:rPr lang="en-US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8" y="5544217"/>
            <a:ext cx="6422067" cy="3674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nimi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48481-C112-F746-91EA-8C02453E641E}"/>
              </a:ext>
            </a:extLst>
          </p:cNvPr>
          <p:cNvSpPr/>
          <p:nvPr userDrawn="1"/>
        </p:nvSpPr>
        <p:spPr>
          <a:xfrm>
            <a:off x="156676" y="542925"/>
            <a:ext cx="1933662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0BFF8D5-AE77-6744-8537-3AC71D8DC4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" y="642938"/>
            <a:ext cx="1771651" cy="87868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Hanketunnus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E2EEEE-6B8E-AC4A-BD87-577C52AE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098883F-34E2-C04D-B0E0-3EE6981CE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4645A6E-8AF7-F248-B0D8-47566458FE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53B68D8-3AC4-704A-A4C6-6BD82077152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5A1C379-AA00-364F-A4D1-43593ED597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143855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FED5CA-C949-4645-BA48-C1514F39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5C58148-0775-2842-BACC-E083B202E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</p:spTree>
    <p:extLst>
      <p:ext uri="{BB962C8B-B14F-4D97-AF65-F5344CB8AC3E}">
        <p14:creationId xmlns:p14="http://schemas.microsoft.com/office/powerpoint/2010/main" val="182148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85EB44-B80D-1949-BF7E-F9955CF38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B0B5D00-53C6-B347-8F39-08E22D2D5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0B8EF93-1B9B-444B-AD5F-4714EAA792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3AD20B6A-C979-FD49-9A13-4F271F40F1D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6EE7613-3643-8940-8C20-13C05107C0E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9120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D7AC2-0C73-A849-A516-236E0EE91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C34CEB-63CB-984B-829F-1217C8F3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A420DBF-C61E-CF44-ABF1-083292C376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E38C82-431A-F948-8317-7DD27944AB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0D57B43-849A-BE40-995C-89C040FD223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11039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6222D1-DE3D-6F42-A0BC-A250AC1512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E673E6-9F92-1840-861B-711616FC7FDA}"/>
              </a:ext>
            </a:extLst>
          </p:cNvPr>
          <p:cNvGrpSpPr/>
          <p:nvPr userDrawn="1"/>
        </p:nvGrpSpPr>
        <p:grpSpPr>
          <a:xfrm>
            <a:off x="156676" y="175375"/>
            <a:ext cx="11878647" cy="6507246"/>
            <a:chOff x="1" y="0"/>
            <a:chExt cx="12196800" cy="6866088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98035D2A-44AD-2741-9C21-89C6A2D75C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12196800" cy="68660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AF368B9-3FF5-0F40-B2B9-E096A5155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2196800" cy="6866087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0070C0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7C21F7D-EBB5-2142-8C40-25C19C8313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0211349" cy="6866087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002060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18A7E66-044A-3143-9508-52DA4A9606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3996439"/>
              <a:ext cx="323992" cy="1586445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chemeClr val="accent1">
                <a:alpha val="2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B2ACBF6-403F-5A4B-ABEA-1AF4ED8962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8721" y="2354133"/>
              <a:ext cx="4302876" cy="4511955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0070C0">
                <a:alpha val="8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6088834-AE76-D248-AC90-EE0F98BCE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219" y="2279458"/>
            <a:ext cx="6828488" cy="3836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4429" y="4094363"/>
            <a:ext cx="6422067" cy="1245356"/>
          </a:xfrm>
        </p:spPr>
        <p:txBody>
          <a:bodyPr anchor="t" anchorCtr="0"/>
          <a:lstStyle>
            <a:lvl1pPr algn="l">
              <a:lnSpc>
                <a:spcPts val="5060"/>
              </a:lnSpc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ESITYKSEN NIMI </a:t>
            </a:r>
            <a:br>
              <a:rPr lang="en-US"/>
            </a:br>
            <a:r>
              <a:rPr lang="en-US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8" y="5544217"/>
            <a:ext cx="6422067" cy="3674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nimi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1B4AE7-DEFD-A846-80E9-0AD5DD158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668D2B-3D24-204F-BAAE-25C737CFD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BCE32D7-AE17-6241-AA46-21EBB311C9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FACCE60-739E-FF41-867A-B0D6046667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8B3D8AA-FDF4-4D4A-8FCF-F313CB76F1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1075083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Log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4"/>
            <a:ext cx="10744200" cy="28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209DA56-3106-804F-AD92-508A516A6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07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1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305E350-2B9E-B448-89DE-FB944FEA87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4574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2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33903A1-CD4B-B74C-9AA8-DEE7A50E41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441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3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B3748B1-2007-C64E-A1BF-D68867A5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08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4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26F396F-D55F-BA4C-AEE5-DD8F8C2393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0175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5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23DA869-23AD-9944-91F1-DE5F665194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042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6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C6FB1B6-7759-EA46-87A6-CE83BA9C1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57A37C9-8FEE-E84D-94A3-0C543F05F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</p:spTree>
    <p:extLst>
      <p:ext uri="{BB962C8B-B14F-4D97-AF65-F5344CB8AC3E}">
        <p14:creationId xmlns:p14="http://schemas.microsoft.com/office/powerpoint/2010/main" val="3170243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1EDD41-32D6-5540-BB19-CF8C750A15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BEBF360-5A65-CB4A-A0ED-9E0192A692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006" y="175375"/>
            <a:ext cx="11878647" cy="6507247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err="1"/>
              <a:t>Kuva</a:t>
            </a:r>
            <a:r>
              <a:rPr lang="en-US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129816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Kelta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4A1BE6-EF1A-4646-929E-A443149EB3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0" name="Ryhmä 14">
            <a:extLst>
              <a:ext uri="{FF2B5EF4-FFF2-40B4-BE49-F238E27FC236}">
                <a16:creationId xmlns:a16="http://schemas.microsoft.com/office/drawing/2014/main" id="{1A8119BA-4F83-5C48-A427-B36C956379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6676" y="175376"/>
            <a:ext cx="11878647" cy="6507247"/>
            <a:chOff x="1668186" y="752742"/>
            <a:chExt cx="9201701" cy="5180022"/>
          </a:xfrm>
        </p:grpSpPr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A407E067-E9FB-1A44-9196-D36CCEBC0F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F7DD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4FDDBC4-0EF9-934D-8895-F6FD0C686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32087798-509E-9A4B-B3C0-D6A82E451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FAC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AF439919-4693-0149-B396-37BC5A8D59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B8C5B3D3-D479-3446-A1FA-73C80AC23D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9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ihreä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6F083E51-C7F9-48E9-BEDF-36D73FE41568}"/>
              </a:ext>
            </a:extLst>
          </p:cNvPr>
          <p:cNvGrpSpPr/>
          <p:nvPr userDrawn="1"/>
        </p:nvGrpSpPr>
        <p:grpSpPr>
          <a:xfrm>
            <a:off x="156678" y="175376"/>
            <a:ext cx="11878646" cy="6507248"/>
            <a:chOff x="0" y="0"/>
            <a:chExt cx="12193200" cy="68580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71EBA8C-7642-4097-A756-CF7F7C20FAB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BCD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330716-B143-403D-8205-9022FCFAE2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D0D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DD00279-E76F-46F2-B226-F695C445C9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D8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B99EFBD-27D3-420C-8231-78524973AC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C9D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1F17FB6-DFA9-C943-80D6-B2BDBDAFE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1B9CEB3-8841-9044-99E3-B84F9FC434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65A0A2-50A8-3D42-AE3D-85A72B16F898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61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1001190-714C-AF48-A664-3FB68BD688DB}"/>
              </a:ext>
            </a:extLst>
          </p:cNvPr>
          <p:cNvGrpSpPr/>
          <p:nvPr userDrawn="1"/>
        </p:nvGrpSpPr>
        <p:grpSpPr>
          <a:xfrm>
            <a:off x="156676" y="175375"/>
            <a:ext cx="11878647" cy="6507246"/>
            <a:chOff x="1" y="0"/>
            <a:chExt cx="12196800" cy="6866088"/>
          </a:xfrm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75878867-2BA2-8041-AF48-B5F2D8B992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12196800" cy="68660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C38A2AC-6307-BD46-9174-EF5C469B5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2196800" cy="6866087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0070C0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12151684-39D2-F249-979A-776A19087D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0211349" cy="6866087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002060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349474AA-DD8E-4F4E-97E7-44B97B9131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3996439"/>
              <a:ext cx="323992" cy="1586445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chemeClr val="accent1">
                <a:alpha val="2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B3F448BC-B8F1-7C43-BB03-B6FC05DE4E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8721" y="2354133"/>
              <a:ext cx="4302876" cy="4511955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0070C0">
                <a:alpha val="8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6B32026-18D2-5440-AC94-5D8E4C87F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B51075-3695-974E-AD98-B2DD891DB4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CA9395-F0F7-9F4F-B0BF-546830E50911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00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.sin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0E5625-09DD-F44A-850D-35E8C5F33897}"/>
              </a:ext>
            </a:extLst>
          </p:cNvPr>
          <p:cNvGrpSpPr/>
          <p:nvPr userDrawn="1"/>
        </p:nvGrpSpPr>
        <p:grpSpPr>
          <a:xfrm>
            <a:off x="156676" y="175374"/>
            <a:ext cx="11878647" cy="6507245"/>
            <a:chOff x="0" y="0"/>
            <a:chExt cx="12196800" cy="685800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7463F685-8A76-2D44-84C1-3667A0389CC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6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55D0654-478E-3241-A2DC-CFEF9E2F49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68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3EB05BD-5114-834C-96CE-9439D877A10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68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36382E0-73B8-C845-8955-9B1F612F0C6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210" y="0"/>
              <a:ext cx="7383197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chemeClr val="accent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6B32026-18D2-5440-AC94-5D8E4C87F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B51075-3695-974E-AD98-B2DD891DB4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CA9395-F0F7-9F4F-B0BF-546830E50911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Otsikko_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6222D1-DE3D-6F42-A0BC-A250AC1512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E673E6-9F92-1840-861B-711616FC7FDA}"/>
              </a:ext>
            </a:extLst>
          </p:cNvPr>
          <p:cNvGrpSpPr/>
          <p:nvPr userDrawn="1"/>
        </p:nvGrpSpPr>
        <p:grpSpPr>
          <a:xfrm>
            <a:off x="156676" y="175375"/>
            <a:ext cx="11878647" cy="6507246"/>
            <a:chOff x="1" y="0"/>
            <a:chExt cx="12196800" cy="6866088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98035D2A-44AD-2741-9C21-89C6A2D75C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12196800" cy="68660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AF368B9-3FF5-0F40-B2B9-E096A5155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2196800" cy="6866087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0070C0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7C21F7D-EBB5-2142-8C40-25C19C8313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0211349" cy="6866087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002060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18A7E66-044A-3143-9508-52DA4A9606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3996439"/>
              <a:ext cx="323992" cy="1586445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chemeClr val="accent1">
                <a:alpha val="2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B2ACBF6-403F-5A4B-ABEA-1AF4ED8962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8721" y="2354133"/>
              <a:ext cx="4302876" cy="4511955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0070C0">
                <a:alpha val="8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6088834-AE76-D248-AC90-EE0F98BCE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219" y="2279458"/>
            <a:ext cx="6828488" cy="3836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4429" y="4094363"/>
            <a:ext cx="6422067" cy="1245356"/>
          </a:xfrm>
        </p:spPr>
        <p:txBody>
          <a:bodyPr anchor="t" anchorCtr="0"/>
          <a:lstStyle>
            <a:lvl1pPr algn="l">
              <a:lnSpc>
                <a:spcPts val="5060"/>
              </a:lnSpc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nimi</a:t>
            </a:r>
            <a:br>
              <a:rPr lang="en-US"/>
            </a:br>
            <a:r>
              <a:rPr lang="en-US" err="1"/>
              <a:t>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8" y="5544217"/>
            <a:ext cx="6422067" cy="3674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nimi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EF278-2D01-194E-8833-C0CB2705F6D1}"/>
              </a:ext>
            </a:extLst>
          </p:cNvPr>
          <p:cNvSpPr/>
          <p:nvPr userDrawn="1"/>
        </p:nvSpPr>
        <p:spPr>
          <a:xfrm>
            <a:off x="156676" y="542925"/>
            <a:ext cx="1933662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6407769-61A9-A342-8208-2C198728A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" y="642938"/>
            <a:ext cx="1771651" cy="87868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Hanketunnus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49997E4-B6E7-794D-BBE2-851F3A357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B814C9-0231-C643-A3AF-204A6AD31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</p:spTree>
    <p:extLst>
      <p:ext uri="{BB962C8B-B14F-4D97-AF65-F5344CB8AC3E}">
        <p14:creationId xmlns:p14="http://schemas.microsoft.com/office/powerpoint/2010/main" val="106032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C74517-C96F-EF48-918A-B1A4CD719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CB195A-F8E5-4F4C-9CE2-400C9A22E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1E7C023-FA8B-3448-8ED3-D98C270739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E0FBC6-B666-9B43-B964-38357CD4E6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810BD1F-7234-2D49-AD0B-51A275CCFF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145879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62E62-386E-A44E-9525-79AB41144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96BA8D-E684-C04E-83DB-65C257011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4176144-4D48-B249-9088-BCF765D493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B2901BC-2FB6-B341-8BDE-538BE359A6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81903BD-8CC8-DD49-A7A0-811C5C52298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68156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56033-8CCA-AA45-996A-4479B8795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05CCB5-5BB8-5448-83FA-0FDE770D0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C1FC80E-9906-7F49-BCBE-91B0BF9AE0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2E97278-E1B2-E54E-94BC-78861FE8B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9C302AC-C719-7347-8AF6-21B5D0DD0B3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CE72D1-CBF4-614E-BA74-AF081D59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1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Log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4"/>
            <a:ext cx="10744200" cy="28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5F773A1-3F45-F440-91A7-F69691C72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8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43BFBA-98B0-8D42-BBE9-49DB145495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07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1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54E415F6-4094-9B4D-AAE3-B6ED33526A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4574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2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4A7CB1B4-84ED-CA48-8E90-5E8FA2E93B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441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3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F841F30-0B5C-3B4A-92EB-A2CFED60A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08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4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B567C17E-7208-CD41-B3A8-45EF908938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0175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5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11CD9C8B-1813-1247-9A2A-A7BFB073C8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042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6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E5081FF-5E4F-8649-B8D6-4E560945C772}"/>
              </a:ext>
            </a:extLst>
          </p:cNvPr>
          <p:cNvSpPr txBox="1">
            <a:spLocks/>
          </p:cNvSpPr>
          <p:nvPr userDrawn="1"/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029B87-5DF4-FB4E-861B-BFDBD765B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</p:spTree>
    <p:extLst>
      <p:ext uri="{BB962C8B-B14F-4D97-AF65-F5344CB8AC3E}">
        <p14:creationId xmlns:p14="http://schemas.microsoft.com/office/powerpoint/2010/main" val="214901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35A78B-D56F-B849-B81C-4C6DDBF15D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56006" y="175375"/>
            <a:ext cx="11878647" cy="6507247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err="1"/>
              <a:t>Kuva</a:t>
            </a:r>
            <a:r>
              <a:rPr lang="en-US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45906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953" y="6352300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006" y="6352300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C4388A-E5DA-0B46-AD9B-07B861703F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324513" y="6382194"/>
            <a:ext cx="711481" cy="300517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7D8EA72-95B1-D944-97AA-721E04BB45B9}"/>
              </a:ext>
            </a:extLst>
          </p:cNvPr>
          <p:cNvSpPr txBox="1">
            <a:spLocks/>
          </p:cNvSpPr>
          <p:nvPr userDrawn="1"/>
        </p:nvSpPr>
        <p:spPr>
          <a:xfrm>
            <a:off x="9116598" y="6388166"/>
            <a:ext cx="588777" cy="38398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600"/>
              </a:spcBef>
              <a:buSzPct val="100000"/>
              <a:buFontTx/>
              <a:buNone/>
              <a:defRPr sz="2000" kern="1200" cap="none" baseline="0">
                <a:solidFill>
                  <a:schemeClr val="tx2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216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SzPct val="80000"/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1850"/>
              </a:lnSpc>
              <a:spcBef>
                <a:spcPts val="400"/>
              </a:spcBef>
              <a:buSzPct val="80000"/>
              <a:buFontTx/>
              <a:buBlip>
                <a:blip r:embed="rId16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1400"/>
              </a:lnSpc>
              <a:spcBef>
                <a:spcPts val="4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400"/>
              </a:spcBef>
              <a:buFont typeface="Arial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17813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28" r:id="rId2"/>
    <p:sldLayoutId id="2147483731" r:id="rId3"/>
    <p:sldLayoutId id="2147483685" r:id="rId4"/>
    <p:sldLayoutId id="2147483686" r:id="rId5"/>
    <p:sldLayoutId id="2147483687" r:id="rId6"/>
    <p:sldLayoutId id="2147483688" r:id="rId7"/>
    <p:sldLayoutId id="2147483734" r:id="rId8"/>
    <p:sldLayoutId id="2147483689" r:id="rId9"/>
    <p:sldLayoutId id="2147483690" r:id="rId10"/>
    <p:sldLayoutId id="2147483722" r:id="rId11"/>
    <p:sldLayoutId id="2147483723" r:id="rId12"/>
    <p:sldLayoutId id="2147483725" r:id="rId13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100000"/>
        <a:buFontTx/>
        <a:buBlip>
          <a:blip r:embed="rId17"/>
        </a:buBlip>
        <a:defRPr sz="2000" kern="1200" cap="none" baseline="0">
          <a:solidFill>
            <a:schemeClr val="tx2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6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57BE3E1-FDEB-6146-B48A-CCC767D7B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52300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600BA8-6918-5247-82AA-61C654150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52300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1D02CD-A26A-C241-8D4C-8A1100B7F73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324513" y="6382194"/>
            <a:ext cx="711481" cy="3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3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35" r:id="rId8"/>
    <p:sldLayoutId id="2147483699" r:id="rId9"/>
    <p:sldLayoutId id="2147483720" r:id="rId10"/>
    <p:sldLayoutId id="2147483718" r:id="rId11"/>
    <p:sldLayoutId id="2147483724" r:id="rId12"/>
    <p:sldLayoutId id="2147483730" r:id="rId13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100000"/>
        <a:buFontTx/>
        <a:buBlip>
          <a:blip r:embed="rId16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7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FD70B3-7723-4303-B821-396DE9CAC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1810" y="4186021"/>
            <a:ext cx="6572436" cy="945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3700" dirty="0">
                <a:solidFill>
                  <a:srgbClr val="343434"/>
                </a:solidFill>
                <a:latin typeface="Franklin Gothic Demi"/>
              </a:rPr>
              <a:t>How Am i </a:t>
            </a:r>
            <a:r>
              <a:rPr lang="fi-FI" sz="3700" dirty="0" err="1">
                <a:solidFill>
                  <a:srgbClr val="343434"/>
                </a:solidFill>
                <a:latin typeface="Franklin Gothic Demi"/>
              </a:rPr>
              <a:t>doing</a:t>
            </a:r>
            <a:r>
              <a:rPr lang="fi-FI" sz="3700" dirty="0">
                <a:solidFill>
                  <a:srgbClr val="343434"/>
                </a:solidFill>
                <a:latin typeface="Franklin Gothic Demi"/>
              </a:rPr>
              <a:t> as a tutor?</a:t>
            </a:r>
            <a:endParaRPr lang="fi-FI" sz="37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3CED38C-589F-4C0C-9E0A-5B3DBABD5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563" y="5131294"/>
            <a:ext cx="6236931" cy="78041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 err="1">
                <a:ea typeface="+mj-lt"/>
                <a:cs typeface="+mj-lt"/>
              </a:rPr>
              <a:t>Wellbeing</a:t>
            </a:r>
            <a:r>
              <a:rPr lang="fi-FI" dirty="0">
                <a:ea typeface="+mj-lt"/>
                <a:cs typeface="+mj-lt"/>
              </a:rPr>
              <a:t> Through </a:t>
            </a:r>
            <a:r>
              <a:rPr lang="fi-FI" dirty="0" err="1">
                <a:ea typeface="+mj-lt"/>
                <a:cs typeface="+mj-lt"/>
              </a:rPr>
              <a:t>Counselling</a:t>
            </a:r>
            <a:r>
              <a:rPr lang="fi-FI" dirty="0">
                <a:ea typeface="+mj-lt"/>
                <a:cs typeface="+mj-lt"/>
              </a:rPr>
              <a:t>  (Ohjauksella hyvinvointia OHJY) </a:t>
            </a:r>
            <a:endParaRPr lang="fi-FI" dirty="0"/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5033BF12-7D1E-4DC5-856A-65B093F789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1155" t="-62211" r="2" b="-61058"/>
          <a:stretch/>
        </p:blipFill>
        <p:spPr>
          <a:xfrm>
            <a:off x="228600" y="642938"/>
            <a:ext cx="1771651" cy="878682"/>
          </a:xfrm>
        </p:spPr>
      </p:pic>
    </p:spTree>
    <p:extLst>
      <p:ext uri="{BB962C8B-B14F-4D97-AF65-F5344CB8AC3E}">
        <p14:creationId xmlns:p14="http://schemas.microsoft.com/office/powerpoint/2010/main" val="93507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64511C4A-AA54-4C9E-9039-157EF9598C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9907" t="240" r="34578" b="-1859"/>
          <a:stretch/>
        </p:blipFill>
        <p:spPr>
          <a:xfrm>
            <a:off x="0" y="0"/>
            <a:ext cx="4527011" cy="6986726"/>
          </a:xfrm>
        </p:spPr>
      </p:pic>
      <p:sp>
        <p:nvSpPr>
          <p:cNvPr id="33" name="Title 32">
            <a:extLst>
              <a:ext uri="{FF2B5EF4-FFF2-40B4-BE49-F238E27FC236}">
                <a16:creationId xmlns:a16="http://schemas.microsoft.com/office/drawing/2014/main" id="{2607E4F7-2596-5B4F-8E99-D35D6ADB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424" y="673625"/>
            <a:ext cx="6633409" cy="1240236"/>
          </a:xfrm>
        </p:spPr>
        <p:txBody>
          <a:bodyPr/>
          <a:lstStyle/>
          <a:p>
            <a:r>
              <a:rPr lang="en-US" dirty="0">
                <a:latin typeface="Franklin Gothic Demi"/>
              </a:rPr>
              <a:t>Where to get resources for better well-being?</a:t>
            </a:r>
            <a:endParaRPr lang="fi-FI" dirty="0">
              <a:latin typeface="Franklin Gothic Demi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EB2F30A-298F-AF4C-A238-FE1AB171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3456" y="1922054"/>
            <a:ext cx="6248965" cy="421204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 err="1">
                <a:latin typeface="Franklin Gothic Demi"/>
              </a:rPr>
              <a:t>Be</a:t>
            </a:r>
            <a:r>
              <a:rPr lang="fi-FI" sz="2400" dirty="0">
                <a:latin typeface="Franklin Gothic Demi"/>
              </a:rPr>
              <a:t> gentle and </a:t>
            </a:r>
            <a:r>
              <a:rPr lang="fi-FI" sz="2400" dirty="0" err="1">
                <a:latin typeface="Franklin Gothic Demi"/>
              </a:rPr>
              <a:t>kind</a:t>
            </a:r>
            <a:r>
              <a:rPr lang="fi-FI" sz="2400" dirty="0">
                <a:latin typeface="Franklin Gothic Demi"/>
              </a:rPr>
              <a:t> to </a:t>
            </a:r>
            <a:r>
              <a:rPr lang="fi-FI" sz="2400" dirty="0" err="1">
                <a:latin typeface="Franklin Gothic Demi"/>
              </a:rPr>
              <a:t>yourself</a:t>
            </a:r>
            <a:r>
              <a:rPr lang="fi-FI" sz="2400" dirty="0">
                <a:latin typeface="Franklin Gothic Demi"/>
              </a:rPr>
              <a:t>, </a:t>
            </a:r>
            <a:r>
              <a:rPr lang="fi-FI" sz="2400" dirty="0" err="1">
                <a:latin typeface="Franklin Gothic Demi"/>
              </a:rPr>
              <a:t>especially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when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you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fail</a:t>
            </a:r>
            <a:r>
              <a:rPr lang="fi-FI" sz="2400" dirty="0">
                <a:latin typeface="Franklin Gothic Demi"/>
              </a:rPr>
              <a:t>, </a:t>
            </a:r>
            <a:r>
              <a:rPr lang="fi-FI" sz="2400" dirty="0" err="1">
                <a:latin typeface="Franklin Gothic Demi"/>
              </a:rPr>
              <a:t>mess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up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or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when</a:t>
            </a:r>
            <a:r>
              <a:rPr lang="fi-FI" sz="2400" dirty="0">
                <a:latin typeface="Franklin Gothic Demi"/>
              </a:rPr>
              <a:t> life </a:t>
            </a:r>
            <a:r>
              <a:rPr lang="fi-FI" sz="2400" dirty="0" err="1">
                <a:latin typeface="Franklin Gothic Demi"/>
              </a:rPr>
              <a:t>gets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hard</a:t>
            </a:r>
            <a:r>
              <a:rPr lang="fi-FI" sz="2400" dirty="0">
                <a:latin typeface="Franklin Gothic Demi"/>
              </a:rPr>
              <a:t>.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 err="1">
                <a:latin typeface="Franklin Gothic Demi"/>
              </a:rPr>
              <a:t>Keep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your</a:t>
            </a:r>
            <a:r>
              <a:rPr lang="fi-FI" sz="2400" dirty="0">
                <a:latin typeface="Franklin Gothic Demi"/>
              </a:rPr>
              <a:t> requirements </a:t>
            </a:r>
            <a:r>
              <a:rPr lang="fi-FI" sz="2400" dirty="0" err="1">
                <a:latin typeface="Franklin Gothic Demi"/>
              </a:rPr>
              <a:t>moderate</a:t>
            </a:r>
            <a:r>
              <a:rPr lang="fi-FI" sz="2400" dirty="0">
                <a:latin typeface="Franklin Gothic Demi"/>
              </a:rPr>
              <a:t>.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 err="1">
                <a:latin typeface="Franklin Gothic Demi"/>
              </a:rPr>
              <a:t>Remember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that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you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do</a:t>
            </a:r>
            <a:r>
              <a:rPr lang="fi-FI" sz="2400" dirty="0">
                <a:latin typeface="Franklin Gothic Demi"/>
              </a:rPr>
              <a:t> not </a:t>
            </a:r>
            <a:r>
              <a:rPr lang="fi-FI" sz="2400" dirty="0" err="1">
                <a:latin typeface="Franklin Gothic Demi"/>
              </a:rPr>
              <a:t>always</a:t>
            </a:r>
            <a:r>
              <a:rPr lang="fi-FI" sz="2400" dirty="0">
                <a:latin typeface="Franklin Gothic Demi"/>
              </a:rPr>
              <a:t> have </a:t>
            </a:r>
            <a:r>
              <a:rPr lang="fi-FI" sz="2400" dirty="0" err="1">
                <a:latin typeface="Franklin Gothic Demi"/>
              </a:rPr>
              <a:t>resources</a:t>
            </a:r>
            <a:r>
              <a:rPr lang="fi-FI" sz="2400" dirty="0">
                <a:latin typeface="Franklin Gothic Demi"/>
              </a:rPr>
              <a:t> and </a:t>
            </a:r>
            <a:r>
              <a:rPr lang="fi-FI" sz="2400" dirty="0" err="1">
                <a:latin typeface="Franklin Gothic Demi"/>
              </a:rPr>
              <a:t>that</a:t>
            </a:r>
            <a:r>
              <a:rPr lang="fi-FI" sz="2400" dirty="0">
                <a:latin typeface="Franklin Gothic Demi"/>
              </a:rPr>
              <a:t> is </a:t>
            </a:r>
            <a:r>
              <a:rPr lang="fi-FI" sz="2400" dirty="0" err="1">
                <a:latin typeface="Franklin Gothic Demi"/>
              </a:rPr>
              <a:t>okay</a:t>
            </a:r>
            <a:r>
              <a:rPr lang="fi-FI" sz="2400" dirty="0">
                <a:latin typeface="Franklin Gothic Demi"/>
              </a:rPr>
              <a:t>.</a:t>
            </a:r>
          </a:p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 err="1">
                <a:latin typeface="Franklin Gothic Demi"/>
              </a:rPr>
              <a:t>Notice</a:t>
            </a:r>
            <a:r>
              <a:rPr lang="fi-FI" sz="2400" dirty="0">
                <a:latin typeface="Franklin Gothic Demi"/>
              </a:rPr>
              <a:t> the things in </a:t>
            </a:r>
            <a:r>
              <a:rPr lang="fi-FI" sz="2400" dirty="0" err="1">
                <a:latin typeface="Franklin Gothic Demi"/>
              </a:rPr>
              <a:t>which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you</a:t>
            </a:r>
            <a:r>
              <a:rPr lang="fi-FI" sz="2400" dirty="0">
                <a:latin typeface="Franklin Gothic Demi"/>
              </a:rPr>
              <a:t> have </a:t>
            </a:r>
            <a:r>
              <a:rPr lang="fi-FI" sz="2400" dirty="0" err="1">
                <a:latin typeface="Franklin Gothic Demi"/>
              </a:rPr>
              <a:t>advanced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or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which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you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done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even</a:t>
            </a:r>
            <a:r>
              <a:rPr lang="fi-FI" sz="2400" dirty="0">
                <a:latin typeface="Franklin Gothic Demi"/>
              </a:rPr>
              <a:t> a </a:t>
            </a:r>
            <a:r>
              <a:rPr lang="fi-FI" sz="2400" dirty="0" err="1">
                <a:latin typeface="Franklin Gothic Demi"/>
              </a:rPr>
              <a:t>little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during</a:t>
            </a:r>
            <a:r>
              <a:rPr lang="fi-FI" sz="2400" dirty="0">
                <a:latin typeface="Franklin Gothic Demi"/>
              </a:rPr>
              <a:t> the </a:t>
            </a:r>
            <a:r>
              <a:rPr lang="fi-FI" sz="2400" dirty="0" err="1">
                <a:latin typeface="Franklin Gothic Demi"/>
              </a:rPr>
              <a:t>day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even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though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you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did</a:t>
            </a:r>
            <a:r>
              <a:rPr lang="fi-FI" sz="2400" dirty="0">
                <a:latin typeface="Franklin Gothic Demi"/>
              </a:rPr>
              <a:t> not </a:t>
            </a:r>
            <a:r>
              <a:rPr lang="fi-FI" sz="2400" dirty="0" err="1">
                <a:latin typeface="Franklin Gothic Demi"/>
              </a:rPr>
              <a:t>finish</a:t>
            </a:r>
            <a:r>
              <a:rPr lang="fi-FI" sz="2400" dirty="0">
                <a:latin typeface="Franklin Gothic Demi"/>
              </a:rPr>
              <a:t> the </a:t>
            </a:r>
            <a:r>
              <a:rPr lang="fi-FI" sz="2400" dirty="0" err="1">
                <a:latin typeface="Franklin Gothic Demi"/>
              </a:rPr>
              <a:t>task</a:t>
            </a:r>
            <a:r>
              <a:rPr lang="fi-FI" sz="2400" dirty="0">
                <a:latin typeface="Franklin Gothic Demi"/>
              </a:rPr>
              <a:t>.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>
                <a:latin typeface="Franklin Gothic Demi"/>
                <a:cs typeface="Calibri"/>
              </a:rPr>
              <a:t>Take </a:t>
            </a:r>
            <a:r>
              <a:rPr lang="fi-FI" sz="2400" dirty="0" err="1">
                <a:latin typeface="Franklin Gothic Demi"/>
                <a:cs typeface="Calibri"/>
              </a:rPr>
              <a:t>care</a:t>
            </a:r>
            <a:r>
              <a:rPr lang="fi-FI" sz="2400" dirty="0">
                <a:latin typeface="Franklin Gothic Demi"/>
                <a:cs typeface="Calibri"/>
              </a:rPr>
              <a:t> of </a:t>
            </a:r>
            <a:r>
              <a:rPr lang="fi-FI" sz="2400" dirty="0" err="1">
                <a:latin typeface="Franklin Gothic Demi"/>
                <a:cs typeface="Calibri"/>
              </a:rPr>
              <a:t>your</a:t>
            </a:r>
            <a:r>
              <a:rPr lang="fi-FI" sz="2400" dirty="0">
                <a:latin typeface="Franklin Gothic Demi"/>
                <a:cs typeface="Calibri"/>
              </a:rPr>
              <a:t> </a:t>
            </a:r>
            <a:r>
              <a:rPr lang="fi-FI" sz="2400" dirty="0" err="1">
                <a:latin typeface="Franklin Gothic Demi"/>
                <a:cs typeface="Calibri"/>
              </a:rPr>
              <a:t>boundaries</a:t>
            </a:r>
            <a:r>
              <a:rPr lang="fi-FI" sz="2400" dirty="0">
                <a:latin typeface="Franklin Gothic Demi"/>
                <a:cs typeface="Calibri"/>
              </a:rPr>
              <a:t> – it is </a:t>
            </a:r>
            <a:r>
              <a:rPr lang="fi-FI" sz="2400" dirty="0" err="1">
                <a:latin typeface="Franklin Gothic Demi"/>
                <a:cs typeface="Calibri"/>
              </a:rPr>
              <a:t>okay</a:t>
            </a:r>
            <a:r>
              <a:rPr lang="fi-FI" sz="2400" dirty="0">
                <a:latin typeface="Franklin Gothic Demi"/>
                <a:cs typeface="Calibri"/>
              </a:rPr>
              <a:t> to </a:t>
            </a:r>
            <a:r>
              <a:rPr lang="fi-FI" sz="2400" dirty="0" err="1">
                <a:latin typeface="Franklin Gothic Demi"/>
                <a:cs typeface="Calibri"/>
              </a:rPr>
              <a:t>say</a:t>
            </a:r>
            <a:r>
              <a:rPr lang="fi-FI" sz="2400" dirty="0">
                <a:latin typeface="Franklin Gothic Demi"/>
                <a:cs typeface="Calibri"/>
              </a:rPr>
              <a:t> NO </a:t>
            </a:r>
            <a:r>
              <a:rPr lang="fi-FI" sz="2400" dirty="0" err="1">
                <a:latin typeface="Franklin Gothic Demi"/>
                <a:cs typeface="Calibri"/>
              </a:rPr>
              <a:t>when</a:t>
            </a:r>
            <a:r>
              <a:rPr lang="fi-FI" sz="2400" dirty="0">
                <a:latin typeface="Franklin Gothic Demi"/>
                <a:cs typeface="Calibri"/>
              </a:rPr>
              <a:t> </a:t>
            </a:r>
            <a:r>
              <a:rPr lang="fi-FI" sz="2400" dirty="0" err="1">
                <a:latin typeface="Franklin Gothic Demi"/>
                <a:cs typeface="Calibri"/>
              </a:rPr>
              <a:t>you</a:t>
            </a:r>
            <a:r>
              <a:rPr lang="fi-FI" sz="2400" dirty="0">
                <a:latin typeface="Franklin Gothic Demi"/>
                <a:cs typeface="Calibri"/>
              </a:rPr>
              <a:t> </a:t>
            </a:r>
            <a:r>
              <a:rPr lang="fi-FI" sz="2400" dirty="0" err="1">
                <a:latin typeface="Franklin Gothic Demi"/>
                <a:cs typeface="Calibri"/>
              </a:rPr>
              <a:t>are</a:t>
            </a:r>
            <a:r>
              <a:rPr lang="fi-FI" sz="2400" dirty="0">
                <a:latin typeface="Franklin Gothic Demi"/>
                <a:cs typeface="Calibri"/>
              </a:rPr>
              <a:t> not </a:t>
            </a:r>
            <a:r>
              <a:rPr lang="fi-FI" sz="2400" dirty="0" err="1">
                <a:latin typeface="Franklin Gothic Demi"/>
                <a:cs typeface="Calibri"/>
              </a:rPr>
              <a:t>feeling</a:t>
            </a:r>
            <a:r>
              <a:rPr lang="fi-FI" sz="2400" dirty="0">
                <a:latin typeface="Franklin Gothic Demi"/>
                <a:cs typeface="Calibri"/>
              </a:rPr>
              <a:t> </a:t>
            </a:r>
            <a:r>
              <a:rPr lang="fi-FI" sz="2400" dirty="0" err="1">
                <a:latin typeface="Franklin Gothic Demi"/>
                <a:cs typeface="Calibri"/>
              </a:rPr>
              <a:t>like</a:t>
            </a:r>
            <a:r>
              <a:rPr lang="fi-FI" sz="2400" dirty="0">
                <a:latin typeface="Franklin Gothic Demi"/>
                <a:cs typeface="Calibri"/>
              </a:rPr>
              <a:t> it, </a:t>
            </a:r>
            <a:r>
              <a:rPr lang="fi-FI" sz="2400" dirty="0" err="1">
                <a:latin typeface="Franklin Gothic Demi"/>
                <a:cs typeface="Calibri"/>
              </a:rPr>
              <a:t>you</a:t>
            </a:r>
            <a:r>
              <a:rPr lang="fi-FI" sz="2400" dirty="0">
                <a:latin typeface="Franklin Gothic Demi"/>
                <a:cs typeface="Calibri"/>
              </a:rPr>
              <a:t> </a:t>
            </a:r>
            <a:r>
              <a:rPr lang="fi-FI" sz="2400" dirty="0" err="1">
                <a:latin typeface="Franklin Gothic Demi"/>
                <a:cs typeface="Calibri"/>
              </a:rPr>
              <a:t>are</a:t>
            </a:r>
            <a:r>
              <a:rPr lang="fi-FI" sz="2400" dirty="0">
                <a:latin typeface="Franklin Gothic Demi"/>
                <a:cs typeface="Calibri"/>
              </a:rPr>
              <a:t> </a:t>
            </a:r>
            <a:r>
              <a:rPr lang="fi-FI" sz="2400" dirty="0" err="1">
                <a:latin typeface="Franklin Gothic Demi"/>
                <a:cs typeface="Calibri"/>
              </a:rPr>
              <a:t>busy</a:t>
            </a:r>
            <a:r>
              <a:rPr lang="fi-FI" sz="2400" dirty="0">
                <a:latin typeface="Franklin Gothic Demi"/>
                <a:cs typeface="Calibri"/>
              </a:rPr>
              <a:t> </a:t>
            </a:r>
            <a:r>
              <a:rPr lang="fi-FI" sz="2400" dirty="0" err="1">
                <a:latin typeface="Franklin Gothic Demi"/>
                <a:cs typeface="Calibri"/>
              </a:rPr>
              <a:t>or</a:t>
            </a:r>
            <a:r>
              <a:rPr lang="fi-FI" sz="2400" dirty="0">
                <a:latin typeface="Franklin Gothic Demi"/>
                <a:cs typeface="Calibri"/>
              </a:rPr>
              <a:t> </a:t>
            </a:r>
            <a:r>
              <a:rPr lang="fi-FI" sz="2400" dirty="0" err="1">
                <a:latin typeface="Franklin Gothic Demi"/>
                <a:cs typeface="Calibri"/>
              </a:rPr>
              <a:t>you</a:t>
            </a:r>
            <a:r>
              <a:rPr lang="fi-FI" sz="2400" dirty="0">
                <a:latin typeface="Franklin Gothic Demi"/>
                <a:cs typeface="Calibri"/>
              </a:rPr>
              <a:t> </a:t>
            </a:r>
            <a:r>
              <a:rPr lang="fi-FI" sz="2400" dirty="0" err="1">
                <a:latin typeface="Franklin Gothic Demi"/>
                <a:cs typeface="Calibri"/>
              </a:rPr>
              <a:t>do</a:t>
            </a:r>
            <a:r>
              <a:rPr lang="fi-FI" sz="2400" dirty="0">
                <a:latin typeface="Franklin Gothic Demi"/>
                <a:cs typeface="Calibri"/>
              </a:rPr>
              <a:t> not </a:t>
            </a:r>
            <a:r>
              <a:rPr lang="fi-FI" sz="2400" dirty="0" err="1">
                <a:latin typeface="Franklin Gothic Demi"/>
                <a:cs typeface="Calibri"/>
              </a:rPr>
              <a:t>want</a:t>
            </a:r>
            <a:r>
              <a:rPr lang="fi-FI" sz="2400" dirty="0">
                <a:latin typeface="Franklin Gothic Demi"/>
                <a:cs typeface="Calibri"/>
              </a:rPr>
              <a:t> to </a:t>
            </a:r>
            <a:r>
              <a:rPr lang="fi-FI" sz="2400" dirty="0" err="1">
                <a:latin typeface="Franklin Gothic Demi"/>
                <a:cs typeface="Calibri"/>
              </a:rPr>
              <a:t>do</a:t>
            </a:r>
            <a:r>
              <a:rPr lang="fi-FI" sz="2400" dirty="0">
                <a:latin typeface="Franklin Gothic Demi"/>
                <a:cs typeface="Calibri"/>
              </a:rPr>
              <a:t> </a:t>
            </a:r>
            <a:r>
              <a:rPr lang="fi-FI" sz="2400" dirty="0" err="1">
                <a:latin typeface="Franklin Gothic Demi"/>
                <a:cs typeface="Calibri"/>
              </a:rPr>
              <a:t>something</a:t>
            </a:r>
            <a:r>
              <a:rPr lang="fi-FI" sz="2400" dirty="0">
                <a:latin typeface="Franklin Gothic Demi"/>
                <a:cs typeface="Calibri"/>
              </a:rPr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CC991-B559-4141-8F07-5B1D74C29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7D66F-2462-DD44-A0BC-A80088B83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895273-E36E-4431-B7CC-1603A7238419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4715561" y="6188422"/>
            <a:ext cx="6584899" cy="6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5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49D35065-35D1-F543-A984-10995358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Franklin Gothic Demi"/>
              </a:rPr>
              <a:t>Thank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you</a:t>
            </a:r>
            <a:r>
              <a:rPr lang="fi-FI" dirty="0">
                <a:latin typeface="Franklin Gothic Demi"/>
              </a:rPr>
              <a:t>!</a:t>
            </a:r>
            <a:endParaRPr lang="fi-FI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568FCB3-EBFD-D845-A128-F3947E38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fi-FI" dirty="0">
                <a:latin typeface="Franklin Gothic Demi"/>
              </a:rPr>
              <a:t>The </a:t>
            </a:r>
            <a:r>
              <a:rPr lang="fi-FI" dirty="0" err="1">
                <a:latin typeface="Franklin Gothic Demi"/>
              </a:rPr>
              <a:t>slides</a:t>
            </a:r>
            <a:r>
              <a:rPr lang="fi-FI" dirty="0">
                <a:latin typeface="Franklin Gothic Demi"/>
              </a:rPr>
              <a:t> have </a:t>
            </a:r>
            <a:r>
              <a:rPr lang="fi-FI" dirty="0" err="1">
                <a:latin typeface="Franklin Gothic Demi"/>
              </a:rPr>
              <a:t>been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produced</a:t>
            </a:r>
            <a:r>
              <a:rPr lang="fi-FI" dirty="0">
                <a:latin typeface="Franklin Gothic Demi"/>
              </a:rPr>
              <a:t> as </a:t>
            </a:r>
            <a:r>
              <a:rPr lang="fi-FI" dirty="0" err="1">
                <a:latin typeface="Franklin Gothic Demi"/>
              </a:rPr>
              <a:t>part</a:t>
            </a:r>
            <a:r>
              <a:rPr lang="fi-FI" dirty="0">
                <a:latin typeface="Franklin Gothic Demi"/>
              </a:rPr>
              <a:t> of </a:t>
            </a:r>
            <a:r>
              <a:rPr lang="fi-FI" dirty="0" err="1">
                <a:latin typeface="Franklin Gothic Demi"/>
              </a:rPr>
              <a:t>the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Wellbeing</a:t>
            </a:r>
            <a:r>
              <a:rPr lang="fi-FI" dirty="0">
                <a:latin typeface="Franklin Gothic Demi"/>
              </a:rPr>
              <a:t> Through </a:t>
            </a:r>
            <a:r>
              <a:rPr lang="fi-FI" dirty="0" err="1">
                <a:latin typeface="Franklin Gothic Demi"/>
              </a:rPr>
              <a:t>Counselling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project</a:t>
            </a:r>
            <a:r>
              <a:rPr lang="fi-FI" dirty="0">
                <a:latin typeface="Franklin Gothic Demi"/>
              </a:rPr>
              <a:t> (OHJY Ohjauksella hyvinvointia)</a:t>
            </a:r>
            <a:endParaRPr lang="en-US" dirty="0">
              <a:latin typeface="Franklin Gothic Demi"/>
            </a:endParaRPr>
          </a:p>
          <a:p>
            <a:pPr marL="215900" indent="-215900"/>
            <a:r>
              <a:rPr lang="fi-FI" dirty="0">
                <a:latin typeface="Franklin Gothic Demi"/>
              </a:rPr>
              <a:t>The </a:t>
            </a:r>
            <a:r>
              <a:rPr lang="fi-FI" dirty="0" err="1">
                <a:latin typeface="Franklin Gothic Demi"/>
              </a:rPr>
              <a:t>material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was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prepared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by</a:t>
            </a:r>
            <a:endParaRPr lang="en-US" dirty="0">
              <a:latin typeface="Franklin Gothic Demi"/>
            </a:endParaRPr>
          </a:p>
          <a:p>
            <a:pPr marL="539750" lvl="2" indent="-179705"/>
            <a:r>
              <a:rPr lang="fi-FI" dirty="0">
                <a:latin typeface="Franklin Gothic Demi"/>
              </a:rPr>
              <a:t>Päivi Kohta (</a:t>
            </a:r>
            <a:r>
              <a:rPr lang="fi-FI" dirty="0" err="1">
                <a:latin typeface="Franklin Gothic Demi"/>
              </a:rPr>
              <a:t>Nyyti</a:t>
            </a:r>
            <a:r>
              <a:rPr lang="fi-FI" dirty="0">
                <a:latin typeface="Franklin Gothic Demi"/>
              </a:rPr>
              <a:t> ry)</a:t>
            </a:r>
            <a:endParaRPr lang="en-US" dirty="0">
              <a:latin typeface="Franklin Gothic Demi"/>
            </a:endParaRPr>
          </a:p>
          <a:p>
            <a:pPr marL="539750" lvl="2" indent="-179705"/>
            <a:r>
              <a:rPr lang="fi-FI" dirty="0">
                <a:latin typeface="Franklin Gothic Demi"/>
              </a:rPr>
              <a:t>Elisa Laitila (O’Diako)</a:t>
            </a:r>
            <a:endParaRPr lang="en-US" dirty="0">
              <a:latin typeface="Franklin Gothic Demi"/>
            </a:endParaRPr>
          </a:p>
          <a:p>
            <a:pPr marL="539750" lvl="2" indent="-179705"/>
            <a:endParaRPr lang="fi-FI" dirty="0">
              <a:latin typeface="Franklin Gothic Demi"/>
            </a:endParaRPr>
          </a:p>
          <a:p>
            <a:pPr marL="215900" indent="-215900"/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52493-4DAC-124E-89BF-E731E008F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E3902-8AD4-924B-8C14-1B7BD38F8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31D353-C4D8-485C-80F6-94F7AE9DBFD0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417052" y="4852198"/>
            <a:ext cx="10744199" cy="10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A1987615-AD5E-4D78-9393-B5234AFA92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434" b="17434"/>
          <a:stretch/>
        </p:blipFill>
        <p:spPr>
          <a:xfrm>
            <a:off x="-74280" y="0"/>
            <a:ext cx="5921375" cy="6856413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32AFF27-4495-D248-AC98-10F2DB99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761" y="193459"/>
            <a:ext cx="5857360" cy="1592122"/>
          </a:xfrm>
        </p:spPr>
        <p:txBody>
          <a:bodyPr/>
          <a:lstStyle/>
          <a:p>
            <a:r>
              <a:rPr lang="fi-FI" dirty="0">
                <a:latin typeface="Franklin Gothic Demi"/>
              </a:rPr>
              <a:t>Take </a:t>
            </a:r>
            <a:r>
              <a:rPr lang="fi-FI" dirty="0" err="1">
                <a:latin typeface="Franklin Gothic Demi"/>
              </a:rPr>
              <a:t>care</a:t>
            </a:r>
            <a:r>
              <a:rPr lang="fi-FI" dirty="0">
                <a:latin typeface="Franklin Gothic Demi"/>
              </a:rPr>
              <a:t> of </a:t>
            </a:r>
            <a:r>
              <a:rPr lang="fi-FI" dirty="0" err="1">
                <a:latin typeface="Franklin Gothic Demi"/>
              </a:rPr>
              <a:t>your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own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well-being</a:t>
            </a:r>
            <a:r>
              <a:rPr lang="fi-FI" dirty="0">
                <a:latin typeface="Franklin Gothic Demi"/>
              </a:rPr>
              <a:t>, </a:t>
            </a:r>
            <a:r>
              <a:rPr lang="fi-FI" dirty="0" err="1">
                <a:latin typeface="Franklin Gothic Demi"/>
              </a:rPr>
              <a:t>also</a:t>
            </a:r>
            <a:r>
              <a:rPr lang="fi-FI" dirty="0">
                <a:latin typeface="Franklin Gothic Demi"/>
              </a:rPr>
              <a:t> as a tutor!</a:t>
            </a:r>
            <a:endParaRPr lang="fi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B9320D-A3CE-BB43-98C9-3FDBDB96F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2250040"/>
            <a:ext cx="5204460" cy="3992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fi-FI" sz="2400" dirty="0" err="1">
                <a:latin typeface="Franklin Gothic Demi"/>
              </a:rPr>
              <a:t>Tutor’s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tasks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include</a:t>
            </a:r>
            <a:r>
              <a:rPr lang="fi-FI" sz="2400" dirty="0">
                <a:latin typeface="Franklin Gothic Demi"/>
              </a:rPr>
              <a:t> </a:t>
            </a:r>
            <a:r>
              <a:rPr lang="en-US" sz="2400" dirty="0">
                <a:latin typeface="Franklin Gothic Demi"/>
              </a:rPr>
              <a:t>making the students acquainted with each other and with the student culture. </a:t>
            </a:r>
            <a:endParaRPr lang="fi-FI" sz="2400" dirty="0">
              <a:latin typeface="Franklin Gothic Demi"/>
            </a:endParaRPr>
          </a:p>
          <a:p>
            <a:pPr marL="215900" indent="-215900"/>
            <a:r>
              <a:rPr lang="fi-FI" sz="2400" dirty="0">
                <a:latin typeface="Franklin Gothic Demi"/>
              </a:rPr>
              <a:t>Even </a:t>
            </a:r>
            <a:r>
              <a:rPr lang="fi-FI" sz="2400" dirty="0" err="1">
                <a:latin typeface="Franklin Gothic Demi"/>
              </a:rPr>
              <a:t>though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working</a:t>
            </a:r>
            <a:r>
              <a:rPr lang="fi-FI" sz="2400" dirty="0">
                <a:latin typeface="Franklin Gothic Demi"/>
              </a:rPr>
              <a:t> as tutor is </a:t>
            </a:r>
            <a:r>
              <a:rPr lang="fi-FI" sz="2400" dirty="0" err="1">
                <a:latin typeface="Franklin Gothic Demi"/>
              </a:rPr>
              <a:t>fun</a:t>
            </a:r>
            <a:r>
              <a:rPr lang="fi-FI" sz="2400" dirty="0">
                <a:latin typeface="Franklin Gothic Demi"/>
              </a:rPr>
              <a:t>, it </a:t>
            </a:r>
            <a:r>
              <a:rPr lang="fi-FI" sz="2400" dirty="0" err="1">
                <a:latin typeface="Franklin Gothic Demi"/>
              </a:rPr>
              <a:t>takes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resources</a:t>
            </a:r>
            <a:r>
              <a:rPr lang="fi-FI" sz="2400" dirty="0">
                <a:latin typeface="Franklin Gothic Demi"/>
              </a:rPr>
              <a:t>.</a:t>
            </a:r>
          </a:p>
          <a:p>
            <a:pPr marL="215900" indent="-215900"/>
            <a:r>
              <a:rPr lang="fi-FI" sz="2400" dirty="0" err="1">
                <a:latin typeface="Franklin Gothic Demi"/>
              </a:rPr>
              <a:t>When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we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are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feeling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well</a:t>
            </a:r>
            <a:r>
              <a:rPr lang="fi-FI" sz="2400" dirty="0">
                <a:latin typeface="Franklin Gothic Demi"/>
              </a:rPr>
              <a:t>, </a:t>
            </a:r>
            <a:r>
              <a:rPr lang="fi-FI" sz="2400" dirty="0" err="1">
                <a:latin typeface="Franklin Gothic Demi"/>
              </a:rPr>
              <a:t>we</a:t>
            </a:r>
            <a:r>
              <a:rPr lang="fi-FI" sz="2400" dirty="0">
                <a:latin typeface="Franklin Gothic Demi"/>
              </a:rPr>
              <a:t> can </a:t>
            </a:r>
            <a:r>
              <a:rPr lang="fi-FI" sz="2400" dirty="0" err="1">
                <a:latin typeface="Franklin Gothic Demi"/>
              </a:rPr>
              <a:t>give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more</a:t>
            </a:r>
            <a:r>
              <a:rPr lang="fi-FI" sz="2400" dirty="0">
                <a:latin typeface="Franklin Gothic Demi"/>
              </a:rPr>
              <a:t> of </a:t>
            </a:r>
            <a:r>
              <a:rPr lang="fi-FI" sz="2400" dirty="0" err="1">
                <a:latin typeface="Franklin Gothic Demi"/>
              </a:rPr>
              <a:t>ourselves</a:t>
            </a:r>
            <a:r>
              <a:rPr lang="fi-FI" sz="2400" dirty="0">
                <a:latin typeface="Franklin Gothic Demi"/>
              </a:rPr>
              <a:t> to </a:t>
            </a:r>
            <a:r>
              <a:rPr lang="fi-FI" sz="2400" dirty="0" err="1">
                <a:latin typeface="Franklin Gothic Demi"/>
              </a:rPr>
              <a:t>others</a:t>
            </a:r>
            <a:r>
              <a:rPr lang="fi-FI" sz="2400" dirty="0">
                <a:latin typeface="Franklin Gothic Demi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436C5-8D1F-844E-87DE-11F55020D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B19FE-B350-0741-B8C3-75F067FC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C934D9E-4DD6-429E-B9E3-B80AEB2D054A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6096000" y="6238359"/>
            <a:ext cx="5204459" cy="5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8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64511C4A-AA54-4C9E-9039-157EF9598C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9907" t="240" r="34578" b="-1859"/>
          <a:stretch/>
        </p:blipFill>
        <p:spPr>
          <a:xfrm>
            <a:off x="0" y="0"/>
            <a:ext cx="4527011" cy="6986726"/>
          </a:xfrm>
        </p:spPr>
      </p:pic>
      <p:sp>
        <p:nvSpPr>
          <p:cNvPr id="33" name="Title 32">
            <a:extLst>
              <a:ext uri="{FF2B5EF4-FFF2-40B4-BE49-F238E27FC236}">
                <a16:creationId xmlns:a16="http://schemas.microsoft.com/office/drawing/2014/main" id="{2607E4F7-2596-5B4F-8E99-D35D6ADB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521" y="673625"/>
            <a:ext cx="7010312" cy="1240236"/>
          </a:xfrm>
        </p:spPr>
        <p:txBody>
          <a:bodyPr/>
          <a:lstStyle/>
          <a:p>
            <a:r>
              <a:rPr lang="fi-FI" dirty="0" err="1">
                <a:latin typeface="Franklin Gothic Demi"/>
              </a:rPr>
              <a:t>Your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well-being</a:t>
            </a:r>
            <a:r>
              <a:rPr lang="fi-FI" dirty="0">
                <a:latin typeface="Franklin Gothic Demi"/>
              </a:rPr>
              <a:t> is </a:t>
            </a:r>
            <a:r>
              <a:rPr lang="fi-FI" dirty="0" err="1">
                <a:latin typeface="Franklin Gothic Demi"/>
              </a:rPr>
              <a:t>unique</a:t>
            </a:r>
            <a:r>
              <a:rPr lang="fi-FI" dirty="0">
                <a:latin typeface="Franklin Gothic Demi"/>
              </a:rPr>
              <a:t> and </a:t>
            </a:r>
            <a:r>
              <a:rPr lang="fi-FI" dirty="0" err="1">
                <a:latin typeface="Franklin Gothic Demi"/>
              </a:rPr>
              <a:t>important</a:t>
            </a:r>
            <a:endParaRPr lang="fi-FI" dirty="0">
              <a:latin typeface="Franklin Gothic Demi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EB2F30A-298F-AF4C-A238-FE1AB171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521" y="1913861"/>
            <a:ext cx="6584900" cy="422023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215900" indent="-215900"/>
            <a:r>
              <a:rPr lang="fi-FI" sz="2400" dirty="0">
                <a:latin typeface="Franklin Gothic Demi"/>
              </a:rPr>
              <a:t>In life, </a:t>
            </a:r>
            <a:r>
              <a:rPr lang="fi-FI" sz="2400" dirty="0" err="1">
                <a:latin typeface="Franklin Gothic Demi"/>
              </a:rPr>
              <a:t>there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are</a:t>
            </a:r>
            <a:r>
              <a:rPr lang="fi-FI" sz="2400" dirty="0">
                <a:latin typeface="Franklin Gothic Demi"/>
              </a:rPr>
              <a:t> other </a:t>
            </a:r>
            <a:r>
              <a:rPr lang="fi-FI" sz="2400" dirty="0" err="1">
                <a:latin typeface="Franklin Gothic Demi"/>
              </a:rPr>
              <a:t>burdensome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things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apart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from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studies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or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work</a:t>
            </a:r>
            <a:r>
              <a:rPr lang="fi-FI" sz="2400" dirty="0">
                <a:latin typeface="Franklin Gothic Demi"/>
              </a:rPr>
              <a:t>, and </a:t>
            </a:r>
            <a:r>
              <a:rPr lang="fi-FI" sz="2400" dirty="0" err="1">
                <a:latin typeface="Franklin Gothic Demi"/>
              </a:rPr>
              <a:t>we</a:t>
            </a:r>
            <a:r>
              <a:rPr lang="fi-FI" sz="2400" dirty="0">
                <a:latin typeface="Franklin Gothic Demi"/>
              </a:rPr>
              <a:t> cannot </a:t>
            </a:r>
            <a:r>
              <a:rPr lang="fi-FI" sz="2400" dirty="0" err="1">
                <a:latin typeface="Franklin Gothic Demi"/>
              </a:rPr>
              <a:t>separate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them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from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each</a:t>
            </a:r>
            <a:r>
              <a:rPr lang="fi-FI" sz="2400" dirty="0">
                <a:latin typeface="Franklin Gothic Demi"/>
              </a:rPr>
              <a:t> other.</a:t>
            </a:r>
          </a:p>
          <a:p>
            <a:pPr marL="360045" lvl="2" indent="0">
              <a:buNone/>
            </a:pPr>
            <a:endParaRPr lang="fi-FI" sz="2400" dirty="0">
              <a:latin typeface="Franklin Gothic Demi"/>
            </a:endParaRPr>
          </a:p>
          <a:p>
            <a:pPr marL="539750" lvl="2" indent="-179705"/>
            <a:r>
              <a:rPr lang="fi-FI" sz="2400" dirty="0" err="1">
                <a:latin typeface="Franklin Gothic Demi"/>
              </a:rPr>
              <a:t>challenges</a:t>
            </a:r>
            <a:r>
              <a:rPr lang="fi-FI" sz="2400" dirty="0">
                <a:latin typeface="Franklin Gothic Demi"/>
              </a:rPr>
              <a:t> in </a:t>
            </a:r>
            <a:r>
              <a:rPr lang="fi-FI" sz="2400" dirty="0" err="1">
                <a:latin typeface="Franklin Gothic Demi"/>
              </a:rPr>
              <a:t>relationships</a:t>
            </a:r>
            <a:r>
              <a:rPr lang="fi-FI" sz="2400" dirty="0">
                <a:latin typeface="Franklin Gothic Demi"/>
              </a:rPr>
              <a:t>: </a:t>
            </a:r>
            <a:r>
              <a:rPr lang="fi-FI" sz="2400" dirty="0" err="1">
                <a:latin typeface="Franklin Gothic Demi"/>
              </a:rPr>
              <a:t>difficult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relationships</a:t>
            </a:r>
            <a:r>
              <a:rPr lang="fi-FI" sz="2400" dirty="0">
                <a:latin typeface="Franklin Gothic Demi"/>
              </a:rPr>
              <a:t>, </a:t>
            </a:r>
            <a:r>
              <a:rPr lang="fi-FI" sz="2400" dirty="0" err="1">
                <a:latin typeface="Franklin Gothic Demi"/>
              </a:rPr>
              <a:t>relationships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that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require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support</a:t>
            </a:r>
            <a:r>
              <a:rPr lang="fi-FI" sz="2400" dirty="0">
                <a:latin typeface="Franklin Gothic Demi"/>
              </a:rPr>
              <a:t>, </a:t>
            </a:r>
            <a:r>
              <a:rPr lang="fi-FI" sz="2400" dirty="0" err="1">
                <a:latin typeface="Franklin Gothic Demi"/>
              </a:rPr>
              <a:t>loneliness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after</a:t>
            </a:r>
            <a:r>
              <a:rPr lang="fi-FI" sz="2400" dirty="0">
                <a:latin typeface="Franklin Gothic Demi"/>
              </a:rPr>
              <a:t> a </a:t>
            </a:r>
            <a:r>
              <a:rPr lang="fi-FI" sz="2400" dirty="0" err="1">
                <a:latin typeface="Franklin Gothic Demi"/>
              </a:rPr>
              <a:t>relationship</a:t>
            </a:r>
            <a:endParaRPr lang="fi-FI" sz="2400" dirty="0">
              <a:latin typeface="Franklin Gothic Demi"/>
            </a:endParaRPr>
          </a:p>
          <a:p>
            <a:pPr marL="539750" lvl="2" indent="-179705"/>
            <a:r>
              <a:rPr lang="fi-FI" sz="2400" dirty="0" err="1">
                <a:latin typeface="Franklin Gothic Demi"/>
              </a:rPr>
              <a:t>illnesses</a:t>
            </a:r>
            <a:r>
              <a:rPr lang="fi-FI" sz="2400" dirty="0">
                <a:latin typeface="Franklin Gothic Demi"/>
              </a:rPr>
              <a:t>: </a:t>
            </a:r>
            <a:r>
              <a:rPr lang="fi-FI" sz="2400" dirty="0" err="1">
                <a:latin typeface="Franklin Gothic Demi"/>
              </a:rPr>
              <a:t>physical</a:t>
            </a:r>
            <a:r>
              <a:rPr lang="fi-FI" sz="2400" dirty="0">
                <a:latin typeface="Franklin Gothic Demi"/>
              </a:rPr>
              <a:t> and </a:t>
            </a:r>
            <a:r>
              <a:rPr lang="fi-FI" sz="2400" dirty="0" err="1">
                <a:latin typeface="Franklin Gothic Demi"/>
              </a:rPr>
              <a:t>mental</a:t>
            </a:r>
            <a:r>
              <a:rPr lang="fi-FI" sz="2400" dirty="0">
                <a:latin typeface="Franklin Gothic Demi"/>
              </a:rPr>
              <a:t>, </a:t>
            </a:r>
            <a:r>
              <a:rPr lang="fi-FI" sz="2400" dirty="0" err="1">
                <a:latin typeface="Franklin Gothic Demi"/>
              </a:rPr>
              <a:t>acute</a:t>
            </a:r>
            <a:r>
              <a:rPr lang="fi-FI" sz="2400" dirty="0">
                <a:latin typeface="Franklin Gothic Demi"/>
              </a:rPr>
              <a:t> and </a:t>
            </a:r>
            <a:r>
              <a:rPr lang="fi-FI" sz="2400" dirty="0" err="1">
                <a:latin typeface="Franklin Gothic Demi"/>
              </a:rPr>
              <a:t>cronic</a:t>
            </a:r>
            <a:endParaRPr lang="en-US" sz="2400" dirty="0">
              <a:latin typeface="Franklin Gothic Demi"/>
            </a:endParaRPr>
          </a:p>
          <a:p>
            <a:pPr marL="539750" lvl="2" indent="-179705"/>
            <a:r>
              <a:rPr lang="fi-FI" sz="2400" dirty="0" err="1">
                <a:latin typeface="Franklin Gothic Demi"/>
              </a:rPr>
              <a:t>poor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economic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situation</a:t>
            </a:r>
            <a:endParaRPr lang="en-US" sz="2400" dirty="0">
              <a:latin typeface="Franklin Gothic Demi"/>
            </a:endParaRPr>
          </a:p>
          <a:p>
            <a:pPr marL="539750" lvl="2" indent="-179705"/>
            <a:r>
              <a:rPr lang="en-US" sz="2400" dirty="0">
                <a:latin typeface="Franklin Gothic Demi"/>
              </a:rPr>
              <a:t>changes: moving, starting or finishing studies, changing life circumstances</a:t>
            </a:r>
          </a:p>
          <a:p>
            <a:pPr marL="539750" lvl="2" indent="-179705"/>
            <a:r>
              <a:rPr lang="fi-FI" sz="2400" dirty="0" err="1">
                <a:latin typeface="Franklin Gothic Demi"/>
              </a:rPr>
              <a:t>crises</a:t>
            </a:r>
            <a:r>
              <a:rPr lang="fi-FI" sz="2400" dirty="0">
                <a:latin typeface="Franklin Gothic Demi"/>
              </a:rPr>
              <a:t>: </a:t>
            </a:r>
            <a:r>
              <a:rPr lang="fi-FI" sz="2400" dirty="0" err="1">
                <a:latin typeface="Franklin Gothic Demi"/>
              </a:rPr>
              <a:t>serious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illness</a:t>
            </a:r>
            <a:r>
              <a:rPr lang="fi-FI" sz="2400" dirty="0">
                <a:latin typeface="Franklin Gothic Demi"/>
              </a:rPr>
              <a:t>, death of </a:t>
            </a:r>
            <a:r>
              <a:rPr lang="fi-FI" sz="2400" dirty="0" err="1">
                <a:latin typeface="Franklin Gothic Demi"/>
              </a:rPr>
              <a:t>loved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ones</a:t>
            </a:r>
            <a:r>
              <a:rPr lang="fi-FI" sz="2400" dirty="0">
                <a:latin typeface="Franklin Gothic Demi"/>
              </a:rPr>
              <a:t>, </a:t>
            </a:r>
            <a:r>
              <a:rPr lang="fi-FI" sz="2400" dirty="0" err="1">
                <a:latin typeface="Franklin Gothic Demi"/>
              </a:rPr>
              <a:t>accidents</a:t>
            </a:r>
            <a:r>
              <a:rPr lang="fi-FI" sz="2400" dirty="0">
                <a:latin typeface="Franklin Gothic Demi"/>
              </a:rPr>
              <a:t>, </a:t>
            </a:r>
            <a:r>
              <a:rPr lang="fi-FI" sz="2400" dirty="0" err="1">
                <a:latin typeface="Franklin Gothic Demi"/>
              </a:rPr>
              <a:t>separation</a:t>
            </a:r>
            <a:r>
              <a:rPr lang="fi-FI" sz="2400" dirty="0">
                <a:latin typeface="Franklin Gothic Demi"/>
              </a:rPr>
              <a:t>, </a:t>
            </a:r>
            <a:r>
              <a:rPr lang="fi-FI" sz="2400" dirty="0" err="1">
                <a:latin typeface="Franklin Gothic Demi"/>
              </a:rPr>
              <a:t>global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crises</a:t>
            </a:r>
            <a:endParaRPr lang="fi-FI" sz="2400" dirty="0">
              <a:latin typeface="Franklin Gothic Demi"/>
            </a:endParaRPr>
          </a:p>
          <a:p>
            <a:pPr marL="215900" lvl="2" indent="-215900">
              <a:lnSpc>
                <a:spcPts val="2400"/>
              </a:lnSpc>
              <a:spcBef>
                <a:spcPts val="600"/>
              </a:spcBef>
              <a:buSzPct val="100000"/>
              <a:buBlip>
                <a:blip r:embed="rId4"/>
              </a:buBlip>
            </a:pPr>
            <a:r>
              <a:rPr lang="fi-FI" sz="2000" dirty="0" err="1">
                <a:latin typeface="Franklin Gothic Demi"/>
              </a:rPr>
              <a:t>Your</a:t>
            </a:r>
            <a:r>
              <a:rPr lang="fi-FI" sz="2000" dirty="0">
                <a:latin typeface="Franklin Gothic Demi"/>
              </a:rPr>
              <a:t> </a:t>
            </a:r>
            <a:r>
              <a:rPr lang="fi-FI" sz="2000" dirty="0" err="1">
                <a:latin typeface="Franklin Gothic Demi"/>
              </a:rPr>
              <a:t>mental</a:t>
            </a:r>
            <a:r>
              <a:rPr lang="fi-FI" sz="2000" dirty="0">
                <a:latin typeface="Franklin Gothic Demi"/>
              </a:rPr>
              <a:t> </a:t>
            </a:r>
            <a:r>
              <a:rPr lang="fi-FI" sz="2000" dirty="0" err="1">
                <a:latin typeface="Franklin Gothic Demi"/>
              </a:rPr>
              <a:t>capacity</a:t>
            </a:r>
            <a:r>
              <a:rPr lang="fi-FI" sz="2000" dirty="0">
                <a:latin typeface="Franklin Gothic Demi"/>
              </a:rPr>
              <a:t> </a:t>
            </a:r>
            <a:r>
              <a:rPr lang="fi-FI" sz="2000" dirty="0" err="1">
                <a:latin typeface="Franklin Gothic Demi"/>
              </a:rPr>
              <a:t>should</a:t>
            </a:r>
            <a:r>
              <a:rPr lang="fi-FI" sz="2000" dirty="0">
                <a:latin typeface="Franklin Gothic Demi"/>
              </a:rPr>
              <a:t> </a:t>
            </a:r>
            <a:r>
              <a:rPr lang="fi-FI" sz="2000" dirty="0" err="1">
                <a:latin typeface="Franklin Gothic Demi"/>
              </a:rPr>
              <a:t>be</a:t>
            </a:r>
            <a:r>
              <a:rPr lang="fi-FI" sz="2000" dirty="0">
                <a:latin typeface="Franklin Gothic Demi"/>
              </a:rPr>
              <a:t> </a:t>
            </a:r>
            <a:r>
              <a:rPr lang="fi-FI" sz="2000" dirty="0" err="1">
                <a:latin typeface="Franklin Gothic Demi"/>
              </a:rPr>
              <a:t>enough</a:t>
            </a:r>
            <a:r>
              <a:rPr lang="fi-FI" sz="2000" dirty="0">
                <a:latin typeface="Franklin Gothic Demi"/>
              </a:rPr>
              <a:t> for all </a:t>
            </a:r>
            <a:r>
              <a:rPr lang="fi-FI" sz="2000" dirty="0" err="1">
                <a:latin typeface="Franklin Gothic Demi"/>
              </a:rPr>
              <a:t>walks</a:t>
            </a:r>
            <a:r>
              <a:rPr lang="fi-FI" sz="2000" dirty="0">
                <a:latin typeface="Franklin Gothic Demi"/>
              </a:rPr>
              <a:t> of life</a:t>
            </a:r>
          </a:p>
          <a:p>
            <a:pPr marL="360045" lvl="2" indent="0">
              <a:buNone/>
            </a:pPr>
            <a:endParaRPr lang="fi-FI" dirty="0">
              <a:latin typeface="Franklin Gothic Dem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CC991-B559-4141-8F07-5B1D74C29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7D66F-2462-DD44-A0BC-A80088B83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895273-E36E-4431-B7CC-1603A7238419}"/>
              </a:ext>
            </a:extLst>
          </p:cNvPr>
          <p:cNvPicPr/>
          <p:nvPr/>
        </p:nvPicPr>
        <p:blipFill>
          <a:blip r:embed="rId5"/>
          <a:srcRect/>
          <a:stretch/>
        </p:blipFill>
        <p:spPr>
          <a:xfrm>
            <a:off x="4715561" y="6188422"/>
            <a:ext cx="6584899" cy="6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3F35BC9A-1F2C-4445-8EC5-606EAD7B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042" r="58424"/>
          <a:stretch/>
        </p:blipFill>
        <p:spPr>
          <a:xfrm>
            <a:off x="7654565" y="0"/>
            <a:ext cx="4530450" cy="6856413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F9C44C0-404A-8546-971F-3289EC5A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3" y="494885"/>
            <a:ext cx="6578409" cy="1557200"/>
          </a:xfrm>
        </p:spPr>
        <p:txBody>
          <a:bodyPr/>
          <a:lstStyle/>
          <a:p>
            <a:r>
              <a:rPr lang="fi-FI" dirty="0" err="1">
                <a:latin typeface="Franklin Gothic Demi"/>
              </a:rPr>
              <a:t>What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are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the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signs</a:t>
            </a:r>
            <a:r>
              <a:rPr lang="fi-FI" dirty="0">
                <a:latin typeface="Franklin Gothic Demi"/>
              </a:rPr>
              <a:t> of </a:t>
            </a:r>
            <a:r>
              <a:rPr lang="fi-FI" dirty="0" err="1">
                <a:latin typeface="Franklin Gothic Demi"/>
              </a:rPr>
              <a:t>excessive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stress</a:t>
            </a:r>
            <a:r>
              <a:rPr lang="fi-FI" dirty="0">
                <a:latin typeface="Franklin Gothic Demi"/>
              </a:rPr>
              <a:t> and </a:t>
            </a:r>
            <a:r>
              <a:rPr lang="fi-FI" dirty="0" err="1">
                <a:latin typeface="Franklin Gothic Demi"/>
              </a:rPr>
              <a:t>mental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overload</a:t>
            </a:r>
            <a:r>
              <a:rPr lang="fi-FI" dirty="0">
                <a:latin typeface="Franklin Gothic Demi"/>
              </a:rPr>
              <a:t>? </a:t>
            </a:r>
            <a:br>
              <a:rPr lang="fi-FI" dirty="0">
                <a:latin typeface="Franklin Gothic Demi"/>
              </a:rPr>
            </a:br>
            <a:endParaRPr lang="fi-FI" dirty="0">
              <a:latin typeface="Franklin Gothic Demi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D538E1-54A3-5F46-8FEF-351B384C75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5900" indent="-215900">
              <a:lnSpc>
                <a:spcPts val="3360"/>
              </a:lnSpc>
              <a:spcBef>
                <a:spcPts val="400"/>
              </a:spcBef>
            </a:pPr>
            <a:endParaRPr lang="fi-FI" sz="2800">
              <a:latin typeface="Franklin Gothic Demi"/>
            </a:endParaRPr>
          </a:p>
          <a:p>
            <a:pPr marL="215900" indent="-215900"/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00E4B-364B-D647-B4D8-05D2B15F1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49AA-AAC7-5B4D-B95D-23504AA97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92AB44C-3612-4900-8193-1604609A61EE}"/>
              </a:ext>
            </a:extLst>
          </p:cNvPr>
          <p:cNvSpPr txBox="1"/>
          <p:nvPr/>
        </p:nvSpPr>
        <p:spPr>
          <a:xfrm>
            <a:off x="727363" y="2673752"/>
            <a:ext cx="536863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39750" lvl="2" indent="-179705">
              <a:buFont typeface="Arial"/>
              <a:buChar char="•"/>
            </a:pPr>
            <a:r>
              <a:rPr lang="fi-FI" sz="2400" b="1" dirty="0">
                <a:latin typeface="+mj-lt"/>
              </a:rPr>
              <a:t>Long-</a:t>
            </a:r>
            <a:r>
              <a:rPr lang="fi-FI" sz="2400" b="1" dirty="0" err="1">
                <a:latin typeface="+mj-lt"/>
              </a:rPr>
              <a:t>term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mental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overload</a:t>
            </a:r>
            <a:r>
              <a:rPr lang="fi-FI" sz="2400" b="1" dirty="0">
                <a:latin typeface="+mj-lt"/>
              </a:rPr>
              <a:t> and bad </a:t>
            </a:r>
            <a:r>
              <a:rPr lang="fi-FI" sz="2400" b="1" dirty="0" err="1">
                <a:latin typeface="+mj-lt"/>
              </a:rPr>
              <a:t>stress</a:t>
            </a:r>
            <a:r>
              <a:rPr lang="fi-FI" sz="2400" b="1" dirty="0">
                <a:latin typeface="+mj-lt"/>
              </a:rPr>
              <a:t>, can </a:t>
            </a:r>
            <a:r>
              <a:rPr lang="fi-FI" sz="2400" b="1" dirty="0" err="1">
                <a:latin typeface="+mj-lt"/>
              </a:rPr>
              <a:t>result</a:t>
            </a:r>
            <a:r>
              <a:rPr lang="fi-FI" sz="2400" b="1" dirty="0">
                <a:latin typeface="+mj-lt"/>
              </a:rPr>
              <a:t> in burnout </a:t>
            </a:r>
            <a:r>
              <a:rPr lang="fi-FI" sz="2400" b="1" dirty="0" err="1">
                <a:latin typeface="+mj-lt"/>
              </a:rPr>
              <a:t>or</a:t>
            </a:r>
            <a:r>
              <a:rPr lang="fi-FI" sz="2400" b="1" dirty="0">
                <a:latin typeface="+mj-lt"/>
              </a:rPr>
              <a:t> depression. </a:t>
            </a:r>
          </a:p>
          <a:p>
            <a:pPr marL="539750" lvl="2" indent="-179705">
              <a:buFont typeface="Arial"/>
              <a:buChar char="•"/>
            </a:pPr>
            <a:r>
              <a:rPr lang="fi-FI" sz="2400" b="1" dirty="0">
                <a:latin typeface="+mj-lt"/>
              </a:rPr>
              <a:t>It is </a:t>
            </a:r>
            <a:r>
              <a:rPr lang="fi-FI" sz="2400" b="1" dirty="0" err="1">
                <a:latin typeface="+mj-lt"/>
              </a:rPr>
              <a:t>important</a:t>
            </a:r>
            <a:r>
              <a:rPr lang="fi-FI" sz="2400" b="1" dirty="0">
                <a:latin typeface="+mj-lt"/>
              </a:rPr>
              <a:t> to </a:t>
            </a:r>
            <a:r>
              <a:rPr lang="fi-FI" sz="2400" b="1" dirty="0" err="1">
                <a:latin typeface="+mj-lt"/>
              </a:rPr>
              <a:t>learn</a:t>
            </a:r>
            <a:r>
              <a:rPr lang="fi-FI" sz="2400" b="1" dirty="0">
                <a:latin typeface="+mj-lt"/>
              </a:rPr>
              <a:t> to recognize the </a:t>
            </a:r>
            <a:r>
              <a:rPr lang="fi-FI" sz="2400" b="1" dirty="0" err="1">
                <a:latin typeface="+mj-lt"/>
              </a:rPr>
              <a:t>signs</a:t>
            </a:r>
            <a:r>
              <a:rPr lang="fi-FI" sz="2400" b="1" dirty="0">
                <a:latin typeface="+mj-lt"/>
              </a:rPr>
              <a:t> of </a:t>
            </a:r>
            <a:r>
              <a:rPr lang="fi-FI" sz="2400" b="1" dirty="0" err="1">
                <a:latin typeface="+mj-lt"/>
              </a:rPr>
              <a:t>mental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overload</a:t>
            </a:r>
            <a:r>
              <a:rPr lang="fi-FI" sz="2400" b="1" dirty="0">
                <a:latin typeface="+mj-lt"/>
              </a:rPr>
              <a:t>. </a:t>
            </a:r>
          </a:p>
          <a:p>
            <a:pPr marL="360045" lvl="2"/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456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663951-3FB1-AA42-9609-76C0B886C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4" y="1467293"/>
            <a:ext cx="5277510" cy="46610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5900" indent="-215900"/>
            <a:r>
              <a:rPr lang="fi-FI" sz="1700" dirty="0" err="1">
                <a:latin typeface="+mj-lt"/>
              </a:rPr>
              <a:t>Physical</a:t>
            </a:r>
            <a:r>
              <a:rPr lang="fi-FI" sz="1700" dirty="0">
                <a:latin typeface="+mj-lt"/>
              </a:rPr>
              <a:t> 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 err="1">
                <a:latin typeface="+mj-lt"/>
                <a:cs typeface="Georgia"/>
              </a:rPr>
              <a:t>headache</a:t>
            </a:r>
            <a:endParaRPr lang="fi-FI" sz="1700" dirty="0">
              <a:latin typeface="+mj-lt"/>
              <a:cs typeface="Georgia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 err="1">
                <a:latin typeface="+mj-lt"/>
                <a:cs typeface="Georgia"/>
              </a:rPr>
              <a:t>muscular</a:t>
            </a:r>
            <a:r>
              <a:rPr lang="fi-FI" sz="1700" dirty="0">
                <a:latin typeface="+mj-lt"/>
                <a:cs typeface="Georgia"/>
              </a:rPr>
              <a:t> tension </a:t>
            </a:r>
            <a:r>
              <a:rPr lang="fi-FI" sz="1700" dirty="0" err="1">
                <a:latin typeface="+mj-lt"/>
                <a:cs typeface="Georgia"/>
              </a:rPr>
              <a:t>or</a:t>
            </a:r>
            <a:r>
              <a:rPr lang="fi-FI" sz="1700" dirty="0">
                <a:latin typeface="+mj-lt"/>
                <a:cs typeface="Georgia"/>
              </a:rPr>
              <a:t> pain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 err="1">
                <a:latin typeface="+mj-lt"/>
                <a:cs typeface="Georgia"/>
              </a:rPr>
              <a:t>stomach</a:t>
            </a:r>
            <a:r>
              <a:rPr lang="fi-FI" sz="1700" dirty="0">
                <a:latin typeface="+mj-lt"/>
                <a:cs typeface="Georgia"/>
              </a:rPr>
              <a:t> </a:t>
            </a:r>
            <a:r>
              <a:rPr lang="fi-FI" sz="1700" dirty="0" err="1">
                <a:latin typeface="+mj-lt"/>
                <a:cs typeface="Georgia"/>
              </a:rPr>
              <a:t>cramps</a:t>
            </a:r>
            <a:r>
              <a:rPr lang="fi-FI" sz="1700" dirty="0">
                <a:latin typeface="+mj-lt"/>
                <a:cs typeface="Georgia"/>
              </a:rPr>
              <a:t> and pain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 err="1">
                <a:latin typeface="+mj-lt"/>
                <a:cs typeface="Georgia"/>
              </a:rPr>
              <a:t>sweating</a:t>
            </a:r>
            <a:endParaRPr lang="fi-FI" sz="1700" dirty="0">
              <a:latin typeface="+mj-lt"/>
              <a:cs typeface="Georgia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 err="1">
                <a:latin typeface="+mj-lt"/>
                <a:cs typeface="Georgia"/>
              </a:rPr>
              <a:t>dizziness</a:t>
            </a:r>
            <a:endParaRPr lang="fi-FI" sz="1700" dirty="0">
              <a:latin typeface="+mj-lt"/>
              <a:cs typeface="Georgia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 err="1">
                <a:latin typeface="+mj-lt"/>
                <a:cs typeface="Georgia"/>
              </a:rPr>
              <a:t>shortness</a:t>
            </a:r>
            <a:r>
              <a:rPr lang="fi-FI" sz="1700" dirty="0">
                <a:latin typeface="+mj-lt"/>
                <a:cs typeface="Georgia"/>
              </a:rPr>
              <a:t> of </a:t>
            </a:r>
            <a:r>
              <a:rPr lang="fi-FI" sz="1700" dirty="0" err="1">
                <a:latin typeface="+mj-lt"/>
                <a:cs typeface="Georgia"/>
              </a:rPr>
              <a:t>breath</a:t>
            </a:r>
            <a:r>
              <a:rPr lang="fi-FI" sz="1700" dirty="0">
                <a:latin typeface="+mj-lt"/>
                <a:cs typeface="Georgia"/>
              </a:rPr>
              <a:t> </a:t>
            </a:r>
          </a:p>
          <a:p>
            <a:pPr marL="215900" lvl="1" indent="-215900">
              <a:buSzPct val="100000"/>
              <a:buBlip>
                <a:blip r:embed="rId2"/>
              </a:buBlip>
            </a:pPr>
            <a:r>
              <a:rPr lang="fi-FI" sz="1700" dirty="0" err="1">
                <a:latin typeface="+mj-lt"/>
              </a:rPr>
              <a:t>Behavioral</a:t>
            </a:r>
            <a:r>
              <a:rPr lang="fi-FI" sz="1700" dirty="0">
                <a:latin typeface="+mj-lt"/>
              </a:rPr>
              <a:t>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>
                <a:latin typeface="+mj-lt"/>
              </a:rPr>
              <a:t>attacks of </a:t>
            </a:r>
            <a:r>
              <a:rPr lang="fi-FI" sz="1700" dirty="0" err="1">
                <a:latin typeface="+mj-lt"/>
              </a:rPr>
              <a:t>anger</a:t>
            </a:r>
            <a:endParaRPr lang="fi-FI" sz="17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>
                <a:latin typeface="+mj-lt"/>
              </a:rPr>
              <a:t>changes in eating </a:t>
            </a:r>
            <a:r>
              <a:rPr lang="fi-FI" sz="1700" dirty="0" err="1">
                <a:latin typeface="+mj-lt"/>
              </a:rPr>
              <a:t>habits</a:t>
            </a:r>
            <a:endParaRPr lang="fi-FI" sz="17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 err="1">
                <a:latin typeface="+mj-lt"/>
              </a:rPr>
              <a:t>sleeping</a:t>
            </a:r>
            <a:r>
              <a:rPr lang="fi-FI" sz="1700" dirty="0">
                <a:latin typeface="+mj-lt"/>
              </a:rPr>
              <a:t> </a:t>
            </a:r>
            <a:r>
              <a:rPr lang="fi-FI" sz="1700" dirty="0" err="1">
                <a:latin typeface="+mj-lt"/>
              </a:rPr>
              <a:t>disorders</a:t>
            </a:r>
            <a:endParaRPr lang="fi-FI" sz="17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 err="1">
                <a:latin typeface="+mj-lt"/>
              </a:rPr>
              <a:t>increased</a:t>
            </a:r>
            <a:r>
              <a:rPr lang="fi-FI" sz="1700" dirty="0">
                <a:latin typeface="+mj-lt"/>
              </a:rPr>
              <a:t> </a:t>
            </a:r>
            <a:r>
              <a:rPr lang="fi-FI" sz="1700" dirty="0" err="1">
                <a:latin typeface="+mj-lt"/>
              </a:rPr>
              <a:t>alcohol</a:t>
            </a:r>
            <a:r>
              <a:rPr lang="fi-FI" sz="1700" dirty="0">
                <a:latin typeface="+mj-lt"/>
              </a:rPr>
              <a:t> </a:t>
            </a:r>
            <a:r>
              <a:rPr lang="fi-FI" sz="1700" dirty="0" err="1">
                <a:latin typeface="+mj-lt"/>
              </a:rPr>
              <a:t>consumption</a:t>
            </a:r>
            <a:r>
              <a:rPr lang="fi-FI" sz="1700" dirty="0">
                <a:latin typeface="+mj-lt"/>
              </a:rPr>
              <a:t> </a:t>
            </a:r>
            <a:r>
              <a:rPr lang="fi-FI" sz="1700" dirty="0" err="1">
                <a:latin typeface="+mj-lt"/>
              </a:rPr>
              <a:t>or</a:t>
            </a:r>
            <a:r>
              <a:rPr lang="fi-FI" sz="1700" dirty="0">
                <a:latin typeface="+mj-lt"/>
              </a:rPr>
              <a:t> smoking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 err="1">
                <a:latin typeface="+mj-lt"/>
              </a:rPr>
              <a:t>impatience</a:t>
            </a:r>
            <a:r>
              <a:rPr lang="fi-FI" sz="1700" dirty="0">
                <a:latin typeface="+mj-lt"/>
              </a:rPr>
              <a:t>, </a:t>
            </a:r>
            <a:r>
              <a:rPr lang="fi-FI" sz="1700" dirty="0" err="1">
                <a:latin typeface="+mj-lt"/>
              </a:rPr>
              <a:t>nervousness</a:t>
            </a:r>
            <a:r>
              <a:rPr lang="fi-FI" sz="1700" dirty="0">
                <a:latin typeface="+mj-lt"/>
              </a:rPr>
              <a:t> </a:t>
            </a:r>
            <a:r>
              <a:rPr lang="fi-FI" sz="1700" dirty="0" err="1">
                <a:latin typeface="+mj-lt"/>
              </a:rPr>
              <a:t>or</a:t>
            </a:r>
            <a:r>
              <a:rPr lang="fi-FI" sz="1700" dirty="0">
                <a:latin typeface="+mj-lt"/>
              </a:rPr>
              <a:t> </a:t>
            </a:r>
            <a:r>
              <a:rPr lang="fi-FI" sz="1700" dirty="0" err="1">
                <a:latin typeface="+mj-lt"/>
              </a:rPr>
              <a:t>restlessness</a:t>
            </a:r>
            <a:r>
              <a:rPr lang="fi-FI" sz="1700" dirty="0">
                <a:latin typeface="+mj-lt"/>
              </a:rPr>
              <a:t>  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i-FI" dirty="0">
              <a:latin typeface="Merriweather"/>
              <a:cs typeface="Georgia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91B7C51-C195-B14C-B4B8-85A7F62683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9051" y="1382233"/>
            <a:ext cx="6103089" cy="4745517"/>
          </a:xfrm>
        </p:spPr>
        <p:txBody>
          <a:bodyPr>
            <a:normAutofit fontScale="70000" lnSpcReduction="20000"/>
          </a:bodyPr>
          <a:lstStyle/>
          <a:p>
            <a:r>
              <a:rPr lang="fi-FI" sz="2600" dirty="0" err="1">
                <a:latin typeface="+mj-lt"/>
              </a:rPr>
              <a:t>Emotional</a:t>
            </a:r>
            <a:endParaRPr lang="fi-FI" sz="26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+mj-lt"/>
              </a:rPr>
              <a:t>irritation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angriness</a:t>
            </a:r>
            <a:endParaRPr lang="fi-FI" sz="24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+mj-lt"/>
              </a:rPr>
              <a:t>anxiety</a:t>
            </a:r>
            <a:r>
              <a:rPr lang="fi-FI" sz="2400" dirty="0">
                <a:latin typeface="+mj-lt"/>
              </a:rPr>
              <a:t>, tension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+mj-lt"/>
              </a:rPr>
              <a:t>melancholy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+mj-lt"/>
              </a:rPr>
              <a:t>feeling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powerless</a:t>
            </a:r>
            <a:endParaRPr lang="fi-FI" sz="24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+mj-lt"/>
              </a:rPr>
              <a:t>tearfulness</a:t>
            </a:r>
            <a:endParaRPr lang="fi-FI" sz="2400" dirty="0">
              <a:latin typeface="+mj-lt"/>
            </a:endParaRPr>
          </a:p>
          <a:p>
            <a:pPr marL="215900" lvl="1" indent="-215900">
              <a:buSzPct val="100000"/>
              <a:buBlip>
                <a:blip r:embed="rId2"/>
              </a:buBlip>
            </a:pPr>
            <a:r>
              <a:rPr lang="fi-FI" sz="2600" dirty="0" err="1">
                <a:latin typeface="+mj-lt"/>
              </a:rPr>
              <a:t>Cognitive</a:t>
            </a:r>
            <a:endParaRPr lang="fi-FI" sz="26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+mj-lt"/>
              </a:rPr>
              <a:t>memory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disorders</a:t>
            </a:r>
            <a:endParaRPr lang="fi-FI" sz="24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+mj-lt"/>
              </a:rPr>
              <a:t>concentration </a:t>
            </a:r>
            <a:r>
              <a:rPr lang="fi-FI" sz="2400" dirty="0" err="1">
                <a:latin typeface="+mj-lt"/>
              </a:rPr>
              <a:t>problems</a:t>
            </a:r>
            <a:r>
              <a:rPr lang="fi-FI" sz="2400" dirty="0">
                <a:latin typeface="+mj-lt"/>
              </a:rPr>
              <a:t>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+mj-lt"/>
              </a:rPr>
              <a:t>getting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stuck</a:t>
            </a:r>
            <a:r>
              <a:rPr lang="fi-FI" sz="2400" dirty="0">
                <a:latin typeface="+mj-lt"/>
              </a:rPr>
              <a:t>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+mj-lt"/>
              </a:rPr>
              <a:t>difficulties in </a:t>
            </a:r>
            <a:r>
              <a:rPr lang="fi-FI" sz="2400" dirty="0" err="1">
                <a:latin typeface="+mj-lt"/>
              </a:rPr>
              <a:t>learning</a:t>
            </a:r>
            <a:endParaRPr lang="fi-FI" sz="24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+mj-lt"/>
              </a:rPr>
              <a:t>difficulties to </a:t>
            </a:r>
            <a:r>
              <a:rPr lang="fi-FI" sz="2400" dirty="0" err="1">
                <a:latin typeface="+mj-lt"/>
              </a:rPr>
              <a:t>make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decisions</a:t>
            </a:r>
            <a:endParaRPr lang="fi-FI" sz="24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+mj-lt"/>
              </a:rPr>
              <a:t>lack</a:t>
            </a:r>
            <a:r>
              <a:rPr lang="fi-FI" sz="2400" dirty="0">
                <a:latin typeface="+mj-lt"/>
              </a:rPr>
              <a:t> of </a:t>
            </a:r>
            <a:r>
              <a:rPr lang="fi-FI" sz="2400" dirty="0" err="1">
                <a:latin typeface="+mj-lt"/>
              </a:rPr>
              <a:t>creativity</a:t>
            </a:r>
            <a:endParaRPr lang="fi-FI" sz="24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+mj-lt"/>
              </a:rPr>
              <a:t>pessimistic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thoughts</a:t>
            </a:r>
            <a:r>
              <a:rPr lang="fi-FI" sz="2400" dirty="0">
                <a:latin typeface="+mj-lt"/>
              </a:rPr>
              <a:t> and </a:t>
            </a:r>
            <a:r>
              <a:rPr lang="fi-FI" sz="2400" dirty="0" err="1">
                <a:latin typeface="+mj-lt"/>
              </a:rPr>
              <a:t>increased</a:t>
            </a:r>
            <a:r>
              <a:rPr lang="fi-FI" sz="2400" dirty="0">
                <a:latin typeface="+mj-lt"/>
              </a:rPr>
              <a:t> self-critique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8FACD-54B0-4042-9C90-120AF4AEC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CE3CF-F0DD-5549-BCE3-3227F3C18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/ </a:t>
            </a:r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2EFE081-3579-E64A-8143-C2C16954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146811"/>
            <a:ext cx="10744200" cy="1010038"/>
          </a:xfrm>
        </p:spPr>
        <p:txBody>
          <a:bodyPr/>
          <a:lstStyle/>
          <a:p>
            <a:r>
              <a:rPr lang="fi-FI" dirty="0" err="1">
                <a:latin typeface="Franklin Gothic Demi"/>
              </a:rPr>
              <a:t>Signs</a:t>
            </a:r>
            <a:r>
              <a:rPr lang="fi-FI" dirty="0">
                <a:latin typeface="Franklin Gothic Demi"/>
              </a:rPr>
              <a:t> of </a:t>
            </a:r>
            <a:r>
              <a:rPr lang="fi-FI" dirty="0" err="1">
                <a:latin typeface="Franklin Gothic Demi"/>
              </a:rPr>
              <a:t>excessive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stress</a:t>
            </a:r>
            <a:r>
              <a:rPr lang="fi-FI" dirty="0">
                <a:latin typeface="Franklin Gothic Demi"/>
              </a:rPr>
              <a:t> and </a:t>
            </a:r>
            <a:r>
              <a:rPr lang="fi-FI" dirty="0" err="1">
                <a:latin typeface="Franklin Gothic Demi"/>
              </a:rPr>
              <a:t>mental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overload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44843DE-2882-484C-B4CA-45064E02252F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106179" y="6188422"/>
            <a:ext cx="6584899" cy="6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7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A1987615-AD5E-4D78-9393-B5234AFA92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434" b="17434"/>
          <a:stretch/>
        </p:blipFill>
        <p:spPr>
          <a:xfrm>
            <a:off x="6986" y="-44411"/>
            <a:ext cx="5921375" cy="6856413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32AFF27-4495-D248-AC98-10F2DB99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674" y="879107"/>
            <a:ext cx="5447898" cy="1741544"/>
          </a:xfrm>
        </p:spPr>
        <p:txBody>
          <a:bodyPr/>
          <a:lstStyle/>
          <a:p>
            <a:r>
              <a:rPr lang="fi-FI" dirty="0">
                <a:latin typeface="Franklin Gothic Demi"/>
              </a:rPr>
              <a:t>How am I </a:t>
            </a:r>
            <a:r>
              <a:rPr lang="fi-FI" dirty="0" err="1">
                <a:latin typeface="Franklin Gothic Demi"/>
              </a:rPr>
              <a:t>doing</a:t>
            </a:r>
            <a:r>
              <a:rPr lang="fi-FI" dirty="0">
                <a:latin typeface="Franklin Gothic Demi"/>
              </a:rPr>
              <a:t>?</a:t>
            </a:r>
            <a:endParaRPr lang="fi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B9320D-A3CE-BB43-98C9-3FDBDB96F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1857676"/>
            <a:ext cx="5204460" cy="4276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5900" indent="-215900">
              <a:lnSpc>
                <a:spcPts val="3360"/>
              </a:lnSpc>
              <a:spcBef>
                <a:spcPts val="400"/>
              </a:spcBef>
            </a:pP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Our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own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mental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overload</a:t>
            </a:r>
            <a:r>
              <a:rPr lang="fi-FI" sz="2400" dirty="0">
                <a:latin typeface="Franklin Gothic Demi"/>
              </a:rPr>
              <a:t> and </a:t>
            </a:r>
            <a:r>
              <a:rPr lang="fi-FI" sz="2400" dirty="0" err="1">
                <a:latin typeface="Franklin Gothic Demi"/>
              </a:rPr>
              <a:t>stress</a:t>
            </a:r>
            <a:r>
              <a:rPr lang="fi-FI" sz="2400" dirty="0">
                <a:latin typeface="Franklin Gothic Demi"/>
              </a:rPr>
              <a:t> can </a:t>
            </a:r>
            <a:r>
              <a:rPr lang="fi-FI" sz="2400" dirty="0" err="1">
                <a:latin typeface="Franklin Gothic Demi"/>
              </a:rPr>
              <a:t>be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hard</a:t>
            </a:r>
            <a:r>
              <a:rPr lang="fi-FI" sz="2400" dirty="0">
                <a:latin typeface="Franklin Gothic Demi"/>
              </a:rPr>
              <a:t> to </a:t>
            </a:r>
            <a:r>
              <a:rPr lang="fi-FI" sz="2400" dirty="0" err="1">
                <a:latin typeface="Franklin Gothic Demi"/>
              </a:rPr>
              <a:t>notice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because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we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get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used</a:t>
            </a:r>
            <a:r>
              <a:rPr lang="fi-FI" sz="2400" dirty="0">
                <a:latin typeface="Franklin Gothic Demi"/>
              </a:rPr>
              <a:t> to </a:t>
            </a:r>
            <a:r>
              <a:rPr lang="fi-FI" sz="2400" dirty="0" err="1">
                <a:latin typeface="Franklin Gothic Demi"/>
              </a:rPr>
              <a:t>stress</a:t>
            </a:r>
            <a:endParaRPr lang="fi-FI" sz="2400" dirty="0">
              <a:latin typeface="Franklin Gothic Demi"/>
            </a:endParaRPr>
          </a:p>
          <a:p>
            <a:pPr marL="215900" indent="-215900">
              <a:lnSpc>
                <a:spcPts val="3360"/>
              </a:lnSpc>
              <a:spcBef>
                <a:spcPts val="400"/>
              </a:spcBef>
            </a:pPr>
            <a:r>
              <a:rPr lang="fi-FI" sz="2400" dirty="0">
                <a:latin typeface="Franklin Gothic Demi"/>
              </a:rPr>
              <a:t> In the </a:t>
            </a:r>
            <a:r>
              <a:rPr lang="fi-FI" sz="2400" dirty="0" err="1">
                <a:latin typeface="Franklin Gothic Demi"/>
              </a:rPr>
              <a:t>middle</a:t>
            </a:r>
            <a:r>
              <a:rPr lang="fi-FI" sz="2400" dirty="0">
                <a:latin typeface="Franklin Gothic Demi"/>
              </a:rPr>
              <a:t> of all the </a:t>
            </a:r>
            <a:r>
              <a:rPr lang="fi-FI" sz="2400" dirty="0" err="1">
                <a:latin typeface="Franklin Gothic Demi"/>
              </a:rPr>
              <a:t>hassle</a:t>
            </a:r>
            <a:r>
              <a:rPr lang="fi-FI" sz="2400" dirty="0">
                <a:latin typeface="Franklin Gothic Demi"/>
              </a:rPr>
              <a:t>, </a:t>
            </a:r>
            <a:r>
              <a:rPr lang="fi-FI" sz="2400" dirty="0" err="1">
                <a:latin typeface="Franklin Gothic Demi"/>
              </a:rPr>
              <a:t>from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time</a:t>
            </a:r>
            <a:r>
              <a:rPr lang="fi-FI" sz="2400" dirty="0">
                <a:latin typeface="Franklin Gothic Demi"/>
              </a:rPr>
              <a:t> to </a:t>
            </a:r>
            <a:r>
              <a:rPr lang="fi-FI" sz="2400" dirty="0" err="1">
                <a:latin typeface="Franklin Gothic Demi"/>
              </a:rPr>
              <a:t>time</a:t>
            </a:r>
            <a:r>
              <a:rPr lang="fi-FI" sz="2400" dirty="0">
                <a:latin typeface="Franklin Gothic Demi"/>
              </a:rPr>
              <a:t> it is </a:t>
            </a:r>
            <a:r>
              <a:rPr lang="fi-FI" sz="2400" dirty="0" err="1">
                <a:latin typeface="Franklin Gothic Demi"/>
              </a:rPr>
              <a:t>beneficial</a:t>
            </a:r>
            <a:r>
              <a:rPr lang="fi-FI" sz="2400" dirty="0">
                <a:latin typeface="Franklin Gothic Demi"/>
              </a:rPr>
              <a:t> to stop and </a:t>
            </a:r>
            <a:r>
              <a:rPr lang="fi-FI" sz="2400" dirty="0" err="1">
                <a:latin typeface="Franklin Gothic Demi"/>
              </a:rPr>
              <a:t>ask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yourself</a:t>
            </a:r>
            <a:r>
              <a:rPr lang="fi-FI" sz="2400" dirty="0">
                <a:latin typeface="Franklin Gothic Demi"/>
              </a:rPr>
              <a:t>: </a:t>
            </a:r>
            <a:r>
              <a:rPr lang="fi-FI" sz="2400" dirty="0" err="1">
                <a:latin typeface="Franklin Gothic Demi"/>
              </a:rPr>
              <a:t>how</a:t>
            </a:r>
            <a:r>
              <a:rPr lang="fi-FI" sz="2400" dirty="0">
                <a:latin typeface="Franklin Gothic Demi"/>
              </a:rPr>
              <a:t> am I </a:t>
            </a:r>
            <a:r>
              <a:rPr lang="fi-FI" sz="2400" dirty="0" err="1">
                <a:latin typeface="Franklin Gothic Demi"/>
              </a:rPr>
              <a:t>doing</a:t>
            </a:r>
            <a:r>
              <a:rPr lang="fi-FI" sz="2400" dirty="0">
                <a:latin typeface="Franklin Gothic Demi"/>
              </a:rPr>
              <a:t>?</a:t>
            </a:r>
          </a:p>
          <a:p>
            <a:pPr marL="215900" indent="-215900">
              <a:lnSpc>
                <a:spcPts val="3360"/>
              </a:lnSpc>
              <a:spcBef>
                <a:spcPts val="400"/>
              </a:spcBef>
            </a:pP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You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can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be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honest</a:t>
            </a:r>
            <a:r>
              <a:rPr lang="fi-FI" sz="2400" dirty="0">
                <a:latin typeface="Franklin Gothic Demi"/>
              </a:rPr>
              <a:t> and </a:t>
            </a:r>
            <a:r>
              <a:rPr lang="fi-FI" sz="2400" dirty="0" err="1">
                <a:latin typeface="Franklin Gothic Demi"/>
              </a:rPr>
              <a:t>ask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yourself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how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you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i="1" dirty="0" err="1">
                <a:latin typeface="Franklin Gothic Demi"/>
              </a:rPr>
              <a:t>really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are</a:t>
            </a:r>
            <a:r>
              <a:rPr lang="fi-FI" sz="2400" dirty="0">
                <a:latin typeface="Franklin Gothic Demi"/>
              </a:rPr>
              <a:t> </a:t>
            </a:r>
            <a:r>
              <a:rPr lang="fi-FI" sz="2400" dirty="0" err="1">
                <a:latin typeface="Franklin Gothic Demi"/>
              </a:rPr>
              <a:t>doing</a:t>
            </a:r>
            <a:r>
              <a:rPr lang="fi-FI" sz="2400" dirty="0">
                <a:latin typeface="Franklin Gothic Demi"/>
              </a:rPr>
              <a:t>. </a:t>
            </a:r>
          </a:p>
          <a:p>
            <a:pPr marL="0" indent="0">
              <a:lnSpc>
                <a:spcPts val="3360"/>
              </a:lnSpc>
              <a:spcBef>
                <a:spcPts val="400"/>
              </a:spcBef>
              <a:buNone/>
            </a:pPr>
            <a:endParaRPr lang="fi-FI" dirty="0">
              <a:latin typeface="Franklin Gothic Dem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436C5-8D1F-844E-87DE-11F55020D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B19FE-B350-0741-B8C3-75F067FC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C934D9E-4DD6-429E-B9E3-B80AEB2D054A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6096000" y="6238359"/>
            <a:ext cx="5204459" cy="5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3F35BC9A-1F2C-4445-8EC5-606EAD7B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042" r="58424"/>
          <a:stretch/>
        </p:blipFill>
        <p:spPr>
          <a:xfrm>
            <a:off x="7654565" y="0"/>
            <a:ext cx="4530450" cy="6856413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F9C44C0-404A-8546-971F-3289EC5A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3" y="391402"/>
            <a:ext cx="6578409" cy="1108974"/>
          </a:xfrm>
        </p:spPr>
        <p:txBody>
          <a:bodyPr/>
          <a:lstStyle/>
          <a:p>
            <a:r>
              <a:rPr lang="fi-FI" dirty="0"/>
              <a:t>Resources help to </a:t>
            </a:r>
            <a:r>
              <a:rPr lang="fi-FI" dirty="0" err="1"/>
              <a:t>survive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life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D538E1-54A3-5F46-8FEF-351B384C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362" y="1784582"/>
            <a:ext cx="6578409" cy="4944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Franklin Gothic Demi"/>
              </a:rPr>
              <a:t>We </a:t>
            </a:r>
            <a:r>
              <a:rPr lang="fi-FI" dirty="0" err="1">
                <a:latin typeface="Franklin Gothic Demi"/>
              </a:rPr>
              <a:t>are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doing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well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when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requirements</a:t>
            </a:r>
            <a:r>
              <a:rPr lang="fi-FI" dirty="0">
                <a:latin typeface="Franklin Gothic Demi"/>
              </a:rPr>
              <a:t> and </a:t>
            </a:r>
            <a:r>
              <a:rPr lang="fi-FI" dirty="0" err="1">
                <a:latin typeface="Franklin Gothic Demi"/>
              </a:rPr>
              <a:t>resources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are</a:t>
            </a:r>
            <a:r>
              <a:rPr lang="fi-FI" dirty="0">
                <a:latin typeface="Franklin Gothic Demi"/>
              </a:rPr>
              <a:t> in </a:t>
            </a:r>
            <a:r>
              <a:rPr lang="fi-FI" dirty="0" err="1">
                <a:latin typeface="Franklin Gothic Demi"/>
              </a:rPr>
              <a:t>balance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with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each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other</a:t>
            </a:r>
            <a:r>
              <a:rPr lang="fi-FI" dirty="0">
                <a:latin typeface="Franklin Gothic Demi"/>
              </a:rPr>
              <a:t> – </a:t>
            </a:r>
            <a:r>
              <a:rPr lang="fi-FI" dirty="0" err="1">
                <a:latin typeface="Franklin Gothic Demi"/>
              </a:rPr>
              <a:t>we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need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resources</a:t>
            </a:r>
            <a:r>
              <a:rPr lang="fi-FI" dirty="0">
                <a:latin typeface="Franklin Gothic Demi"/>
              </a:rPr>
              <a:t> to </a:t>
            </a:r>
            <a:r>
              <a:rPr lang="fi-FI" dirty="0" err="1">
                <a:latin typeface="Franklin Gothic Demi"/>
              </a:rPr>
              <a:t>cope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with</a:t>
            </a:r>
            <a:r>
              <a:rPr lang="fi-FI" dirty="0">
                <a:latin typeface="Franklin Gothic Demi"/>
              </a:rPr>
              <a:t> the requirements. </a:t>
            </a:r>
          </a:p>
          <a:p>
            <a:pPr marL="0" indent="0">
              <a:buNone/>
            </a:pPr>
            <a:r>
              <a:rPr lang="fi-FI" dirty="0">
                <a:latin typeface="Franklin Gothic Demi"/>
              </a:rPr>
              <a:t>Resources </a:t>
            </a:r>
            <a:r>
              <a:rPr lang="fi-FI" dirty="0" err="1">
                <a:latin typeface="Franklin Gothic Demi"/>
              </a:rPr>
              <a:t>are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personal</a:t>
            </a:r>
            <a:r>
              <a:rPr lang="fi-FI" dirty="0">
                <a:latin typeface="Franklin Gothic Demi"/>
              </a:rPr>
              <a:t>; </a:t>
            </a:r>
            <a:r>
              <a:rPr lang="fi-FI" dirty="0" err="1">
                <a:latin typeface="Franklin Gothic Demi"/>
              </a:rPr>
              <a:t>they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include</a:t>
            </a:r>
            <a:r>
              <a:rPr lang="fi-FI" dirty="0">
                <a:latin typeface="Franklin Gothic Demi"/>
              </a:rPr>
              <a:t> </a:t>
            </a:r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 dirty="0" err="1">
                <a:latin typeface="Franklin Gothic Demi"/>
              </a:rPr>
              <a:t>relationships</a:t>
            </a:r>
            <a:r>
              <a:rPr lang="fi-FI" dirty="0">
                <a:latin typeface="Franklin Gothic Demi"/>
              </a:rPr>
              <a:t>: </a:t>
            </a:r>
            <a:r>
              <a:rPr lang="fi-FI" dirty="0" err="1">
                <a:latin typeface="Franklin Gothic Demi"/>
              </a:rPr>
              <a:t>family</a:t>
            </a:r>
            <a:r>
              <a:rPr lang="fi-FI" dirty="0">
                <a:latin typeface="Franklin Gothic Demi"/>
              </a:rPr>
              <a:t>, </a:t>
            </a:r>
            <a:r>
              <a:rPr lang="fi-FI" dirty="0" err="1">
                <a:latin typeface="Franklin Gothic Demi"/>
              </a:rPr>
              <a:t>friends</a:t>
            </a:r>
            <a:r>
              <a:rPr lang="fi-FI" dirty="0">
                <a:latin typeface="Franklin Gothic Demi"/>
              </a:rPr>
              <a:t>, </a:t>
            </a:r>
            <a:r>
              <a:rPr lang="fi-FI" dirty="0" err="1">
                <a:latin typeface="Franklin Gothic Demi"/>
              </a:rPr>
              <a:t>colleagues</a:t>
            </a:r>
            <a:endParaRPr lang="fi-FI" dirty="0">
              <a:latin typeface="Franklin Gothic Demi"/>
            </a:endParaRPr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 dirty="0" err="1">
                <a:latin typeface="Franklin Gothic Demi"/>
              </a:rPr>
              <a:t>rest</a:t>
            </a:r>
            <a:r>
              <a:rPr lang="fi-FI" dirty="0">
                <a:latin typeface="Franklin Gothic Demi"/>
              </a:rPr>
              <a:t> and </a:t>
            </a:r>
            <a:r>
              <a:rPr lang="fi-FI" dirty="0" err="1">
                <a:latin typeface="Franklin Gothic Demi"/>
              </a:rPr>
              <a:t>sleep</a:t>
            </a:r>
            <a:endParaRPr lang="fi-FI" dirty="0">
              <a:latin typeface="Franklin Gothic Demi"/>
            </a:endParaRPr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 dirty="0" err="1">
                <a:latin typeface="Franklin Gothic Demi"/>
              </a:rPr>
              <a:t>dreams</a:t>
            </a:r>
            <a:endParaRPr lang="fi-FI" dirty="0">
              <a:latin typeface="Franklin Gothic Demi"/>
            </a:endParaRPr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 dirty="0" err="1">
                <a:latin typeface="Franklin Gothic Demi"/>
              </a:rPr>
              <a:t>hobbies</a:t>
            </a:r>
            <a:endParaRPr lang="fi-FI" dirty="0"/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 dirty="0">
                <a:latin typeface="Franklin Gothic Demi"/>
              </a:rPr>
              <a:t>other </a:t>
            </a:r>
            <a:r>
              <a:rPr lang="fi-FI" dirty="0" err="1">
                <a:latin typeface="Franklin Gothic Demi"/>
              </a:rPr>
              <a:t>fun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activities</a:t>
            </a:r>
            <a:endParaRPr lang="fi-FI" dirty="0"/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 dirty="0" err="1">
                <a:latin typeface="Franklin Gothic Demi"/>
              </a:rPr>
              <a:t>good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physical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condition</a:t>
            </a:r>
            <a:endParaRPr lang="fi-FI" dirty="0">
              <a:latin typeface="Franklin Gothic Demi"/>
            </a:endParaRPr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 dirty="0">
                <a:latin typeface="Franklin Gothic Demi"/>
              </a:rPr>
              <a:t>character </a:t>
            </a:r>
            <a:r>
              <a:rPr lang="fi-FI" dirty="0" err="1">
                <a:latin typeface="Franklin Gothic Demi"/>
              </a:rPr>
              <a:t>traits</a:t>
            </a:r>
            <a:endParaRPr lang="fi-FI" dirty="0"/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 dirty="0" err="1">
                <a:latin typeface="Franklin Gothic Demi"/>
              </a:rPr>
              <a:t>own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skills</a:t>
            </a:r>
            <a:endParaRPr lang="fi-FI" dirty="0"/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 dirty="0" err="1">
                <a:latin typeface="Franklin Gothic Demi"/>
              </a:rPr>
              <a:t>experiences</a:t>
            </a:r>
            <a:r>
              <a:rPr lang="fi-FI" dirty="0">
                <a:latin typeface="Franklin Gothic Demi"/>
              </a:rPr>
              <a:t> of </a:t>
            </a:r>
            <a:r>
              <a:rPr lang="fi-FI" dirty="0" err="1">
                <a:latin typeface="Franklin Gothic Demi"/>
              </a:rPr>
              <a:t>coping</a:t>
            </a:r>
            <a:endParaRPr lang="fi-FI" dirty="0"/>
          </a:p>
          <a:p>
            <a:pPr marL="215900" indent="-215900"/>
            <a:endParaRPr lang="fi-FI" dirty="0"/>
          </a:p>
          <a:p>
            <a:pPr marL="215900" indent="-215900"/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00E4B-364B-D647-B4D8-05D2B15F1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49AA-AAC7-5B4D-B95D-23504AA97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5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64511C4A-AA54-4C9E-9039-157EF9598C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9907" t="240" r="34578" b="-1859"/>
          <a:stretch/>
        </p:blipFill>
        <p:spPr>
          <a:xfrm>
            <a:off x="0" y="0"/>
            <a:ext cx="4527011" cy="6986726"/>
          </a:xfrm>
        </p:spPr>
      </p:pic>
      <p:sp>
        <p:nvSpPr>
          <p:cNvPr id="33" name="Title 32">
            <a:extLst>
              <a:ext uri="{FF2B5EF4-FFF2-40B4-BE49-F238E27FC236}">
                <a16:creationId xmlns:a16="http://schemas.microsoft.com/office/drawing/2014/main" id="{2607E4F7-2596-5B4F-8E99-D35D6ADB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521" y="485735"/>
            <a:ext cx="7010312" cy="1240236"/>
          </a:xfrm>
        </p:spPr>
        <p:txBody>
          <a:bodyPr/>
          <a:lstStyle/>
          <a:p>
            <a:r>
              <a:rPr lang="fi-FI" dirty="0">
                <a:latin typeface="Franklin Gothic Demi"/>
              </a:rPr>
              <a:t>Take </a:t>
            </a:r>
            <a:r>
              <a:rPr lang="fi-FI" dirty="0" err="1">
                <a:latin typeface="Franklin Gothic Demi"/>
              </a:rPr>
              <a:t>care</a:t>
            </a:r>
            <a:r>
              <a:rPr lang="fi-FI" dirty="0">
                <a:latin typeface="Franklin Gothic Demi"/>
              </a:rPr>
              <a:t> of </a:t>
            </a:r>
            <a:r>
              <a:rPr lang="fi-FI" dirty="0" err="1">
                <a:latin typeface="Franklin Gothic Demi"/>
              </a:rPr>
              <a:t>your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own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well-being</a:t>
            </a:r>
            <a:r>
              <a:rPr lang="fi-FI" dirty="0">
                <a:latin typeface="Franklin Gothic Demi"/>
              </a:rPr>
              <a:t> as a tutor! </a:t>
            </a:r>
            <a:endParaRPr lang="fi-FI" b="0" dirty="0">
              <a:latin typeface="Franklin Gothic Demi"/>
            </a:endParaRPr>
          </a:p>
          <a:p>
            <a:endParaRPr lang="fi-FI" dirty="0">
              <a:latin typeface="Franklin Gothic Demi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EB2F30A-298F-AF4C-A238-FE1AB171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521" y="564705"/>
            <a:ext cx="6584900" cy="5757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dirty="0">
                <a:latin typeface="Franklin Gothic Demi"/>
              </a:rPr>
              <a:t>Take a </a:t>
            </a:r>
            <a:r>
              <a:rPr lang="fi-FI" dirty="0" err="1">
                <a:latin typeface="Franklin Gothic Demi"/>
              </a:rPr>
              <a:t>moment</a:t>
            </a:r>
            <a:r>
              <a:rPr lang="fi-FI" dirty="0">
                <a:latin typeface="Franklin Gothic Demi"/>
              </a:rPr>
              <a:t> to </a:t>
            </a:r>
            <a:r>
              <a:rPr lang="fi-FI" dirty="0" err="1">
                <a:latin typeface="Franklin Gothic Demi"/>
              </a:rPr>
              <a:t>yourself</a:t>
            </a:r>
            <a:r>
              <a:rPr lang="fi-FI" dirty="0">
                <a:latin typeface="Franklin Gothic Demi"/>
              </a:rPr>
              <a:t>, </a:t>
            </a:r>
            <a:r>
              <a:rPr lang="fi-FI" dirty="0" err="1">
                <a:latin typeface="Franklin Gothic Demi"/>
              </a:rPr>
              <a:t>think</a:t>
            </a:r>
            <a:r>
              <a:rPr lang="fi-FI" dirty="0">
                <a:latin typeface="Franklin Gothic Demi"/>
              </a:rPr>
              <a:t> and </a:t>
            </a:r>
            <a:r>
              <a:rPr lang="fi-FI" dirty="0" err="1">
                <a:latin typeface="Franklin Gothic Demi"/>
              </a:rPr>
              <a:t>write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down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your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thoughts</a:t>
            </a:r>
            <a:r>
              <a:rPr lang="fi-FI" dirty="0">
                <a:latin typeface="Franklin Gothic Demi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dirty="0">
                <a:latin typeface="Franklin Gothic Demi"/>
              </a:rPr>
              <a:t>A </a:t>
            </a:r>
            <a:r>
              <a:rPr lang="fi-FI" dirty="0" err="1">
                <a:latin typeface="Franklin Gothic Demi"/>
              </a:rPr>
              <a:t>moment</a:t>
            </a:r>
            <a:r>
              <a:rPr lang="fi-FI" dirty="0">
                <a:latin typeface="Franklin Gothic Demi"/>
              </a:rPr>
              <a:t> for </a:t>
            </a:r>
            <a:r>
              <a:rPr lang="fi-FI" dirty="0" err="1">
                <a:latin typeface="Franklin Gothic Demi"/>
              </a:rPr>
              <a:t>individual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work</a:t>
            </a:r>
            <a:r>
              <a:rPr lang="fi-FI" dirty="0">
                <a:latin typeface="Franklin Gothic Demi"/>
              </a:rPr>
              <a:t>, </a:t>
            </a:r>
            <a:r>
              <a:rPr lang="fi-FI" dirty="0" err="1">
                <a:latin typeface="Franklin Gothic Demi"/>
              </a:rPr>
              <a:t>after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that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share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thoughts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with</a:t>
            </a:r>
            <a:r>
              <a:rPr lang="fi-FI" dirty="0">
                <a:latin typeface="Franklin Gothic Demi"/>
              </a:rPr>
              <a:t> a </a:t>
            </a:r>
            <a:r>
              <a:rPr lang="fi-FI" dirty="0" err="1">
                <a:latin typeface="Franklin Gothic Demi"/>
              </a:rPr>
              <a:t>pair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or</a:t>
            </a:r>
            <a:r>
              <a:rPr lang="fi-FI" dirty="0">
                <a:latin typeface="Franklin Gothic Demi"/>
              </a:rPr>
              <a:t> in </a:t>
            </a:r>
            <a:r>
              <a:rPr lang="fi-FI" dirty="0" err="1">
                <a:latin typeface="Franklin Gothic Demi"/>
              </a:rPr>
              <a:t>small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groups</a:t>
            </a:r>
            <a:r>
              <a:rPr lang="fi-FI" dirty="0">
                <a:latin typeface="Franklin Gothic Demi"/>
              </a:rPr>
              <a:t>. </a:t>
            </a:r>
          </a:p>
          <a:p>
            <a:pPr marL="215900" indent="-215900">
              <a:lnSpc>
                <a:spcPct val="120000"/>
              </a:lnSpc>
            </a:pPr>
            <a:r>
              <a:rPr lang="fi-FI" dirty="0" err="1">
                <a:solidFill>
                  <a:schemeClr val="tx1"/>
                </a:solidFill>
                <a:latin typeface="Franklin Gothic Demi"/>
              </a:rPr>
              <a:t>What</a:t>
            </a:r>
            <a:r>
              <a:rPr lang="fi-FI" dirty="0">
                <a:solidFill>
                  <a:schemeClr val="tx1"/>
                </a:solidFill>
                <a:latin typeface="Franklin Gothic Demi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Franklin Gothic Demi"/>
              </a:rPr>
              <a:t>are</a:t>
            </a:r>
            <a:r>
              <a:rPr lang="fi-FI" dirty="0">
                <a:solidFill>
                  <a:schemeClr val="tx1"/>
                </a:solidFill>
                <a:latin typeface="Franklin Gothic Demi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Franklin Gothic Demi"/>
              </a:rPr>
              <a:t>your</a:t>
            </a:r>
            <a:r>
              <a:rPr lang="fi-FI" dirty="0">
                <a:solidFill>
                  <a:schemeClr val="tx1"/>
                </a:solidFill>
                <a:latin typeface="Franklin Gothic Demi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Franklin Gothic Demi"/>
              </a:rPr>
              <a:t>resources</a:t>
            </a:r>
            <a:r>
              <a:rPr lang="fi-FI" dirty="0">
                <a:solidFill>
                  <a:schemeClr val="tx1"/>
                </a:solidFill>
                <a:latin typeface="Franklin Gothic Demi"/>
              </a:rPr>
              <a:t>?</a:t>
            </a:r>
          </a:p>
          <a:p>
            <a:pPr marL="215900" indent="-215900">
              <a:lnSpc>
                <a:spcPct val="120000"/>
              </a:lnSpc>
            </a:pPr>
            <a:r>
              <a:rPr lang="fi-FI" dirty="0">
                <a:solidFill>
                  <a:schemeClr val="tx1"/>
                </a:solidFill>
                <a:latin typeface="Franklin Gothic Demi"/>
              </a:rPr>
              <a:t>Can </a:t>
            </a:r>
            <a:r>
              <a:rPr lang="fi-FI" dirty="0" err="1">
                <a:solidFill>
                  <a:schemeClr val="tx1"/>
                </a:solidFill>
                <a:latin typeface="Franklin Gothic Demi"/>
              </a:rPr>
              <a:t>you</a:t>
            </a:r>
            <a:r>
              <a:rPr lang="fi-FI" dirty="0">
                <a:solidFill>
                  <a:schemeClr val="tx1"/>
                </a:solidFill>
                <a:latin typeface="Franklin Gothic Demi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Franklin Gothic Demi"/>
              </a:rPr>
              <a:t>use</a:t>
            </a:r>
            <a:r>
              <a:rPr lang="fi-FI" dirty="0">
                <a:solidFill>
                  <a:schemeClr val="tx1"/>
                </a:solidFill>
                <a:latin typeface="Franklin Gothic Demi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Franklin Gothic Demi"/>
              </a:rPr>
              <a:t>your</a:t>
            </a:r>
            <a:r>
              <a:rPr lang="fi-FI" dirty="0">
                <a:solidFill>
                  <a:schemeClr val="tx1"/>
                </a:solidFill>
                <a:latin typeface="Franklin Gothic Demi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Franklin Gothic Demi"/>
              </a:rPr>
              <a:t>resources</a:t>
            </a:r>
            <a:r>
              <a:rPr lang="fi-FI" dirty="0">
                <a:solidFill>
                  <a:schemeClr val="tx1"/>
                </a:solidFill>
                <a:latin typeface="Franklin Gothic Demi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Franklin Gothic Demi"/>
              </a:rPr>
              <a:t>while</a:t>
            </a:r>
            <a:r>
              <a:rPr lang="fi-FI" dirty="0">
                <a:solidFill>
                  <a:schemeClr val="tx1"/>
                </a:solidFill>
                <a:latin typeface="Franklin Gothic Demi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Franklin Gothic Demi"/>
              </a:rPr>
              <a:t>working</a:t>
            </a:r>
            <a:r>
              <a:rPr lang="fi-FI" dirty="0">
                <a:solidFill>
                  <a:schemeClr val="tx1"/>
                </a:solidFill>
                <a:latin typeface="Franklin Gothic Demi"/>
              </a:rPr>
              <a:t> as tutor?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CC991-B559-4141-8F07-5B1D74C29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7D66F-2462-DD44-A0BC-A80088B83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895273-E36E-4431-B7CC-1603A7238419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4715561" y="6188422"/>
            <a:ext cx="6584899" cy="6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A1987615-AD5E-4D78-9393-B5234AFA92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434" b="17434"/>
          <a:stretch/>
        </p:blipFill>
        <p:spPr>
          <a:xfrm>
            <a:off x="-74280" y="0"/>
            <a:ext cx="5921375" cy="6856413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32AFF27-4495-D248-AC98-10F2DB99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361" y="432227"/>
            <a:ext cx="6347962" cy="1592122"/>
          </a:xfrm>
        </p:spPr>
        <p:txBody>
          <a:bodyPr/>
          <a:lstStyle/>
          <a:p>
            <a:r>
              <a:rPr lang="fi-FI" dirty="0">
                <a:latin typeface="Franklin Gothic Demi"/>
              </a:rPr>
              <a:t>How to </a:t>
            </a:r>
            <a:r>
              <a:rPr lang="fi-FI" dirty="0" err="1">
                <a:latin typeface="Franklin Gothic Demi"/>
              </a:rPr>
              <a:t>increase</a:t>
            </a:r>
            <a:r>
              <a:rPr lang="fi-FI" dirty="0">
                <a:latin typeface="Franklin Gothic Demi"/>
              </a:rPr>
              <a:t> </a:t>
            </a:r>
            <a:r>
              <a:rPr lang="fi-FI" dirty="0" err="1">
                <a:latin typeface="Franklin Gothic Demi"/>
              </a:rPr>
              <a:t>resources</a:t>
            </a:r>
            <a:r>
              <a:rPr lang="fi-FI" dirty="0">
                <a:latin typeface="Franklin Gothic Demi"/>
              </a:rPr>
              <a:t> and </a:t>
            </a:r>
            <a:r>
              <a:rPr lang="fi-FI" dirty="0" err="1">
                <a:latin typeface="Franklin Gothic Demi"/>
              </a:rPr>
              <a:t>well-being</a:t>
            </a:r>
            <a:r>
              <a:rPr lang="fi-FI" dirty="0">
                <a:latin typeface="Franklin Gothic Demi"/>
              </a:rPr>
              <a:t>?</a:t>
            </a:r>
            <a:endParaRPr lang="fi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B9320D-A3CE-BB43-98C9-3FDBDB96F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1879740"/>
            <a:ext cx="5204460" cy="4463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fi-FI" sz="2400">
              <a:latin typeface="Franklin Gothic Demi"/>
            </a:endParaRPr>
          </a:p>
          <a:p>
            <a:pPr marL="0" indent="0">
              <a:lnSpc>
                <a:spcPct val="120000"/>
              </a:lnSpc>
              <a:buNone/>
            </a:pPr>
            <a:endParaRPr lang="fi-FI"/>
          </a:p>
          <a:p>
            <a:pPr marL="215900" indent="-215900">
              <a:buChar char="•"/>
            </a:pP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436C5-8D1F-844E-87DE-11F55020D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B19FE-B350-0741-B8C3-75F067FC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C934D9E-4DD6-429E-B9E3-B80AEB2D054A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6096000" y="6238359"/>
            <a:ext cx="5204459" cy="57364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75DE7FE-C0D1-F722-341E-5C8C675DF750}"/>
              </a:ext>
            </a:extLst>
          </p:cNvPr>
          <p:cNvSpPr txBox="1"/>
          <p:nvPr/>
        </p:nvSpPr>
        <p:spPr>
          <a:xfrm>
            <a:off x="6100916" y="1938594"/>
            <a:ext cx="5315974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Sleep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enough</a:t>
            </a:r>
            <a:endParaRPr lang="en-US" sz="2400" dirty="0">
              <a:solidFill>
                <a:schemeClr val="tx2"/>
              </a:solidFill>
              <a:latin typeface="Franklin Gothic Demi"/>
            </a:endParaRP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Take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care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of eating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rhythms</a:t>
            </a:r>
            <a:endParaRPr lang="en-US" sz="2400" dirty="0">
              <a:solidFill>
                <a:schemeClr val="tx2"/>
              </a:solidFill>
              <a:latin typeface="Franklin Gothic Demi"/>
            </a:endParaRP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Exercise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enough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and in a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pleasant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way</a:t>
            </a:r>
            <a:endParaRPr lang="en-US" sz="2400" dirty="0">
              <a:solidFill>
                <a:schemeClr val="tx2"/>
              </a:solidFill>
              <a:latin typeface="Franklin Gothic Demi"/>
            </a:endParaRP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Do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things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that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matter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to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you</a:t>
            </a:r>
            <a:endParaRPr lang="en-US" sz="2400" dirty="0">
              <a:solidFill>
                <a:schemeClr val="tx2"/>
              </a:solidFill>
              <a:latin typeface="Franklin Gothic Demi"/>
            </a:endParaRP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Keep an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appropriate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relationship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between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doing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and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being</a:t>
            </a:r>
            <a:endParaRPr lang="fi-FI" sz="2400" dirty="0">
              <a:solidFill>
                <a:schemeClr val="tx2"/>
              </a:solidFill>
              <a:latin typeface="Franklin Gothic Demi"/>
            </a:endParaRP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Have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a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balance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between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obligatory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tasks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and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free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time</a:t>
            </a:r>
            <a:endParaRPr lang="fi-FI" sz="2400" dirty="0">
              <a:solidFill>
                <a:schemeClr val="tx2"/>
              </a:solidFill>
              <a:latin typeface="Franklin Gothic Demi"/>
            </a:endParaRP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Take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breaks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during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the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day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,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week</a:t>
            </a:r>
            <a:r>
              <a:rPr lang="fi-FI" sz="2400" dirty="0">
                <a:solidFill>
                  <a:schemeClr val="tx2"/>
                </a:solidFill>
                <a:latin typeface="Franklin Gothic Demi"/>
              </a:rPr>
              <a:t> and </a:t>
            </a:r>
            <a:r>
              <a:rPr lang="fi-FI" sz="2400" dirty="0" err="1">
                <a:solidFill>
                  <a:schemeClr val="tx2"/>
                </a:solidFill>
                <a:latin typeface="Franklin Gothic Demi"/>
              </a:rPr>
              <a:t>year</a:t>
            </a:r>
            <a:endParaRPr lang="fi-FI" sz="2400" dirty="0">
              <a:solidFill>
                <a:schemeClr val="tx2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745707477"/>
      </p:ext>
    </p:extLst>
  </p:cSld>
  <p:clrMapOvr>
    <a:masterClrMapping/>
  </p:clrMapOvr>
</p:sld>
</file>

<file path=ppt/theme/theme1.xml><?xml version="1.0" encoding="utf-8"?>
<a:theme xmlns:a="http://schemas.openxmlformats.org/drawingml/2006/main" name="Diak_Sininen">
  <a:themeElements>
    <a:clrScheme name="DIAK_MUSTATEKSTI">
      <a:dk1>
        <a:srgbClr val="000000"/>
      </a:dk1>
      <a:lt1>
        <a:srgbClr val="FFFFFF"/>
      </a:lt1>
      <a:dk2>
        <a:srgbClr val="343434"/>
      </a:dk2>
      <a:lt2>
        <a:srgbClr val="E8E8E8"/>
      </a:lt2>
      <a:accent1>
        <a:srgbClr val="0079C9"/>
      </a:accent1>
      <a:accent2>
        <a:srgbClr val="F9D028"/>
      </a:accent2>
      <a:accent3>
        <a:srgbClr val="65CFE9"/>
      </a:accent3>
      <a:accent4>
        <a:srgbClr val="FB8800"/>
      </a:accent4>
      <a:accent5>
        <a:srgbClr val="006643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_Hankkeet_Powerpoint_220319" id="{178FC8A3-4FE1-4121-9131-DA7905B2A743}" vid="{4527BE84-91A2-4774-B937-5B215C8C5F3F}"/>
    </a:ext>
  </a:extLst>
</a:theme>
</file>

<file path=ppt/theme/theme2.xml><?xml version="1.0" encoding="utf-8"?>
<a:theme xmlns:a="http://schemas.openxmlformats.org/drawingml/2006/main" name="Diak_Keltainen">
  <a:themeElements>
    <a:clrScheme name="DIAK_MUSTATEKSTI">
      <a:dk1>
        <a:srgbClr val="000000"/>
      </a:dk1>
      <a:lt1>
        <a:srgbClr val="FFFFFF"/>
      </a:lt1>
      <a:dk2>
        <a:srgbClr val="343434"/>
      </a:dk2>
      <a:lt2>
        <a:srgbClr val="E8E8E8"/>
      </a:lt2>
      <a:accent1>
        <a:srgbClr val="0079C9"/>
      </a:accent1>
      <a:accent2>
        <a:srgbClr val="F9D028"/>
      </a:accent2>
      <a:accent3>
        <a:srgbClr val="65CFE9"/>
      </a:accent3>
      <a:accent4>
        <a:srgbClr val="FB8800"/>
      </a:accent4>
      <a:accent5>
        <a:srgbClr val="006643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_Hankkeet_Powerpoint_220319" id="{178FC8A3-4FE1-4121-9131-DA7905B2A743}" vid="{2EE37027-3982-43A4-9427-681F71563D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132C3D0E396F46A7A6BB7CB87A2E6C" ma:contentTypeVersion="12" ma:contentTypeDescription="Create a new document." ma:contentTypeScope="" ma:versionID="fcd8f935f6a481fa168d6bdb69f44a54">
  <xsd:schema xmlns:xsd="http://www.w3.org/2001/XMLSchema" xmlns:xs="http://www.w3.org/2001/XMLSchema" xmlns:p="http://schemas.microsoft.com/office/2006/metadata/properties" xmlns:ns2="1199de51-5a04-43b5-99b0-ece010bae0b8" xmlns:ns3="95a403a6-50ca-4047-9623-546d4ff43c44" targetNamespace="http://schemas.microsoft.com/office/2006/metadata/properties" ma:root="true" ma:fieldsID="1994f0cc34ff223add6be1237ef3adb4" ns2:_="" ns3:_="">
    <xsd:import namespace="1199de51-5a04-43b5-99b0-ece010bae0b8"/>
    <xsd:import namespace="95a403a6-50ca-4047-9623-546d4ff43c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9de51-5a04-43b5-99b0-ece010bae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403a6-50ca-4047-9623-546d4ff43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1B469F-5335-4B7E-9E89-16418BF8D811}">
  <ds:schemaRefs>
    <ds:schemaRef ds:uri="http://purl.org/dc/dcmitype/"/>
    <ds:schemaRef ds:uri="1199de51-5a04-43b5-99b0-ece010bae0b8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95a403a6-50ca-4047-9623-546d4ff43c4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CC1D43-CF5E-46A3-A101-4BEEE2C5F255}">
  <ds:schemaRefs>
    <ds:schemaRef ds:uri="1199de51-5a04-43b5-99b0-ece010bae0b8"/>
    <ds:schemaRef ds:uri="95a403a6-50ca-4047-9623-546d4ff43c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48548D-4940-441E-8A58-1D2B1EB16B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723</Words>
  <Application>Microsoft Office PowerPoint</Application>
  <PresentationFormat>Laajakuva</PresentationFormat>
  <Paragraphs>113</Paragraphs>
  <Slides>11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Calibri</vt:lpstr>
      <vt:lpstr>Franklin Gothic Book</vt:lpstr>
      <vt:lpstr>Franklin Gothic Demi</vt:lpstr>
      <vt:lpstr>Franklin Gothic Medium</vt:lpstr>
      <vt:lpstr>Merriweather</vt:lpstr>
      <vt:lpstr>Symbol</vt:lpstr>
      <vt:lpstr>Diak_Sininen</vt:lpstr>
      <vt:lpstr>Diak_Keltainen</vt:lpstr>
      <vt:lpstr>How Am i doing as a tutor?</vt:lpstr>
      <vt:lpstr>Take care of your own well-being, also as a tutor!</vt:lpstr>
      <vt:lpstr>Your well-being is unique and important</vt:lpstr>
      <vt:lpstr>What are the signs of excessive stress and mental overload?  </vt:lpstr>
      <vt:lpstr>Signs of excessive stress and mental overload</vt:lpstr>
      <vt:lpstr>How am I doing?</vt:lpstr>
      <vt:lpstr>Resources help to survive everyday life</vt:lpstr>
      <vt:lpstr>Take care of your own well-being as a tutor!  </vt:lpstr>
      <vt:lpstr>How to increase resources and well-being?</vt:lpstr>
      <vt:lpstr>Where to get resources for better well-being?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juha-msi</dc:creator>
  <cp:lastModifiedBy>Maija Lindström</cp:lastModifiedBy>
  <cp:revision>4</cp:revision>
  <dcterms:created xsi:type="dcterms:W3CDTF">2017-11-09T15:55:26Z</dcterms:created>
  <dcterms:modified xsi:type="dcterms:W3CDTF">2022-06-27T14:17:11Z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0x01010044132C3D0E396F46A7A6BB7CB87A2E6C</vt:lpwstr>
  </property>
</Properties>
</file>